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328" r:id="rId4"/>
    <p:sldId id="258" r:id="rId5"/>
    <p:sldId id="313" r:id="rId6"/>
    <p:sldId id="321" r:id="rId7"/>
    <p:sldId id="322" r:id="rId8"/>
    <p:sldId id="329" r:id="rId9"/>
    <p:sldId id="260" r:id="rId10"/>
    <p:sldId id="263" r:id="rId11"/>
    <p:sldId id="265" r:id="rId12"/>
    <p:sldId id="355" r:id="rId13"/>
    <p:sldId id="365" r:id="rId14"/>
    <p:sldId id="364" r:id="rId15"/>
    <p:sldId id="330" r:id="rId16"/>
    <p:sldId id="333" r:id="rId17"/>
    <p:sldId id="339" r:id="rId18"/>
    <p:sldId id="335" r:id="rId19"/>
    <p:sldId id="341" r:id="rId20"/>
    <p:sldId id="342" r:id="rId21"/>
    <p:sldId id="343" r:id="rId22"/>
    <p:sldId id="348" r:id="rId23"/>
    <p:sldId id="276" r:id="rId24"/>
    <p:sldId id="287" r:id="rId25"/>
    <p:sldId id="368" r:id="rId26"/>
    <p:sldId id="292" r:id="rId27"/>
    <p:sldId id="288" r:id="rId28"/>
    <p:sldId id="289" r:id="rId29"/>
    <p:sldId id="346" r:id="rId30"/>
    <p:sldId id="290" r:id="rId31"/>
    <p:sldId id="369" r:id="rId32"/>
    <p:sldId id="294" r:id="rId33"/>
    <p:sldId id="295" r:id="rId34"/>
    <p:sldId id="296" r:id="rId35"/>
    <p:sldId id="374" r:id="rId36"/>
    <p:sldId id="301" r:id="rId37"/>
    <p:sldId id="303" r:id="rId38"/>
    <p:sldId id="304" r:id="rId39"/>
    <p:sldId id="305" r:id="rId40"/>
    <p:sldId id="375" r:id="rId41"/>
    <p:sldId id="306" r:id="rId42"/>
    <p:sldId id="300" r:id="rId4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2561"/>
    <a:srgbClr val="6666FF"/>
    <a:srgbClr val="3333CC"/>
    <a:srgbClr val="FDAA57"/>
    <a:srgbClr val="FFCC99"/>
    <a:srgbClr val="E1E1FF"/>
    <a:srgbClr val="9999FF"/>
    <a:srgbClr val="FF7C80"/>
    <a:srgbClr val="FFE1E1"/>
    <a:srgbClr val="B9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71125" autoAdjust="0"/>
  </p:normalViewPr>
  <p:slideViewPr>
    <p:cSldViewPr>
      <p:cViewPr varScale="1">
        <p:scale>
          <a:sx n="68" d="100"/>
          <a:sy n="68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386" y="62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E53D4-1A7B-4FFE-8A95-4265B045F058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8971" y="161951"/>
            <a:ext cx="5220058" cy="391504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5F4D4-1F28-49A5-8AEE-E46B08553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12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35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524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48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83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290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542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76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29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845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823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854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312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18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619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952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5427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001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6020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6898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2371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708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81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344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3500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954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12F19-1F68-4704-8469-9823E44F379E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0021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4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0468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5021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9355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0068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022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145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25809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353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9771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37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317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97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88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116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161925"/>
            <a:ext cx="5219700" cy="39147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F4D4-1F28-49A5-8AEE-E46B08553EC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5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2258988"/>
            <a:ext cx="7199312" cy="126001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25256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968" y="4149007"/>
            <a:ext cx="7200080" cy="1440017"/>
          </a:xfrm>
        </p:spPr>
        <p:txBody>
          <a:bodyPr anchor="b"/>
          <a:lstStyle>
            <a:lvl1pPr marL="0" indent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>
                <a:solidFill>
                  <a:srgbClr val="252561"/>
                </a:solidFill>
              </a:defRPr>
            </a:lvl1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73394" y="1052513"/>
            <a:ext cx="144463" cy="1081087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 flipH="1">
            <a:off x="1638582" y="1989138"/>
            <a:ext cx="358775" cy="144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133757" y="765175"/>
            <a:ext cx="73025" cy="433388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 flipH="1">
            <a:off x="702315" y="3644900"/>
            <a:ext cx="358775" cy="1444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 flipH="1">
            <a:off x="701957" y="1484313"/>
            <a:ext cx="358775" cy="144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 flipH="1">
            <a:off x="773394" y="1484313"/>
            <a:ext cx="144463" cy="144462"/>
          </a:xfrm>
          <a:prstGeom prst="rect">
            <a:avLst/>
          </a:prstGeom>
          <a:solidFill>
            <a:srgbClr val="A99B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 flipH="1">
            <a:off x="1421094" y="1557338"/>
            <a:ext cx="73025" cy="2889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 flipH="1">
            <a:off x="1423040" y="3644900"/>
            <a:ext cx="69850" cy="5746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 flipH="1">
            <a:off x="991240" y="4005263"/>
            <a:ext cx="574675" cy="144462"/>
          </a:xfrm>
          <a:prstGeom prst="rect">
            <a:avLst/>
          </a:prstGeom>
          <a:solidFill>
            <a:srgbClr val="A99BF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flipH="1">
            <a:off x="1423040" y="4005263"/>
            <a:ext cx="69850" cy="144462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 flipH="1">
            <a:off x="1133757" y="1700213"/>
            <a:ext cx="144462" cy="288925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773753" y="4508500"/>
            <a:ext cx="73025" cy="1081088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 flipH="1">
            <a:off x="341953" y="4508500"/>
            <a:ext cx="288925" cy="144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 flipH="1">
            <a:off x="557853" y="4005263"/>
            <a:ext cx="144462" cy="215900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23850" y="3603625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23850" y="2133600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 flipV="1">
            <a:off x="5471959" y="5619750"/>
            <a:ext cx="3240087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400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1959" y="548968"/>
            <a:ext cx="7830086" cy="81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>
          <a:xfrm>
            <a:off x="881959" y="1448978"/>
            <a:ext cx="7920088" cy="5220057"/>
          </a:xfrm>
        </p:spPr>
        <p:txBody>
          <a:bodyPr/>
          <a:lstStyle>
            <a:lvl1pPr>
              <a:spcAft>
                <a:spcPts val="600"/>
              </a:spcAft>
              <a:defRPr>
                <a:latin typeface="+mn-lt"/>
              </a:defRPr>
            </a:lvl1pPr>
            <a:lvl2pPr>
              <a:spcBef>
                <a:spcPts val="600"/>
              </a:spcBef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035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959" y="548968"/>
            <a:ext cx="7920088" cy="8100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256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448978"/>
            <a:ext cx="3848100" cy="5131210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62001" y="1448977"/>
            <a:ext cx="3848100" cy="4813787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25256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24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959" y="548968"/>
            <a:ext cx="7920088" cy="8100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256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800">
                <a:solidFill>
                  <a:srgbClr val="25256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0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1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1959" y="1448978"/>
            <a:ext cx="8010089" cy="522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 flipH="1" flipV="1">
            <a:off x="8577000" y="6668997"/>
            <a:ext cx="450000" cy="4571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8891999" y="6444000"/>
            <a:ext cx="45719" cy="315000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 flipH="1">
            <a:off x="8891997" y="6669000"/>
            <a:ext cx="45719" cy="45719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7000" y="6354000"/>
            <a:ext cx="72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800">
                <a:solidFill>
                  <a:srgbClr val="261F7D"/>
                </a:solidFill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1959" y="548968"/>
            <a:ext cx="7830085" cy="81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41" name="Rectangle 10"/>
          <p:cNvSpPr>
            <a:spLocks noChangeArrowheads="1"/>
          </p:cNvSpPr>
          <p:nvPr userDrawn="1"/>
        </p:nvSpPr>
        <p:spPr bwMode="auto">
          <a:xfrm flipH="1">
            <a:off x="900113" y="1340567"/>
            <a:ext cx="214312" cy="71438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Rectangle 11"/>
          <p:cNvSpPr>
            <a:spLocks noChangeArrowheads="1"/>
          </p:cNvSpPr>
          <p:nvPr userDrawn="1"/>
        </p:nvSpPr>
        <p:spPr bwMode="auto">
          <a:xfrm flipH="1">
            <a:off x="539750" y="1340567"/>
            <a:ext cx="69850" cy="5746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Rectangle 12"/>
          <p:cNvSpPr>
            <a:spLocks noChangeArrowheads="1"/>
          </p:cNvSpPr>
          <p:nvPr userDrawn="1"/>
        </p:nvSpPr>
        <p:spPr bwMode="auto">
          <a:xfrm flipH="1">
            <a:off x="395288" y="1700930"/>
            <a:ext cx="287337" cy="71437"/>
          </a:xfrm>
          <a:prstGeom prst="rect">
            <a:avLst/>
          </a:prstGeom>
          <a:solidFill>
            <a:srgbClr val="A99BF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Rectangle 13"/>
          <p:cNvSpPr>
            <a:spLocks noChangeArrowheads="1"/>
          </p:cNvSpPr>
          <p:nvPr userDrawn="1"/>
        </p:nvSpPr>
        <p:spPr bwMode="auto">
          <a:xfrm flipH="1">
            <a:off x="539750" y="1950167"/>
            <a:ext cx="69850" cy="71438"/>
          </a:xfrm>
          <a:prstGeom prst="rect">
            <a:avLst/>
          </a:prstGeom>
          <a:solidFill>
            <a:srgbClr val="D39DF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Rectangle 14"/>
          <p:cNvSpPr>
            <a:spLocks noChangeArrowheads="1"/>
          </p:cNvSpPr>
          <p:nvPr userDrawn="1"/>
        </p:nvSpPr>
        <p:spPr bwMode="auto">
          <a:xfrm>
            <a:off x="323850" y="1627905"/>
            <a:ext cx="73025" cy="1081087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Rectangle 18"/>
          <p:cNvSpPr>
            <a:spLocks noChangeArrowheads="1"/>
          </p:cNvSpPr>
          <p:nvPr userDrawn="1"/>
        </p:nvSpPr>
        <p:spPr bwMode="auto">
          <a:xfrm>
            <a:off x="304800" y="1340567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Rectangle 4"/>
          <p:cNvSpPr>
            <a:spLocks noChangeArrowheads="1"/>
          </p:cNvSpPr>
          <p:nvPr userDrawn="1"/>
        </p:nvSpPr>
        <p:spPr bwMode="auto">
          <a:xfrm>
            <a:off x="828675" y="115581"/>
            <a:ext cx="71438" cy="431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Rectangle 5"/>
          <p:cNvSpPr>
            <a:spLocks noChangeArrowheads="1"/>
          </p:cNvSpPr>
          <p:nvPr userDrawn="1"/>
        </p:nvSpPr>
        <p:spPr bwMode="auto">
          <a:xfrm flipH="1">
            <a:off x="1260475" y="475943"/>
            <a:ext cx="144463" cy="71438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" name="Rectangle 6"/>
          <p:cNvSpPr>
            <a:spLocks noChangeArrowheads="1"/>
          </p:cNvSpPr>
          <p:nvPr userDrawn="1"/>
        </p:nvSpPr>
        <p:spPr bwMode="auto">
          <a:xfrm flipH="1">
            <a:off x="684213" y="331481"/>
            <a:ext cx="358775" cy="730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Rectangle 7"/>
          <p:cNvSpPr>
            <a:spLocks noChangeArrowheads="1"/>
          </p:cNvSpPr>
          <p:nvPr userDrawn="1"/>
        </p:nvSpPr>
        <p:spPr bwMode="auto">
          <a:xfrm flipH="1">
            <a:off x="828675" y="331481"/>
            <a:ext cx="71438" cy="73025"/>
          </a:xfrm>
          <a:prstGeom prst="rect">
            <a:avLst/>
          </a:prstGeom>
          <a:solidFill>
            <a:srgbClr val="A99B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Rectangle 8"/>
          <p:cNvSpPr>
            <a:spLocks noChangeArrowheads="1"/>
          </p:cNvSpPr>
          <p:nvPr userDrawn="1"/>
        </p:nvSpPr>
        <p:spPr bwMode="auto">
          <a:xfrm flipH="1">
            <a:off x="611955" y="0"/>
            <a:ext cx="90001" cy="25627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Rectangle 9"/>
          <p:cNvSpPr>
            <a:spLocks noChangeArrowheads="1"/>
          </p:cNvSpPr>
          <p:nvPr userDrawn="1"/>
        </p:nvSpPr>
        <p:spPr bwMode="auto">
          <a:xfrm flipH="1">
            <a:off x="468313" y="331481"/>
            <a:ext cx="73025" cy="217487"/>
          </a:xfrm>
          <a:prstGeom prst="rect">
            <a:avLst/>
          </a:prstGeom>
          <a:solidFill>
            <a:srgbClr val="E69F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Rectangle 19"/>
          <p:cNvSpPr>
            <a:spLocks noChangeArrowheads="1"/>
          </p:cNvSpPr>
          <p:nvPr userDrawn="1"/>
        </p:nvSpPr>
        <p:spPr bwMode="auto">
          <a:xfrm>
            <a:off x="304800" y="506106"/>
            <a:ext cx="8496300" cy="412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675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252561"/>
          </a:solidFill>
          <a:latin typeface="+mn-lt"/>
          <a:ea typeface="メイリオ" pitchFamily="50" charset="-128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288000" indent="-288000" algn="l" rtl="0" eaLnBrk="1" fontAlgn="base" hangingPunct="1">
        <a:lnSpc>
          <a:spcPct val="110000"/>
        </a:lnSpc>
        <a:spcBef>
          <a:spcPts val="2400"/>
        </a:spcBef>
        <a:spcAft>
          <a:spcPts val="600"/>
        </a:spcAft>
        <a:buClr>
          <a:srgbClr val="6666FF"/>
        </a:buClr>
        <a:buFont typeface="Wingdings" panose="05000000000000000000" pitchFamily="2" charset="2"/>
        <a:buChar char="n"/>
        <a:tabLst>
          <a:tab pos="2057400" algn="l"/>
        </a:tabLst>
        <a:defRPr kumimoji="1" sz="2400">
          <a:solidFill>
            <a:schemeClr val="tx1">
              <a:lumMod val="75000"/>
              <a:lumOff val="25000"/>
            </a:schemeClr>
          </a:solidFill>
          <a:latin typeface="+mn-lt"/>
          <a:ea typeface="メイリオ" pitchFamily="50" charset="-128"/>
          <a:cs typeface="メイリオ" pitchFamily="50" charset="-128"/>
        </a:defRPr>
      </a:lvl1pPr>
      <a:lvl2pPr marL="576000" indent="-288000" algn="l" rtl="0" eaLnBrk="1" fontAlgn="base" hangingPunct="1">
        <a:lnSpc>
          <a:spcPct val="110000"/>
        </a:lnSpc>
        <a:spcBef>
          <a:spcPts val="300"/>
        </a:spcBef>
        <a:spcAft>
          <a:spcPts val="300"/>
        </a:spcAft>
        <a:buClr>
          <a:srgbClr val="F27679"/>
        </a:buClr>
        <a:buFont typeface="Wingdings" panose="05000000000000000000" pitchFamily="2" charset="2"/>
        <a:buChar char="u"/>
        <a:tabLst>
          <a:tab pos="2057400" algn="l"/>
        </a:tabLst>
        <a:defRPr kumimoji="1" sz="2400">
          <a:solidFill>
            <a:schemeClr val="tx1">
              <a:lumMod val="75000"/>
              <a:lumOff val="25000"/>
            </a:schemeClr>
          </a:solidFill>
          <a:latin typeface="+mn-lt"/>
          <a:ea typeface="メイリオ" pitchFamily="50" charset="-128"/>
          <a:cs typeface="メイリオ" pitchFamily="50" charset="-128"/>
        </a:defRPr>
      </a:lvl2pPr>
      <a:lvl3pPr marL="864000" indent="-288000" algn="l" rtl="0" eaLnBrk="1" fontAlgn="base" hangingPunct="1">
        <a:lnSpc>
          <a:spcPct val="110000"/>
        </a:lnSpc>
        <a:spcBef>
          <a:spcPts val="300"/>
        </a:spcBef>
        <a:spcAft>
          <a:spcPts val="100"/>
        </a:spcAft>
        <a:buClr>
          <a:srgbClr val="FDAA57"/>
        </a:buClr>
        <a:buFont typeface="Wingdings" pitchFamily="2" charset="2"/>
        <a:buChar char="l"/>
        <a:tabLst>
          <a:tab pos="2057400" algn="l"/>
        </a:tabLst>
        <a:defRPr kumimoji="1" sz="2400">
          <a:solidFill>
            <a:schemeClr val="tx1">
              <a:lumMod val="75000"/>
              <a:lumOff val="25000"/>
            </a:schemeClr>
          </a:solidFill>
          <a:latin typeface="+mn-lt"/>
          <a:ea typeface="メイリオ" pitchFamily="50" charset="-128"/>
          <a:cs typeface="メイリオ" pitchFamily="50" charset="-128"/>
        </a:defRPr>
      </a:lvl3pPr>
      <a:lvl4pPr marL="1152000" indent="-288000" algn="l" rtl="0" eaLnBrk="1" fontAlgn="base" hangingPunct="1">
        <a:lnSpc>
          <a:spcPct val="100000"/>
        </a:lnSpc>
        <a:spcBef>
          <a:spcPts val="100"/>
        </a:spcBef>
        <a:spcAft>
          <a:spcPts val="100"/>
        </a:spcAft>
        <a:buClr>
          <a:srgbClr val="6666FF"/>
        </a:buClr>
        <a:buFont typeface="Wingdings" pitchFamily="2" charset="2"/>
        <a:buChar char="p"/>
        <a:tabLst>
          <a:tab pos="2057400" algn="l"/>
        </a:tabLst>
        <a:defRPr kumimoji="1" sz="2400">
          <a:solidFill>
            <a:schemeClr val="tx1">
              <a:lumMod val="75000"/>
              <a:lumOff val="25000"/>
            </a:schemeClr>
          </a:solidFill>
          <a:latin typeface="+mn-lt"/>
          <a:ea typeface="メイリオ" pitchFamily="50" charset="-128"/>
          <a:cs typeface="メイリオ" pitchFamily="50" charset="-128"/>
        </a:defRPr>
      </a:lvl4pPr>
      <a:lvl5pPr marL="1440000" indent="-288000" algn="l" rtl="0" eaLnBrk="1" fontAlgn="base" hangingPunct="1">
        <a:lnSpc>
          <a:spcPct val="100000"/>
        </a:lnSpc>
        <a:spcBef>
          <a:spcPts val="100"/>
        </a:spcBef>
        <a:spcAft>
          <a:spcPts val="100"/>
        </a:spcAft>
        <a:buClr>
          <a:srgbClr val="F27679"/>
        </a:buClr>
        <a:buFont typeface="Wingdings" pitchFamily="2" charset="2"/>
        <a:buChar char="p"/>
        <a:tabLst>
          <a:tab pos="2057400" algn="l"/>
        </a:tabLst>
        <a:defRPr kumimoji="1" sz="2400">
          <a:solidFill>
            <a:schemeClr val="tx1">
              <a:lumMod val="75000"/>
              <a:lumOff val="25000"/>
            </a:schemeClr>
          </a:solidFill>
          <a:latin typeface="+mn-lt"/>
          <a:ea typeface="メイリオ" pitchFamily="50" charset="-128"/>
          <a:cs typeface="メイリオ" pitchFamily="50" charset="-128"/>
        </a:defRPr>
      </a:lvl5pPr>
      <a:lvl6pPr marL="25146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603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tabLst>
          <a:tab pos="2057400" algn="l"/>
        </a:tabLst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1962" y="2258987"/>
            <a:ext cx="7199312" cy="1260014"/>
          </a:xfrm>
        </p:spPr>
        <p:txBody>
          <a:bodyPr/>
          <a:lstStyle/>
          <a:p>
            <a:r>
              <a:rPr lang="en-US" altLang="ja-JP" dirty="0" smtClean="0"/>
              <a:t>A Front-end Execution Architecture for</a:t>
            </a:r>
            <a:br>
              <a:rPr lang="en-US" altLang="ja-JP" dirty="0" smtClean="0"/>
            </a:br>
            <a:r>
              <a:rPr lang="en-US" altLang="ja-JP" dirty="0" smtClean="0"/>
              <a:t>High Energy Efficiency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511966" y="4239009"/>
            <a:ext cx="7200080" cy="1440017"/>
          </a:xfrm>
        </p:spPr>
        <p:txBody>
          <a:bodyPr/>
          <a:lstStyle/>
          <a:p>
            <a:r>
              <a:rPr lang="en-US" altLang="ja-JP" sz="2000" u="sng" dirty="0" smtClean="0"/>
              <a:t>Ryota Shioya*</a:t>
            </a:r>
            <a:r>
              <a:rPr lang="en-US" altLang="ja-JP" sz="2000" dirty="0" smtClean="0"/>
              <a:t>, Masahiro Goshima</a:t>
            </a:r>
            <a:r>
              <a:rPr lang="en-US" altLang="ja-JP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†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and Hideki Ando*</a:t>
            </a:r>
          </a:p>
          <a:p>
            <a:r>
              <a:rPr lang="ja-JP" altLang="en-US" sz="1400" dirty="0" smtClean="0"/>
              <a:t>* </a:t>
            </a:r>
            <a:r>
              <a:rPr lang="en-US" altLang="ja-JP" sz="1400" dirty="0" smtClean="0"/>
              <a:t>Nagoya University</a:t>
            </a:r>
          </a:p>
          <a:p>
            <a:r>
              <a:rPr lang="en-US" altLang="ja-JP" sz="1400" dirty="0" smtClean="0"/>
              <a:t>† National Institute of Informatics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146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u="sng" dirty="0" smtClean="0"/>
              <a:t>The basic structure and behavior of FXA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Instruction execution </a:t>
            </a:r>
            <a:r>
              <a:rPr kumimoji="1" lang="en-US" altLang="ja-JP" dirty="0" smtClean="0"/>
              <a:t>in the IXU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Performance and energy consumption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Evaluation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245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角丸四角形 125"/>
          <p:cNvSpPr/>
          <p:nvPr/>
        </p:nvSpPr>
        <p:spPr bwMode="auto">
          <a:xfrm>
            <a:off x="5382008" y="2348989"/>
            <a:ext cx="1890021" cy="9000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7" name="グループ化 126"/>
          <p:cNvGrpSpPr/>
          <p:nvPr/>
        </p:nvGrpSpPr>
        <p:grpSpPr>
          <a:xfrm>
            <a:off x="5562011" y="2438989"/>
            <a:ext cx="810009" cy="720008"/>
            <a:chOff x="5202007" y="5229020"/>
            <a:chExt cx="810009" cy="720008"/>
          </a:xfrm>
        </p:grpSpPr>
        <p:sp>
          <p:nvSpPr>
            <p:cNvPr id="128" name="正方形/長方形 127"/>
            <p:cNvSpPr/>
            <p:nvPr/>
          </p:nvSpPr>
          <p:spPr bwMode="auto">
            <a:xfrm>
              <a:off x="5202007" y="5229020"/>
              <a:ext cx="360004" cy="720008"/>
            </a:xfrm>
            <a:prstGeom prst="rect">
              <a:avLst/>
            </a:prstGeom>
            <a:ln>
              <a:headEnd/>
              <a:tailEnd type="triangle" w="sm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/>
                <a:t>IQ</a:t>
              </a:r>
              <a:endParaRPr kumimoji="1" lang="ja-JP" altLang="en-US" dirty="0"/>
            </a:p>
          </p:txBody>
        </p:sp>
        <p:cxnSp>
          <p:nvCxnSpPr>
            <p:cNvPr id="129" name="直線矢印コネクタ 128"/>
            <p:cNvCxnSpPr/>
            <p:nvPr/>
          </p:nvCxnSpPr>
          <p:spPr bwMode="auto">
            <a:xfrm>
              <a:off x="5652012" y="5589024"/>
              <a:ext cx="360004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7" name="フローチャート: 手作業 136"/>
          <p:cNvSpPr/>
          <p:nvPr/>
        </p:nvSpPr>
        <p:spPr bwMode="auto">
          <a:xfrm rot="16200000">
            <a:off x="6687023" y="2663992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sp>
        <p:nvSpPr>
          <p:cNvPr id="138" name="Freeform 10"/>
          <p:cNvSpPr>
            <a:spLocks/>
          </p:cNvSpPr>
          <p:nvPr/>
        </p:nvSpPr>
        <p:spPr bwMode="auto">
          <a:xfrm>
            <a:off x="6552019" y="1808982"/>
            <a:ext cx="270003" cy="810010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9" name="Freeform 10"/>
          <p:cNvSpPr>
            <a:spLocks/>
          </p:cNvSpPr>
          <p:nvPr/>
        </p:nvSpPr>
        <p:spPr bwMode="auto">
          <a:xfrm>
            <a:off x="6462018" y="1808982"/>
            <a:ext cx="360001" cy="116989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0" name="Freeform 10"/>
          <p:cNvSpPr>
            <a:spLocks/>
          </p:cNvSpPr>
          <p:nvPr/>
        </p:nvSpPr>
        <p:spPr bwMode="auto">
          <a:xfrm rot="16200000">
            <a:off x="6732026" y="2168985"/>
            <a:ext cx="990010" cy="27000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5" name="角丸四角形 114"/>
          <p:cNvSpPr/>
          <p:nvPr/>
        </p:nvSpPr>
        <p:spPr bwMode="auto">
          <a:xfrm>
            <a:off x="3491988" y="2168986"/>
            <a:ext cx="1350015" cy="1260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 bwMode="auto">
          <a:xfrm>
            <a:off x="5382009" y="3429000"/>
            <a:ext cx="1800021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accent2"/>
                </a:solidFill>
              </a:rPr>
              <a:t>OXU</a:t>
            </a:r>
            <a:endParaRPr kumimoji="1" lang="ja-JP" altLang="en-US" u="sng" dirty="0">
              <a:solidFill>
                <a:schemeClr val="accent2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3491987" y="3429000"/>
            <a:ext cx="1350015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tx2"/>
                </a:solidFill>
              </a:rPr>
              <a:t>IXU</a:t>
            </a:r>
            <a:endParaRPr kumimoji="1" lang="ja-JP" altLang="en-US" u="sng" dirty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63952" y="548968"/>
            <a:ext cx="8280048" cy="810009"/>
          </a:xfrm>
        </p:spPr>
        <p:txBody>
          <a:bodyPr/>
          <a:lstStyle/>
          <a:p>
            <a:r>
              <a:rPr kumimoji="1" lang="en-US" altLang="ja-JP" dirty="0" smtClean="0"/>
              <a:t>Basic Structure of FXA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3789004"/>
            <a:ext cx="8026246" cy="2791183"/>
          </a:xfrm>
        </p:spPr>
        <p:txBody>
          <a:bodyPr/>
          <a:lstStyle/>
          <a:p>
            <a:r>
              <a:rPr lang="en-US" altLang="ja-JP" sz="2000" dirty="0" smtClean="0"/>
              <a:t>FXA has two execution units:</a:t>
            </a:r>
          </a:p>
          <a:p>
            <a:pPr marL="449262" lvl="1" indent="0">
              <a:buNone/>
            </a:pPr>
            <a:r>
              <a:rPr lang="en-US" altLang="ja-JP" sz="2000" dirty="0" smtClean="0">
                <a:solidFill>
                  <a:schemeClr val="accent1"/>
                </a:solidFill>
              </a:rPr>
              <a:t>1. In-order Ex. Unit (IXU)</a:t>
            </a:r>
          </a:p>
          <a:p>
            <a:pPr lvl="2"/>
            <a:r>
              <a:rPr lang="en-US" altLang="ja-JP" sz="2000" dirty="0"/>
              <a:t>The IXU consists of multiple-staged functional units and a bypass </a:t>
            </a:r>
            <a:r>
              <a:rPr lang="en-US" altLang="ja-JP" sz="2000" dirty="0" smtClean="0"/>
              <a:t>network</a:t>
            </a:r>
          </a:p>
          <a:p>
            <a:pPr marL="449262" lvl="1" indent="0">
              <a:buNone/>
            </a:pPr>
            <a:r>
              <a:rPr lang="en-US" altLang="ja-JP" sz="2000" dirty="0" smtClean="0">
                <a:solidFill>
                  <a:schemeClr val="accent2"/>
                </a:solidFill>
              </a:rPr>
              <a:t>2. Out-of-order </a:t>
            </a:r>
            <a:r>
              <a:rPr lang="en-US" altLang="ja-JP" sz="2000" dirty="0">
                <a:solidFill>
                  <a:schemeClr val="accent2"/>
                </a:solidFill>
              </a:rPr>
              <a:t>Ex. Unit (OXU)</a:t>
            </a:r>
          </a:p>
          <a:p>
            <a:pPr lvl="2"/>
            <a:r>
              <a:rPr lang="en-US" altLang="ja-JP" sz="2000" dirty="0" smtClean="0"/>
              <a:t>The OXU is a shrunk OoO back-end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67" name="Freeform 10"/>
          <p:cNvSpPr>
            <a:spLocks/>
          </p:cNvSpPr>
          <p:nvPr/>
        </p:nvSpPr>
        <p:spPr bwMode="auto">
          <a:xfrm>
            <a:off x="3401987" y="1808982"/>
            <a:ext cx="270003" cy="540007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8" name="Freeform 10"/>
          <p:cNvSpPr>
            <a:spLocks/>
          </p:cNvSpPr>
          <p:nvPr/>
        </p:nvSpPr>
        <p:spPr bwMode="auto">
          <a:xfrm>
            <a:off x="3131984" y="1808982"/>
            <a:ext cx="540006" cy="108001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9" name="Freeform 10"/>
          <p:cNvSpPr>
            <a:spLocks/>
          </p:cNvSpPr>
          <p:nvPr/>
        </p:nvSpPr>
        <p:spPr bwMode="auto">
          <a:xfrm>
            <a:off x="3311986" y="1808982"/>
            <a:ext cx="360001" cy="899889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0" name="Freeform 10"/>
          <p:cNvSpPr>
            <a:spLocks/>
          </p:cNvSpPr>
          <p:nvPr/>
        </p:nvSpPr>
        <p:spPr bwMode="auto">
          <a:xfrm>
            <a:off x="3041983" y="1808982"/>
            <a:ext cx="630005" cy="1439895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1" name="Freeform 10"/>
          <p:cNvSpPr>
            <a:spLocks/>
          </p:cNvSpPr>
          <p:nvPr/>
        </p:nvSpPr>
        <p:spPr bwMode="auto">
          <a:xfrm rot="16200000">
            <a:off x="4436999" y="2033983"/>
            <a:ext cx="720006" cy="270004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3" name="Rectangle 104"/>
          <p:cNvSpPr>
            <a:spLocks noChangeArrowheads="1"/>
          </p:cNvSpPr>
          <p:nvPr/>
        </p:nvSpPr>
        <p:spPr bwMode="auto">
          <a:xfrm>
            <a:off x="2951982" y="1448979"/>
            <a:ext cx="4500050" cy="3600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anchor="ctr"/>
          <a:lstStyle/>
          <a:p>
            <a:pPr algn="ctr">
              <a:lnSpc>
                <a:spcPct val="80000"/>
              </a:lnSpc>
            </a:pP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Register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File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 rot="16200000">
            <a:off x="4256998" y="2213988"/>
            <a:ext cx="1260014" cy="450002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1421965" y="2348988"/>
            <a:ext cx="1530017" cy="900010"/>
            <a:chOff x="1241963" y="5139019"/>
            <a:chExt cx="1530017" cy="900010"/>
          </a:xfrm>
        </p:grpSpPr>
        <p:sp>
          <p:nvSpPr>
            <p:cNvPr id="51" name="Rectangle 104"/>
            <p:cNvSpPr>
              <a:spLocks noChangeArrowheads="1"/>
            </p:cNvSpPr>
            <p:nvPr/>
          </p:nvSpPr>
          <p:spPr bwMode="auto">
            <a:xfrm>
              <a:off x="1241963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/>
              <a:r>
                <a:rPr lang="en-US" altLang="ja-JP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Fetch</a:t>
              </a:r>
              <a:endPara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52" name="Rectangle 104"/>
            <p:cNvSpPr>
              <a:spLocks noChangeArrowheads="1"/>
            </p:cNvSpPr>
            <p:nvPr/>
          </p:nvSpPr>
          <p:spPr bwMode="auto">
            <a:xfrm>
              <a:off x="2051972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>
                <a:lnSpc>
                  <a:spcPct val="80000"/>
                </a:lnSpc>
              </a:pPr>
              <a:r>
                <a:rPr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Rename</a:t>
              </a:r>
              <a:endPara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cxnSp>
          <p:nvCxnSpPr>
            <p:cNvPr id="54" name="直線矢印コネクタ 53"/>
            <p:cNvCxnSpPr/>
            <p:nvPr/>
          </p:nvCxnSpPr>
          <p:spPr bwMode="auto">
            <a:xfrm>
              <a:off x="2501977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/>
            <p:nvPr/>
          </p:nvCxnSpPr>
          <p:spPr bwMode="auto">
            <a:xfrm>
              <a:off x="2501977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/>
            <p:nvPr/>
          </p:nvCxnSpPr>
          <p:spPr bwMode="auto">
            <a:xfrm>
              <a:off x="1691968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5" name="直線矢印コネクタ 94"/>
            <p:cNvCxnSpPr/>
            <p:nvPr/>
          </p:nvCxnSpPr>
          <p:spPr bwMode="auto">
            <a:xfrm>
              <a:off x="1691968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7" name="グループ化 116"/>
          <p:cNvGrpSpPr/>
          <p:nvPr/>
        </p:nvGrpSpPr>
        <p:grpSpPr>
          <a:xfrm>
            <a:off x="3671990" y="2258987"/>
            <a:ext cx="1800020" cy="1080012"/>
            <a:chOff x="3491989" y="5049018"/>
            <a:chExt cx="1800020" cy="1080012"/>
          </a:xfrm>
        </p:grpSpPr>
        <p:sp>
          <p:nvSpPr>
            <p:cNvPr id="118" name="フローチャート: 手作業 117"/>
            <p:cNvSpPr/>
            <p:nvPr/>
          </p:nvSpPr>
          <p:spPr bwMode="auto">
            <a:xfrm rot="16200000">
              <a:off x="4076995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19" name="フローチャート: 手作業 118"/>
            <p:cNvSpPr/>
            <p:nvPr/>
          </p:nvSpPr>
          <p:spPr bwMode="auto">
            <a:xfrm rot="16200000">
              <a:off x="4076995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20" name="フローチャート: 手作業 119"/>
            <p:cNvSpPr/>
            <p:nvPr/>
          </p:nvSpPr>
          <p:spPr bwMode="auto">
            <a:xfrm rot="16200000">
              <a:off x="3356987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21" name="フローチャート: 手作業 120"/>
            <p:cNvSpPr/>
            <p:nvPr/>
          </p:nvSpPr>
          <p:spPr bwMode="auto">
            <a:xfrm rot="16200000">
              <a:off x="3356987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22" name="直線矢印コネクタ 121"/>
            <p:cNvCxnSpPr/>
            <p:nvPr/>
          </p:nvCxnSpPr>
          <p:spPr bwMode="auto">
            <a:xfrm>
              <a:off x="3851992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3" name="直線矢印コネクタ 122"/>
            <p:cNvCxnSpPr/>
            <p:nvPr/>
          </p:nvCxnSpPr>
          <p:spPr bwMode="auto">
            <a:xfrm>
              <a:off x="3851992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4" name="直線矢印コネクタ 123"/>
            <p:cNvCxnSpPr/>
            <p:nvPr/>
          </p:nvCxnSpPr>
          <p:spPr bwMode="auto">
            <a:xfrm>
              <a:off x="5022006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5" name="直線矢印コネクタ 124"/>
            <p:cNvCxnSpPr/>
            <p:nvPr/>
          </p:nvCxnSpPr>
          <p:spPr bwMode="auto">
            <a:xfrm>
              <a:off x="5022006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454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角丸四角形 125"/>
          <p:cNvSpPr/>
          <p:nvPr/>
        </p:nvSpPr>
        <p:spPr bwMode="auto">
          <a:xfrm>
            <a:off x="5562008" y="2348989"/>
            <a:ext cx="1890021" cy="9000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7" name="グループ化 126"/>
          <p:cNvGrpSpPr/>
          <p:nvPr/>
        </p:nvGrpSpPr>
        <p:grpSpPr>
          <a:xfrm>
            <a:off x="5742011" y="2438989"/>
            <a:ext cx="810009" cy="720008"/>
            <a:chOff x="5202007" y="5229020"/>
            <a:chExt cx="810009" cy="720008"/>
          </a:xfrm>
        </p:grpSpPr>
        <p:sp>
          <p:nvSpPr>
            <p:cNvPr id="128" name="正方形/長方形 127"/>
            <p:cNvSpPr/>
            <p:nvPr/>
          </p:nvSpPr>
          <p:spPr bwMode="auto">
            <a:xfrm>
              <a:off x="5202007" y="5229020"/>
              <a:ext cx="360004" cy="720008"/>
            </a:xfrm>
            <a:prstGeom prst="rect">
              <a:avLst/>
            </a:prstGeom>
            <a:ln>
              <a:headEnd/>
              <a:tailEnd type="triangle" w="sm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/>
                <a:t>IQ</a:t>
              </a:r>
              <a:endParaRPr kumimoji="1" lang="ja-JP" altLang="en-US" dirty="0"/>
            </a:p>
          </p:txBody>
        </p:sp>
        <p:cxnSp>
          <p:nvCxnSpPr>
            <p:cNvPr id="129" name="直線矢印コネクタ 128"/>
            <p:cNvCxnSpPr/>
            <p:nvPr/>
          </p:nvCxnSpPr>
          <p:spPr bwMode="auto">
            <a:xfrm>
              <a:off x="5652012" y="5589024"/>
              <a:ext cx="360004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7" name="フローチャート: 手作業 136"/>
          <p:cNvSpPr/>
          <p:nvPr/>
        </p:nvSpPr>
        <p:spPr bwMode="auto">
          <a:xfrm rot="16200000">
            <a:off x="6867023" y="2663992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sp>
        <p:nvSpPr>
          <p:cNvPr id="138" name="Freeform 10"/>
          <p:cNvSpPr>
            <a:spLocks/>
          </p:cNvSpPr>
          <p:nvPr/>
        </p:nvSpPr>
        <p:spPr bwMode="auto">
          <a:xfrm>
            <a:off x="6732019" y="1808982"/>
            <a:ext cx="270003" cy="810010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9" name="Freeform 10"/>
          <p:cNvSpPr>
            <a:spLocks/>
          </p:cNvSpPr>
          <p:nvPr/>
        </p:nvSpPr>
        <p:spPr bwMode="auto">
          <a:xfrm>
            <a:off x="6642018" y="1808982"/>
            <a:ext cx="360001" cy="116989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0" name="Freeform 10"/>
          <p:cNvSpPr>
            <a:spLocks/>
          </p:cNvSpPr>
          <p:nvPr/>
        </p:nvSpPr>
        <p:spPr bwMode="auto">
          <a:xfrm rot="16200000">
            <a:off x="6912026" y="2168985"/>
            <a:ext cx="990010" cy="27000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5" name="角丸四角形 114"/>
          <p:cNvSpPr/>
          <p:nvPr/>
        </p:nvSpPr>
        <p:spPr bwMode="auto">
          <a:xfrm>
            <a:off x="3581989" y="2168986"/>
            <a:ext cx="1440016" cy="1260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 bwMode="auto">
          <a:xfrm>
            <a:off x="5562009" y="3429000"/>
            <a:ext cx="1800021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accent2"/>
                </a:solidFill>
              </a:rPr>
              <a:t>OXU</a:t>
            </a:r>
            <a:endParaRPr kumimoji="1" lang="ja-JP" altLang="en-US" u="sng" dirty="0">
              <a:solidFill>
                <a:schemeClr val="accent2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3581988" y="3429000"/>
            <a:ext cx="1350015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tx2"/>
                </a:solidFill>
              </a:rPr>
              <a:t>IXU</a:t>
            </a:r>
            <a:endParaRPr kumimoji="1" lang="ja-JP" altLang="en-US" u="sng" dirty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63952" y="548968"/>
            <a:ext cx="8280048" cy="810009"/>
          </a:xfrm>
        </p:spPr>
        <p:txBody>
          <a:bodyPr/>
          <a:lstStyle/>
          <a:p>
            <a:r>
              <a:rPr kumimoji="1" lang="en-US" altLang="ja-JP" dirty="0" smtClean="0"/>
              <a:t>Basic Behavior of FXA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3609002"/>
            <a:ext cx="7848600" cy="3060034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Fetched</a:t>
            </a:r>
            <a:r>
              <a:rPr lang="ja-JP" altLang="en-US" dirty="0"/>
              <a:t> </a:t>
            </a:r>
            <a:r>
              <a:rPr lang="en-US" altLang="ja-JP" dirty="0"/>
              <a:t>instructions</a:t>
            </a:r>
            <a:r>
              <a:rPr lang="ja-JP" altLang="en-US" dirty="0"/>
              <a:t> </a:t>
            </a:r>
            <a:r>
              <a:rPr lang="en-US" altLang="ja-JP" dirty="0"/>
              <a:t>flow</a:t>
            </a:r>
            <a:r>
              <a:rPr lang="ja-JP" altLang="en-US" dirty="0"/>
              <a:t> </a:t>
            </a:r>
            <a:r>
              <a:rPr lang="en-US" altLang="ja-JP" dirty="0"/>
              <a:t>through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 smtClean="0"/>
              <a:t>front-end</a:t>
            </a:r>
            <a:r>
              <a:rPr lang="ja-JP" altLang="en-US" dirty="0" smtClean="0"/>
              <a:t> </a:t>
            </a:r>
            <a:r>
              <a:rPr lang="en-US" altLang="ja-JP" dirty="0" smtClean="0"/>
              <a:t>pipeline </a:t>
            </a:r>
            <a:r>
              <a:rPr lang="en-US" altLang="ja-JP" dirty="0" err="1" smtClean="0"/>
              <a:t>inc.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 IXU</a:t>
            </a:r>
            <a:endParaRPr lang="en-US" altLang="ja-JP" dirty="0"/>
          </a:p>
          <a:p>
            <a:pPr lvl="1"/>
            <a:r>
              <a:rPr lang="en-US" altLang="ja-JP" dirty="0" smtClean="0"/>
              <a:t>Without</a:t>
            </a:r>
            <a:r>
              <a:rPr lang="ja-JP" altLang="en-US" dirty="0" smtClean="0"/>
              <a:t> </a:t>
            </a:r>
            <a:r>
              <a:rPr lang="en-US" altLang="ja-JP" dirty="0"/>
              <a:t>pipeline</a:t>
            </a:r>
            <a:r>
              <a:rPr lang="ja-JP" altLang="en-US" dirty="0"/>
              <a:t> </a:t>
            </a:r>
            <a:r>
              <a:rPr lang="en-US" altLang="ja-JP" dirty="0"/>
              <a:t>stalls,</a:t>
            </a:r>
            <a:r>
              <a:rPr lang="ja-JP" altLang="en-US" dirty="0"/>
              <a:t> </a:t>
            </a:r>
            <a:r>
              <a:rPr lang="en-US" altLang="ja-JP" dirty="0"/>
              <a:t>unlike</a:t>
            </a:r>
            <a:r>
              <a:rPr lang="ja-JP" altLang="en-US" dirty="0"/>
              <a:t> </a:t>
            </a:r>
            <a:r>
              <a:rPr lang="en-US" altLang="ja-JP" dirty="0"/>
              <a:t>in-order processors</a:t>
            </a:r>
          </a:p>
          <a:p>
            <a:r>
              <a:rPr lang="en-US" altLang="ja-JP" dirty="0" smtClean="0"/>
              <a:t>In the IXU, an instruction is ...</a:t>
            </a:r>
          </a:p>
          <a:p>
            <a:pPr lvl="1"/>
            <a:r>
              <a:rPr lang="en-US" altLang="ja-JP" dirty="0" smtClean="0"/>
              <a:t>executed</a:t>
            </a:r>
            <a:r>
              <a:rPr lang="ja-JP" altLang="en-US" dirty="0" smtClean="0"/>
              <a:t> </a:t>
            </a:r>
            <a:r>
              <a:rPr lang="en-US" altLang="ja-JP" dirty="0"/>
              <a:t>where</a:t>
            </a:r>
            <a:r>
              <a:rPr lang="ja-JP" altLang="en-US" dirty="0"/>
              <a:t> </a:t>
            </a:r>
            <a:r>
              <a:rPr lang="en-US" altLang="ja-JP" dirty="0"/>
              <a:t>it</a:t>
            </a:r>
            <a:r>
              <a:rPr lang="ja-JP" altLang="en-US" dirty="0"/>
              <a:t> </a:t>
            </a:r>
            <a:r>
              <a:rPr lang="en-US" altLang="ja-JP" dirty="0"/>
              <a:t>can</a:t>
            </a:r>
            <a:r>
              <a:rPr lang="ja-JP" altLang="en-US" dirty="0"/>
              <a:t> </a:t>
            </a:r>
            <a:r>
              <a:rPr lang="en-US" altLang="ja-JP" dirty="0"/>
              <a:t>be</a:t>
            </a:r>
            <a:r>
              <a:rPr lang="ja-JP" altLang="en-US" dirty="0"/>
              <a:t> </a:t>
            </a:r>
            <a:r>
              <a:rPr lang="en-US" altLang="ja-JP" dirty="0"/>
              <a:t>executed</a:t>
            </a:r>
            <a:r>
              <a:rPr lang="en-US" altLang="ja-JP" dirty="0" smtClean="0"/>
              <a:t>, and</a:t>
            </a:r>
            <a:endParaRPr lang="en-US" altLang="ja-JP" dirty="0"/>
          </a:p>
          <a:p>
            <a:pPr lvl="1"/>
            <a:r>
              <a:rPr lang="en-US" altLang="ja-JP" dirty="0" smtClean="0"/>
              <a:t>if</a:t>
            </a:r>
            <a:r>
              <a:rPr lang="ja-JP" altLang="en-US" dirty="0" smtClean="0"/>
              <a:t> </a:t>
            </a:r>
            <a:r>
              <a:rPr lang="en-US" altLang="ja-JP" dirty="0" smtClean="0"/>
              <a:t>it</a:t>
            </a:r>
            <a:r>
              <a:rPr lang="ja-JP" altLang="en-US" dirty="0" smtClean="0"/>
              <a:t> </a:t>
            </a:r>
            <a:r>
              <a:rPr lang="en-US" altLang="ja-JP" dirty="0" smtClean="0"/>
              <a:t>cannot be executed in the IXU,</a:t>
            </a:r>
            <a:r>
              <a:rPr lang="ja-JP" altLang="en-US" dirty="0" smtClean="0"/>
              <a:t> </a:t>
            </a:r>
            <a:r>
              <a:rPr lang="en-US" altLang="ja-JP" dirty="0"/>
              <a:t>it is dispatched to the </a:t>
            </a:r>
            <a:r>
              <a:rPr lang="en-US" altLang="ja-JP" dirty="0" smtClean="0"/>
              <a:t>OXU</a:t>
            </a:r>
          </a:p>
          <a:p>
            <a:r>
              <a:rPr lang="en-US" altLang="ja-JP" dirty="0" smtClean="0"/>
              <a:t>The IXU functions as a filter for the OXU</a:t>
            </a:r>
          </a:p>
          <a:p>
            <a:pPr lvl="1"/>
            <a:r>
              <a:rPr lang="en-US" altLang="ja-JP" dirty="0" smtClean="0"/>
              <a:t>Instructions </a:t>
            </a:r>
            <a:r>
              <a:rPr lang="en-US" altLang="ja-JP" dirty="0"/>
              <a:t>executed in the IXU are removed from </a:t>
            </a:r>
            <a:r>
              <a:rPr lang="en-US" altLang="ja-JP" dirty="0" smtClean="0"/>
              <a:t>the pipeline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67" name="Freeform 10"/>
          <p:cNvSpPr>
            <a:spLocks/>
          </p:cNvSpPr>
          <p:nvPr/>
        </p:nvSpPr>
        <p:spPr bwMode="auto">
          <a:xfrm>
            <a:off x="3491988" y="1808982"/>
            <a:ext cx="270003" cy="540007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8" name="Freeform 10"/>
          <p:cNvSpPr>
            <a:spLocks/>
          </p:cNvSpPr>
          <p:nvPr/>
        </p:nvSpPr>
        <p:spPr bwMode="auto">
          <a:xfrm>
            <a:off x="3221985" y="1808982"/>
            <a:ext cx="540006" cy="1080013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9" name="Freeform 10"/>
          <p:cNvSpPr>
            <a:spLocks/>
          </p:cNvSpPr>
          <p:nvPr/>
        </p:nvSpPr>
        <p:spPr bwMode="auto">
          <a:xfrm>
            <a:off x="3401987" y="1808982"/>
            <a:ext cx="360001" cy="899889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0" name="Freeform 10"/>
          <p:cNvSpPr>
            <a:spLocks/>
          </p:cNvSpPr>
          <p:nvPr/>
        </p:nvSpPr>
        <p:spPr bwMode="auto">
          <a:xfrm>
            <a:off x="3131984" y="1808982"/>
            <a:ext cx="630005" cy="1439895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1" name="Freeform 10"/>
          <p:cNvSpPr>
            <a:spLocks/>
          </p:cNvSpPr>
          <p:nvPr/>
        </p:nvSpPr>
        <p:spPr bwMode="auto">
          <a:xfrm rot="16200000">
            <a:off x="4616999" y="2033983"/>
            <a:ext cx="720006" cy="270004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3" name="Rectangle 104"/>
          <p:cNvSpPr>
            <a:spLocks noChangeArrowheads="1"/>
          </p:cNvSpPr>
          <p:nvPr/>
        </p:nvSpPr>
        <p:spPr bwMode="auto">
          <a:xfrm>
            <a:off x="3041982" y="1448979"/>
            <a:ext cx="4590051" cy="3600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anchor="ctr"/>
          <a:lstStyle/>
          <a:p>
            <a:pPr algn="ctr">
              <a:lnSpc>
                <a:spcPct val="80000"/>
              </a:lnSpc>
            </a:pP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Register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File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 rot="16200000">
            <a:off x="4436998" y="2213988"/>
            <a:ext cx="1260014" cy="450002"/>
          </a:xfrm>
          <a:custGeom>
            <a:avLst/>
            <a:gdLst>
              <a:gd name="T0" fmla="*/ 0 w 170"/>
              <a:gd name="T1" fmla="*/ 0 h 170"/>
              <a:gd name="T2" fmla="*/ 0 w 170"/>
              <a:gd name="T3" fmla="*/ 809625 h 170"/>
              <a:gd name="T4" fmla="*/ 449263 w 170"/>
              <a:gd name="T5" fmla="*/ 809625 h 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" h="170">
                <a:moveTo>
                  <a:pt x="0" y="0"/>
                </a:moveTo>
                <a:lnTo>
                  <a:pt x="0" y="170"/>
                </a:lnTo>
                <a:lnTo>
                  <a:pt x="170" y="17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w="sm" len="sm"/>
            <a:tailEnd type="arrow" w="sm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1" name="Rectangle 104"/>
          <p:cNvSpPr>
            <a:spLocks noChangeArrowheads="1"/>
          </p:cNvSpPr>
          <p:nvPr/>
        </p:nvSpPr>
        <p:spPr bwMode="auto">
          <a:xfrm>
            <a:off x="1421965" y="2348988"/>
            <a:ext cx="360004" cy="9000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/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Fetch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2" name="Rectangle 104"/>
          <p:cNvSpPr>
            <a:spLocks noChangeArrowheads="1"/>
          </p:cNvSpPr>
          <p:nvPr/>
        </p:nvSpPr>
        <p:spPr bwMode="auto">
          <a:xfrm>
            <a:off x="2321975" y="2348988"/>
            <a:ext cx="360004" cy="9000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Rename</a:t>
            </a:r>
            <a:endParaRPr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54" name="直線矢印コネクタ 53"/>
          <p:cNvCxnSpPr/>
          <p:nvPr/>
        </p:nvCxnSpPr>
        <p:spPr bwMode="auto">
          <a:xfrm>
            <a:off x="2771980" y="252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2771980" y="3068996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>
            <a:off x="1871970" y="2528991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 bwMode="auto">
          <a:xfrm>
            <a:off x="1871970" y="3068997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8" name="フローチャート: 手作業 117"/>
          <p:cNvSpPr/>
          <p:nvPr/>
        </p:nvSpPr>
        <p:spPr bwMode="auto">
          <a:xfrm rot="16200000">
            <a:off x="4436996" y="2393989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sp>
        <p:nvSpPr>
          <p:cNvPr id="119" name="フローチャート: 手作業 118"/>
          <p:cNvSpPr/>
          <p:nvPr/>
        </p:nvSpPr>
        <p:spPr bwMode="auto">
          <a:xfrm rot="16200000">
            <a:off x="4436996" y="2933995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sp>
        <p:nvSpPr>
          <p:cNvPr id="120" name="フローチャート: 手作業 119"/>
          <p:cNvSpPr/>
          <p:nvPr/>
        </p:nvSpPr>
        <p:spPr bwMode="auto">
          <a:xfrm rot="16200000">
            <a:off x="3626989" y="2393989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sp>
        <p:nvSpPr>
          <p:cNvPr id="121" name="フローチャート: 手作業 120"/>
          <p:cNvSpPr/>
          <p:nvPr/>
        </p:nvSpPr>
        <p:spPr bwMode="auto">
          <a:xfrm rot="16200000">
            <a:off x="3626989" y="2933995"/>
            <a:ext cx="540006" cy="270002"/>
          </a:xfrm>
          <a:prstGeom prst="flowChartManualOperation">
            <a:avLst/>
          </a:prstGeom>
          <a:gradFill flip="none" rotWithShape="0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headEnd/>
            <a:tailEnd type="triangle" w="sm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wrap="none" rtlCol="0" anchor="ctr"/>
          <a:lstStyle/>
          <a:p>
            <a:pPr algn="ctr"/>
            <a:r>
              <a:rPr kumimoji="1" lang="en-US" altLang="ja-JP" sz="1400" dirty="0" smtClean="0"/>
              <a:t>FU</a:t>
            </a:r>
            <a:endParaRPr kumimoji="1" lang="ja-JP" altLang="en-US" sz="1400" dirty="0"/>
          </a:p>
        </p:txBody>
      </p:sp>
      <p:cxnSp>
        <p:nvCxnSpPr>
          <p:cNvPr id="122" name="直線矢印コネクタ 121"/>
          <p:cNvCxnSpPr/>
          <p:nvPr/>
        </p:nvCxnSpPr>
        <p:spPr bwMode="auto">
          <a:xfrm>
            <a:off x="4121994" y="2528991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 bwMode="auto">
          <a:xfrm>
            <a:off x="4121994" y="3068997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 bwMode="auto">
          <a:xfrm>
            <a:off x="5382007" y="252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 bwMode="auto">
          <a:xfrm>
            <a:off x="5382007" y="3068996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 bwMode="auto">
          <a:xfrm>
            <a:off x="1871970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角丸四角形 40"/>
          <p:cNvSpPr/>
          <p:nvPr/>
        </p:nvSpPr>
        <p:spPr bwMode="auto">
          <a:xfrm>
            <a:off x="1871970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角丸四角形 41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角丸四角形 42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角丸四角形 43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4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5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6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7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角丸四角形 52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8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角丸四角形 54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9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角丸四角形 55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10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11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角丸四角形 57"/>
          <p:cNvSpPr/>
          <p:nvPr/>
        </p:nvSpPr>
        <p:spPr bwMode="auto">
          <a:xfrm>
            <a:off x="881959" y="2348988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12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角丸四角形 58"/>
          <p:cNvSpPr/>
          <p:nvPr/>
        </p:nvSpPr>
        <p:spPr bwMode="auto">
          <a:xfrm>
            <a:off x="881959" y="2888994"/>
            <a:ext cx="360004" cy="360004"/>
          </a:xfrm>
          <a:prstGeom prst="roundRect">
            <a:avLst/>
          </a:prstGeom>
          <a:ln w="31750"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i="1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aseline="-25000" dirty="0" smtClean="0">
                <a:latin typeface="Times New Roman" panose="02020603050405020304" pitchFamily="18" charset="0"/>
                <a:ea typeface="HGPｺﾞｼｯｸM" pitchFamily="50" charset="-128"/>
                <a:cs typeface="Times New Roman" panose="02020603050405020304" pitchFamily="18" charset="0"/>
              </a:rPr>
              <a:t>13</a:t>
            </a:r>
            <a:endParaRPr kumimoji="1" lang="ja-JP" alt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791958" y="2168986"/>
            <a:ext cx="540006" cy="126001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26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0.09844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09844 -3.703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44 0 L 0.24601 0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3" presetClass="exit" presetSubtype="32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44 -3.7037E-6 L 0.24601 -3.7037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 L 0.20677 0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3.7037E-6 L 0.20677 -3.7037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01 -3.7037E-6 L 0.35434 -3.703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0 L 0.35434 0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-3.7037E-6 L 0.35434 -3.7037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 L 0.20677 0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3.7037E-6 L 0.20677 -3.703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34 0 L 0.46267 0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34 -3.7037E-6 L 0.46267 -3.7037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0 L 0.35434 0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-3.7037E-6 L 0.35434 -3.703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 L 0.20677 0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3.7037E-6 L 0.20677 -3.7037E-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67 0 L 0.53142 0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67 -3.7037E-6 L 0.53142 0.0002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0 L 0.35434 0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-3.7037E-6 L 0.35434 -3.7037E-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 L 0.20677 0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3.7037E-6 L 0.20677 -3.7037E-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42 0.00024 L 0.69878 -0.0393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68" y="-1991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23" presetClass="exit" presetSubtype="32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0 L 0.35434 0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77 -3.7037E-6 L 0.35434 -3.7037E-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 L 0.20677 0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3.7037E-6 L 0.20677 -3.7037E-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10833 0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10833 -3.7037E-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39" grpId="2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2" grpId="4" animBg="1"/>
      <p:bldP spid="43" grpId="0" animBg="1"/>
      <p:bldP spid="43" grpId="1" animBg="1"/>
      <p:bldP spid="43" grpId="2" animBg="1"/>
      <p:bldP spid="43" grpId="3" animBg="1"/>
      <p:bldP spid="43" grpId="4" animBg="1"/>
      <p:bldP spid="43" grpId="5" animBg="1"/>
      <p:bldP spid="43" grpId="6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53" grpId="0" animBg="1"/>
      <p:bldP spid="53" grpId="1" animBg="1"/>
      <p:bldP spid="53" grpId="2" animBg="1"/>
      <p:bldP spid="53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 smtClean="0"/>
              <a:t>Instructions executed in the IXU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881958" y="1448978"/>
            <a:ext cx="8190091" cy="5220057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n-lt"/>
              </a:rPr>
              <a:t>The IXU can execute instructions that</a:t>
            </a:r>
            <a:r>
              <a:rPr lang="ja-JP" altLang="en-US" dirty="0" smtClean="0">
                <a:latin typeface="+mn-lt"/>
              </a:rPr>
              <a:t> </a:t>
            </a:r>
            <a:r>
              <a:rPr lang="en-US" altLang="ja-JP" dirty="0" smtClean="0">
                <a:latin typeface="+mn-lt"/>
              </a:rPr>
              <a:t>get all the </a:t>
            </a:r>
            <a:r>
              <a:rPr lang="en-US" altLang="ja-JP" dirty="0">
                <a:latin typeface="+mn-lt"/>
              </a:rPr>
              <a:t>source </a:t>
            </a:r>
            <a:r>
              <a:rPr lang="en-US" altLang="ja-JP" dirty="0" smtClean="0">
                <a:latin typeface="+mn-lt"/>
              </a:rPr>
              <a:t>operands in the front-end</a:t>
            </a:r>
            <a:endParaRPr lang="en-US" altLang="ja-JP" dirty="0">
              <a:latin typeface="+mn-lt"/>
            </a:endParaRPr>
          </a:p>
          <a:p>
            <a:r>
              <a:rPr lang="en-US" altLang="ja-JP" dirty="0" smtClean="0">
                <a:latin typeface="+mn-lt"/>
              </a:rPr>
              <a:t>The source operands can be got by</a:t>
            </a:r>
          </a:p>
          <a:p>
            <a:pPr marL="745200" lvl="1" indent="-457200">
              <a:buFont typeface="+mj-lt"/>
              <a:buAutoNum type="arabicPeriod"/>
            </a:pPr>
            <a:r>
              <a:rPr lang="en-US" altLang="ja-JP" dirty="0" smtClean="0"/>
              <a:t>reading the register file in the front-end</a:t>
            </a:r>
          </a:p>
          <a:p>
            <a:pPr marL="745200" lvl="1" indent="-457200">
              <a:buFont typeface="+mj-lt"/>
              <a:buAutoNum type="arabicPeriod"/>
            </a:pPr>
            <a:r>
              <a:rPr lang="en-US" altLang="ja-JP" dirty="0" smtClean="0">
                <a:latin typeface="+mn-lt"/>
              </a:rPr>
              <a:t>bypassing from instructions executed in the IXU</a:t>
            </a:r>
          </a:p>
        </p:txBody>
      </p:sp>
    </p:spTree>
    <p:extLst>
      <p:ext uri="{BB962C8B-B14F-4D97-AF65-F5344CB8AC3E}">
        <p14:creationId xmlns:p14="http://schemas.microsoft.com/office/powerpoint/2010/main" val="79365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The basic structure and behavior of FXA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u="sng" dirty="0" smtClean="0"/>
              <a:t>Instruction execution </a:t>
            </a:r>
            <a:r>
              <a:rPr kumimoji="1" lang="en-US" altLang="ja-JP" u="sng" dirty="0" smtClean="0"/>
              <a:t>in the IXU</a:t>
            </a:r>
          </a:p>
          <a:p>
            <a:pPr lvl="1"/>
            <a:r>
              <a:rPr lang="en-US" altLang="ja-JP" dirty="0" smtClean="0"/>
              <a:t>focusing on operand bypassing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Performance and energy consumption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Evaluation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883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IXU structure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791958" y="4509012"/>
            <a:ext cx="7920088" cy="2160023"/>
          </a:xfrm>
        </p:spPr>
        <p:txBody>
          <a:bodyPr/>
          <a:lstStyle/>
          <a:p>
            <a:r>
              <a:rPr lang="en-US" altLang="ja-JP" dirty="0" smtClean="0"/>
              <a:t>IXU structure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IXU consists of multiple-staged functional units </a:t>
            </a:r>
            <a:r>
              <a:rPr lang="en-US" altLang="ja-JP" dirty="0" smtClean="0"/>
              <a:t>and a </a:t>
            </a:r>
            <a:r>
              <a:rPr lang="en-US" altLang="ja-JP" dirty="0"/>
              <a:t>bypass </a:t>
            </a:r>
            <a:r>
              <a:rPr lang="en-US" altLang="ja-JP" dirty="0" smtClean="0"/>
              <a:t>network</a:t>
            </a:r>
            <a:endParaRPr lang="en-US" altLang="ja-JP" dirty="0"/>
          </a:p>
          <a:p>
            <a:pPr lvl="1"/>
            <a:r>
              <a:rPr lang="en-US" altLang="ja-JP" dirty="0" smtClean="0"/>
              <a:t>e.g. 2-width x 2-stage IXU</a:t>
            </a:r>
          </a:p>
        </p:txBody>
      </p:sp>
      <p:grpSp>
        <p:nvGrpSpPr>
          <p:cNvPr id="147" name="グループ化 146"/>
          <p:cNvGrpSpPr/>
          <p:nvPr/>
        </p:nvGrpSpPr>
        <p:grpSpPr>
          <a:xfrm>
            <a:off x="2231974" y="1628980"/>
            <a:ext cx="4413929" cy="2970033"/>
            <a:chOff x="2141985" y="1358977"/>
            <a:chExt cx="4413929" cy="2970033"/>
          </a:xfrm>
        </p:grpSpPr>
        <p:grpSp>
          <p:nvGrpSpPr>
            <p:cNvPr id="146" name="グループ化 14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5" name="フリーフォーム 4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6" name="フリーフォーム 5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7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8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9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10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11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12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13" name="グループ化 12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14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16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17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18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19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0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1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3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" name="グループ化 27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2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3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32" name="グループ化 31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35" name="グループ化 3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6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38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39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40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41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42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43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44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45" name="グループ化 44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46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48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49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50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51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5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53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54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55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56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57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58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59" name="グループ化 58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60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62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63" name="フリーフォーム 62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64" name="グループ化 63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6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67" name="グループ化 66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68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7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7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72" name="フリーフォーム 7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73" name="グループ化 7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7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7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76" name="グループ化 75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7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7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79" name="グループ化 78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8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8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82" name="グループ化 81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8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8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85" name="グループ化 84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8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8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88" name="グループ化 8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8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9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91" name="グループ化 90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9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9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94" name="グループ化 93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9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9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97" name="グループ化 96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9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9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00" name="グループ化 99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10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0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03" name="グループ化 1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10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10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06" name="グループ化 105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10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0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109" name="グループ化 108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11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1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12" name="グループ化 111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11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1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15" name="グループ化 114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11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1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18" name="グループ化 11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11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2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21" name="グループ化 120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1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2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24" name="グループ化 123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12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127" name="グループ化 126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1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2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130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131" name="グループ化 130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132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1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13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135" name="グループ化 13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136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1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138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139" name="グループ化 138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140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1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14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143" name="グループ化 142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144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14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149" name="グループ化 148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1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1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16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161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162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163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5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Instruction execution in the IXU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431954" y="4509012"/>
            <a:ext cx="8550095" cy="1890020"/>
          </a:xfrm>
        </p:spPr>
        <p:txBody>
          <a:bodyPr/>
          <a:lstStyle/>
          <a:p>
            <a:pPr marL="288000" lvl="1">
              <a:spcBef>
                <a:spcPts val="2400"/>
              </a:spcBef>
              <a:spcAft>
                <a:spcPts val="600"/>
              </a:spcAft>
              <a:buClr>
                <a:srgbClr val="6666FF"/>
              </a:buClr>
              <a:buFont typeface="Wingdings" panose="05000000000000000000" pitchFamily="2" charset="2"/>
              <a:buChar char="n"/>
            </a:pPr>
            <a:r>
              <a:rPr kumimoji="1" lang="en-US" altLang="ja-JP" dirty="0" smtClean="0"/>
              <a:t>Describe the behavior of the IXU using the pseudo code</a:t>
            </a:r>
          </a:p>
          <a:p>
            <a:pPr lvl="1"/>
            <a:r>
              <a:rPr lang="en-US" altLang="ja-JP" dirty="0" smtClean="0"/>
              <a:t>including </a:t>
            </a:r>
            <a:r>
              <a:rPr lang="en-US" altLang="ja-JP" dirty="0"/>
              <a:t>the serially </a:t>
            </a:r>
            <a:r>
              <a:rPr lang="en-US" altLang="ja-JP" dirty="0" smtClean="0"/>
              <a:t>dependent instructions </a:t>
            </a:r>
            <a:r>
              <a:rPr lang="en-US" altLang="ja-JP" dirty="0"/>
              <a:t>from I0 to I3</a:t>
            </a:r>
          </a:p>
          <a:p>
            <a:pPr lvl="1"/>
            <a:r>
              <a:rPr lang="en-US" altLang="ja-JP" dirty="0" smtClean="0"/>
              <a:t>They are integer instructions with 1-cycle latency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cxnSp>
        <p:nvCxnSpPr>
          <p:cNvPr id="23" name="直線矢印コネクタ 22"/>
          <p:cNvCxnSpPr>
            <a:stCxn id="7" idx="1"/>
          </p:cNvCxnSpPr>
          <p:nvPr/>
        </p:nvCxnSpPr>
        <p:spPr>
          <a:xfrm>
            <a:off x="1691400" y="2528828"/>
            <a:ext cx="450573" cy="36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13" idx="3"/>
          </p:cNvCxnSpPr>
          <p:nvPr/>
        </p:nvCxnSpPr>
        <p:spPr>
          <a:xfrm>
            <a:off x="1691440" y="2978797"/>
            <a:ext cx="449970" cy="359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cxnSp>
        <p:nvCxnSpPr>
          <p:cNvPr id="31" name="直線矢印コネクタ 30"/>
          <p:cNvCxnSpPr>
            <a:stCxn id="18" idx="3"/>
          </p:cNvCxnSpPr>
          <p:nvPr/>
        </p:nvCxnSpPr>
        <p:spPr>
          <a:xfrm>
            <a:off x="1691440" y="3428802"/>
            <a:ext cx="449970" cy="359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83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Cycle-1 Behavior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251952" y="4779015"/>
            <a:ext cx="8622045" cy="1890020"/>
          </a:xfrm>
        </p:spPr>
        <p:txBody>
          <a:bodyPr/>
          <a:lstStyle/>
          <a:p>
            <a:r>
              <a:rPr lang="en-US" altLang="ja-JP" dirty="0"/>
              <a:t>I0 and I1 are fed to the first stage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The operand A of </a:t>
            </a:r>
            <a:r>
              <a:rPr lang="en-US" altLang="ja-JP" i="1" dirty="0" smtClean="0"/>
              <a:t>I0</a:t>
            </a:r>
            <a:r>
              <a:rPr lang="en-US" altLang="ja-JP" dirty="0" smtClean="0"/>
              <a:t> has been read from the RF</a:t>
            </a:r>
          </a:p>
          <a:p>
            <a:pPr lvl="2"/>
            <a:r>
              <a:rPr lang="en-US" altLang="ja-JP" i="1" dirty="0" smtClean="0"/>
              <a:t>I0</a:t>
            </a:r>
            <a:r>
              <a:rPr lang="en-US" altLang="ja-JP" dirty="0" smtClean="0"/>
              <a:t> is executed on FU(0,0)</a:t>
            </a:r>
          </a:p>
          <a:p>
            <a:pPr lvl="1"/>
            <a:r>
              <a:rPr lang="en-US" altLang="ja-JP" i="1" dirty="0" smtClean="0"/>
              <a:t>I1</a:t>
            </a:r>
            <a:r>
              <a:rPr lang="en-US" altLang="ja-JP" dirty="0" smtClean="0"/>
              <a:t> has not yet got dependent </a:t>
            </a:r>
            <a:r>
              <a:rPr lang="en-US" altLang="ja-JP" b="1" dirty="0" smtClean="0"/>
              <a:t>B</a:t>
            </a:r>
            <a:r>
              <a:rPr lang="en-US" altLang="ja-JP" dirty="0" smtClean="0"/>
              <a:t>, and goes through as NOP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2" name="角丸四角形 201"/>
          <p:cNvSpPr/>
          <p:nvPr/>
        </p:nvSpPr>
        <p:spPr bwMode="auto">
          <a:xfrm>
            <a:off x="4301997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B=A+1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204" name="角丸四角形 203"/>
          <p:cNvSpPr/>
          <p:nvPr/>
        </p:nvSpPr>
        <p:spPr bwMode="auto">
          <a:xfrm>
            <a:off x="4301997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C=B+1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205" name="円/楕円 204"/>
          <p:cNvSpPr/>
          <p:nvPr/>
        </p:nvSpPr>
        <p:spPr>
          <a:xfrm>
            <a:off x="4301997" y="1358977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94" name="直線矢印コネクタ 193"/>
          <p:cNvCxnSpPr/>
          <p:nvPr/>
        </p:nvCxnSpPr>
        <p:spPr bwMode="auto">
          <a:xfrm>
            <a:off x="5022005" y="3068996"/>
            <a:ext cx="270003" cy="1440016"/>
          </a:xfrm>
          <a:prstGeom prst="straightConnector1">
            <a:avLst/>
          </a:prstGeom>
          <a:ln w="47625"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5" name="円/楕円 194"/>
          <p:cNvSpPr/>
          <p:nvPr/>
        </p:nvSpPr>
        <p:spPr>
          <a:xfrm>
            <a:off x="5202007" y="1718981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0501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  <p:bldP spid="204" grpId="0" animBg="1"/>
      <p:bldP spid="205" grpId="0" animBg="1"/>
      <p:bldP spid="205" grpId="1" animBg="1"/>
      <p:bldP spid="1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Cycle-1 Behavior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521955" y="4959018"/>
            <a:ext cx="8010089" cy="1890020"/>
          </a:xfrm>
        </p:spPr>
        <p:txBody>
          <a:bodyPr/>
          <a:lstStyle/>
          <a:p>
            <a:r>
              <a:rPr lang="en-US" altLang="ja-JP" dirty="0" smtClean="0"/>
              <a:t>The execution result B is fed to FU(1,1) for executing </a:t>
            </a:r>
            <a:r>
              <a:rPr lang="en-US" altLang="ja-JP" i="1" dirty="0" smtClean="0"/>
              <a:t>I1 </a:t>
            </a:r>
            <a:r>
              <a:rPr lang="en-US" altLang="ja-JP" dirty="0" smtClean="0"/>
              <a:t>in the next cycle</a:t>
            </a:r>
          </a:p>
          <a:p>
            <a:r>
              <a:rPr lang="en-US" altLang="ja-JP" dirty="0"/>
              <a:t>The instructions are fed to the next </a:t>
            </a:r>
            <a:r>
              <a:rPr lang="en-US" altLang="ja-JP" dirty="0" smtClean="0"/>
              <a:t>stage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b="1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cxnSp>
        <p:nvCxnSpPr>
          <p:cNvPr id="23" name="直線矢印コネクタ 22"/>
          <p:cNvCxnSpPr>
            <a:stCxn id="7" idx="1"/>
          </p:cNvCxnSpPr>
          <p:nvPr/>
        </p:nvCxnSpPr>
        <p:spPr>
          <a:xfrm>
            <a:off x="1691400" y="2528828"/>
            <a:ext cx="450573" cy="36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2" name="角丸四角形 201"/>
          <p:cNvSpPr/>
          <p:nvPr/>
        </p:nvSpPr>
        <p:spPr bwMode="auto">
          <a:xfrm>
            <a:off x="4301997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B=A+1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204" name="角丸四角形 203"/>
          <p:cNvSpPr/>
          <p:nvPr/>
        </p:nvSpPr>
        <p:spPr bwMode="auto">
          <a:xfrm>
            <a:off x="4301997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C=B+1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cxnSp>
        <p:nvCxnSpPr>
          <p:cNvPr id="352" name="直線矢印コネクタ 351"/>
          <p:cNvCxnSpPr/>
          <p:nvPr/>
        </p:nvCxnSpPr>
        <p:spPr bwMode="auto">
          <a:xfrm>
            <a:off x="5022005" y="3158997"/>
            <a:ext cx="270003" cy="1440016"/>
          </a:xfrm>
          <a:prstGeom prst="straightConnector1">
            <a:avLst/>
          </a:prstGeom>
          <a:ln w="47625"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6" name="円/楕円 225"/>
          <p:cNvSpPr/>
          <p:nvPr/>
        </p:nvSpPr>
        <p:spPr>
          <a:xfrm>
            <a:off x="5202007" y="1718981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193" name="角丸四角形 192"/>
          <p:cNvSpPr/>
          <p:nvPr/>
        </p:nvSpPr>
        <p:spPr bwMode="auto">
          <a:xfrm>
            <a:off x="3761991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D=C+1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3761991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E=D+1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2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1.38889E-6 0.11134 C 1.38889E-6 0.16134 0.03923 0.22314 0.07135 0.22314 L 0.14271 0.2231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20677 3.7037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20677 3.7037E-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  <p:bldP spid="204" grpId="0" animBg="1"/>
      <p:bldP spid="226" grpId="0" animBg="1"/>
      <p:bldP spid="193" grpId="0" animBg="1"/>
      <p:bldP spid="1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Cycle-2 </a:t>
            </a:r>
            <a:r>
              <a:rPr lang="en-US" altLang="ja-JP" dirty="0"/>
              <a:t>Behavior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251952" y="4869016"/>
            <a:ext cx="8010089" cy="1890020"/>
          </a:xfrm>
        </p:spPr>
        <p:txBody>
          <a:bodyPr/>
          <a:lstStyle/>
          <a:p>
            <a:pPr lvl="1"/>
            <a:r>
              <a:rPr lang="en-US" altLang="ja-JP" dirty="0"/>
              <a:t>On FU(1,1), </a:t>
            </a:r>
            <a:r>
              <a:rPr lang="en-US" altLang="ja-JP" i="1" dirty="0"/>
              <a:t>I1</a:t>
            </a:r>
            <a:r>
              <a:rPr lang="en-US" altLang="ja-JP" dirty="0"/>
              <a:t> is executed</a:t>
            </a:r>
          </a:p>
          <a:p>
            <a:pPr lvl="2"/>
            <a:r>
              <a:rPr lang="en-US" altLang="ja-JP" dirty="0" smtClean="0"/>
              <a:t>Multiple staged IXU executes instructions in the same fetch group such as </a:t>
            </a:r>
            <a:r>
              <a:rPr lang="en-US" altLang="ja-JP" i="1" dirty="0" smtClean="0"/>
              <a:t>I0</a:t>
            </a:r>
            <a:r>
              <a:rPr lang="en-US" altLang="ja-JP" dirty="0" smtClean="0"/>
              <a:t> and </a:t>
            </a:r>
            <a:r>
              <a:rPr lang="en-US" altLang="ja-JP" i="1" dirty="0" smtClean="0"/>
              <a:t>I1</a:t>
            </a:r>
            <a:endParaRPr lang="en-US" altLang="ja-JP" dirty="0" smtClean="0"/>
          </a:p>
          <a:p>
            <a:pPr lvl="1"/>
            <a:r>
              <a:rPr lang="en-US" altLang="ja-JP" i="1" dirty="0"/>
              <a:t>I2</a:t>
            </a:r>
            <a:r>
              <a:rPr lang="en-US" altLang="ja-JP" dirty="0"/>
              <a:t> and </a:t>
            </a:r>
            <a:r>
              <a:rPr lang="en-US" altLang="ja-JP" i="1" dirty="0"/>
              <a:t>I3</a:t>
            </a:r>
            <a:r>
              <a:rPr lang="en-US" altLang="ja-JP" dirty="0"/>
              <a:t> are fed to the first stage</a:t>
            </a:r>
            <a:endParaRPr lang="en-US" altLang="ja-JP" dirty="0" smtClean="0"/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2" name="角丸四角形 201"/>
          <p:cNvSpPr/>
          <p:nvPr/>
        </p:nvSpPr>
        <p:spPr bwMode="auto">
          <a:xfrm>
            <a:off x="6192018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B=A+1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204" name="角丸四角形 203"/>
          <p:cNvSpPr/>
          <p:nvPr/>
        </p:nvSpPr>
        <p:spPr bwMode="auto">
          <a:xfrm>
            <a:off x="6192018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C=B+1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2" name="円/楕円 191"/>
          <p:cNvSpPr/>
          <p:nvPr/>
        </p:nvSpPr>
        <p:spPr>
          <a:xfrm>
            <a:off x="6462021" y="3248998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193" name="角丸四角形 192"/>
          <p:cNvSpPr/>
          <p:nvPr/>
        </p:nvSpPr>
        <p:spPr bwMode="auto">
          <a:xfrm>
            <a:off x="3761991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D=C+1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3761991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E=D+1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7" name="円/楕円 196"/>
          <p:cNvSpPr/>
          <p:nvPr/>
        </p:nvSpPr>
        <p:spPr>
          <a:xfrm>
            <a:off x="7362031" y="3429000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9724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 animBg="1"/>
      <p:bldP spid="1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altLang="ja-JP" sz="2400" dirty="0" smtClean="0">
                <a:latin typeface="+mn-lt"/>
                <a:ea typeface="+mn-ea"/>
              </a:rPr>
              <a:t>S</a:t>
            </a:r>
            <a:r>
              <a:rPr lang="en-US" altLang="ja-JP" sz="2400" dirty="0" smtClean="0">
                <a:latin typeface="+mn-lt"/>
              </a:rPr>
              <a:t>ingle </a:t>
            </a:r>
            <a:r>
              <a:rPr lang="en-US" altLang="ja-JP" sz="2400" dirty="0">
                <a:latin typeface="+mn-lt"/>
              </a:rPr>
              <a:t>thread </a:t>
            </a:r>
            <a:r>
              <a:rPr lang="en-US" altLang="ja-JP" sz="2400" dirty="0" smtClean="0">
                <a:latin typeface="+mn-lt"/>
              </a:rPr>
              <a:t>performance is important </a:t>
            </a:r>
            <a:r>
              <a:rPr lang="en-US" altLang="ja-JP" sz="2400" dirty="0">
                <a:latin typeface="+mn-lt"/>
              </a:rPr>
              <a:t>even for mobile </a:t>
            </a:r>
            <a:r>
              <a:rPr lang="en-US" altLang="ja-JP" sz="2400" dirty="0" smtClean="0">
                <a:latin typeface="+mn-lt"/>
              </a:rPr>
              <a:t>devices</a:t>
            </a:r>
            <a:endParaRPr lang="ja-JP" altLang="en-US" sz="2400" dirty="0">
              <a:latin typeface="+mn-lt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sz="2400" dirty="0" smtClean="0">
                <a:latin typeface="+mn-lt"/>
              </a:rPr>
              <a:t>In smartphones </a:t>
            </a:r>
            <a:r>
              <a:rPr lang="en-US" altLang="ja-JP" sz="2400" dirty="0">
                <a:latin typeface="+mn-lt"/>
              </a:rPr>
              <a:t>and </a:t>
            </a:r>
            <a:r>
              <a:rPr lang="en-US" altLang="ja-JP" sz="2400" dirty="0" smtClean="0">
                <a:latin typeface="+mn-lt"/>
              </a:rPr>
              <a:t>tablets, major </a:t>
            </a:r>
            <a:r>
              <a:rPr lang="en-US" altLang="ja-JP" sz="2400" dirty="0">
                <a:latin typeface="+mn-lt"/>
              </a:rPr>
              <a:t>developers </a:t>
            </a:r>
            <a:r>
              <a:rPr lang="en-US" altLang="ja-JP" sz="2400" dirty="0" smtClean="0">
                <a:latin typeface="+mn-lt"/>
              </a:rPr>
              <a:t>have adopted OoO processors</a:t>
            </a:r>
            <a:endParaRPr lang="ja-JP" altLang="en-US" sz="2400" dirty="0" smtClean="0">
              <a:latin typeface="+mn-lt"/>
            </a:endParaRPr>
          </a:p>
          <a:p>
            <a:pPr lvl="1"/>
            <a:r>
              <a:rPr lang="en-US" altLang="ja-JP" sz="2400" dirty="0" smtClean="0">
                <a:latin typeface="+mn-lt"/>
              </a:rPr>
              <a:t>A </a:t>
            </a:r>
            <a:r>
              <a:rPr lang="en-US" altLang="ja-JP" sz="2400" dirty="0">
                <a:latin typeface="+mn-lt"/>
              </a:rPr>
              <a:t>high-quality </a:t>
            </a:r>
            <a:r>
              <a:rPr lang="en-US" altLang="ja-JP" sz="2400" dirty="0" smtClean="0">
                <a:latin typeface="+mn-lt"/>
              </a:rPr>
              <a:t>experience is required</a:t>
            </a:r>
          </a:p>
          <a:p>
            <a:pPr lvl="1"/>
            <a:r>
              <a:rPr lang="en-US" altLang="ja-JP" sz="2400" dirty="0" smtClean="0">
                <a:latin typeface="+mn-lt"/>
              </a:rPr>
              <a:t>Applications in these devices have become increasingly complex</a:t>
            </a:r>
          </a:p>
          <a:p>
            <a:r>
              <a:rPr lang="en-US" altLang="ja-JP" sz="2400" dirty="0" smtClean="0">
                <a:latin typeface="+mn-lt"/>
              </a:rPr>
              <a:t>In fact, iPhone, iPad, and many Android devices are equipped with</a:t>
            </a:r>
            <a:r>
              <a:rPr lang="ja-JP" altLang="en-US" sz="2400" dirty="0" smtClean="0">
                <a:latin typeface="+mn-lt"/>
              </a:rPr>
              <a:t> </a:t>
            </a:r>
            <a:r>
              <a:rPr lang="en-US" altLang="ja-JP" sz="2400" dirty="0" smtClean="0">
                <a:latin typeface="+mn-lt"/>
              </a:rPr>
              <a:t>OoO processors</a:t>
            </a:r>
          </a:p>
          <a:p>
            <a:pPr lvl="1"/>
            <a:r>
              <a:rPr lang="en-US" altLang="ja-JP" sz="2400" dirty="0" smtClean="0">
                <a:latin typeface="+mn-lt"/>
              </a:rPr>
              <a:t>e.g. iPhone6: Apple A8 (6-issue OoO processor)</a:t>
            </a:r>
          </a:p>
          <a:p>
            <a:r>
              <a:rPr lang="en-US" altLang="ja-JP" sz="2400" dirty="0" smtClean="0">
                <a:latin typeface="+mn-lt"/>
              </a:rPr>
              <a:t>But the energy efficiency is bad </a:t>
            </a:r>
          </a:p>
        </p:txBody>
      </p:sp>
    </p:spTree>
    <p:extLst>
      <p:ext uri="{BB962C8B-B14F-4D97-AF65-F5344CB8AC3E}">
        <p14:creationId xmlns:p14="http://schemas.microsoft.com/office/powerpoint/2010/main" val="20030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Cycle-2 Behavior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251952" y="4869016"/>
            <a:ext cx="8010089" cy="1890020"/>
          </a:xfrm>
        </p:spPr>
        <p:txBody>
          <a:bodyPr/>
          <a:lstStyle/>
          <a:p>
            <a:r>
              <a:rPr lang="en-US" altLang="ja-JP" dirty="0"/>
              <a:t>The execution result </a:t>
            </a:r>
            <a:r>
              <a:rPr lang="en-US" altLang="ja-JP" dirty="0" smtClean="0"/>
              <a:t>C </a:t>
            </a:r>
            <a:r>
              <a:rPr lang="en-US" altLang="ja-JP" dirty="0"/>
              <a:t>is fed to FU(0,1) </a:t>
            </a:r>
          </a:p>
          <a:p>
            <a:pPr lvl="1"/>
            <a:r>
              <a:rPr lang="en-US" altLang="ja-JP" dirty="0" smtClean="0"/>
              <a:t>C fed </a:t>
            </a:r>
            <a:r>
              <a:rPr lang="en-US" altLang="ja-JP" dirty="0"/>
              <a:t>to </a:t>
            </a:r>
            <a:r>
              <a:rPr lang="en-US" altLang="ja-JP" dirty="0" smtClean="0"/>
              <a:t>FU(0,1</a:t>
            </a:r>
            <a:r>
              <a:rPr lang="en-US" altLang="ja-JP" dirty="0"/>
              <a:t>) is for executing </a:t>
            </a:r>
            <a:r>
              <a:rPr lang="en-US" altLang="ja-JP" i="1" dirty="0" smtClean="0"/>
              <a:t>I2 </a:t>
            </a:r>
            <a:r>
              <a:rPr lang="en-US" altLang="ja-JP" dirty="0"/>
              <a:t>in the next </a:t>
            </a:r>
            <a:r>
              <a:rPr lang="en-US" altLang="ja-JP" dirty="0" smtClean="0"/>
              <a:t>cycle</a:t>
            </a:r>
          </a:p>
          <a:p>
            <a:r>
              <a:rPr lang="en-US" altLang="ja-JP" dirty="0"/>
              <a:t>The instructions are fed to the next </a:t>
            </a:r>
            <a:r>
              <a:rPr lang="en-US" altLang="ja-JP" dirty="0" smtClean="0"/>
              <a:t>stage</a:t>
            </a:r>
            <a:endParaRPr lang="en-US" altLang="ja-JP" dirty="0"/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2" name="角丸四角形 201"/>
          <p:cNvSpPr/>
          <p:nvPr/>
        </p:nvSpPr>
        <p:spPr bwMode="auto">
          <a:xfrm>
            <a:off x="6192018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B=A+1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204" name="角丸四角形 203"/>
          <p:cNvSpPr/>
          <p:nvPr/>
        </p:nvSpPr>
        <p:spPr bwMode="auto">
          <a:xfrm>
            <a:off x="6192018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C=B+1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3761991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D=C+1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3761991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E=D+1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7" name="円/楕円 196"/>
          <p:cNvSpPr/>
          <p:nvPr/>
        </p:nvSpPr>
        <p:spPr>
          <a:xfrm>
            <a:off x="7362031" y="3429000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cxnSp>
        <p:nvCxnSpPr>
          <p:cNvPr id="186" name="直線矢印コネクタ 185"/>
          <p:cNvCxnSpPr/>
          <p:nvPr/>
        </p:nvCxnSpPr>
        <p:spPr>
          <a:xfrm>
            <a:off x="1691968" y="2978995"/>
            <a:ext cx="450573" cy="36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7" name="直線矢印コネクタ 186"/>
          <p:cNvCxnSpPr/>
          <p:nvPr/>
        </p:nvCxnSpPr>
        <p:spPr bwMode="auto">
          <a:xfrm flipH="1" flipV="1">
            <a:off x="4842003" y="2978995"/>
            <a:ext cx="1890021" cy="1620018"/>
          </a:xfrm>
          <a:prstGeom prst="straightConnector1">
            <a:avLst/>
          </a:prstGeom>
          <a:ln w="47625"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8" name="円/楕円 187"/>
          <p:cNvSpPr/>
          <p:nvPr/>
        </p:nvSpPr>
        <p:spPr>
          <a:xfrm>
            <a:off x="7362031" y="3429000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331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23 L -0.05399 -0.06319 C -0.06597 -0.07592 -0.07726 -0.09907 -0.08559 -0.125 C -0.09514 -0.15463 -0.09896 -0.17963 -0.0974 -0.2 L -0.09427 -0.29583 " pathEditMode="relative" rAng="4020000" ptsTypes="AAAAA">
                                      <p:cBhvr>
                                        <p:cTn id="6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9" y="-136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9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3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2658 3.7037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81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2658 3.7037E-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  <p:bldP spid="204" grpId="0" animBg="1"/>
      <p:bldP spid="193" grpId="0" animBg="1"/>
      <p:bldP spid="194" grpId="0" animBg="1"/>
      <p:bldP spid="197" grpId="0" animBg="1"/>
      <p:bldP spid="1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Cycle-3 </a:t>
            </a:r>
            <a:r>
              <a:rPr lang="en-US" altLang="ja-JP" dirty="0"/>
              <a:t>Behavior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251952" y="4869016"/>
            <a:ext cx="8010089" cy="1890020"/>
          </a:xfrm>
        </p:spPr>
        <p:txBody>
          <a:bodyPr/>
          <a:lstStyle/>
          <a:p>
            <a:r>
              <a:rPr lang="en-US" altLang="ja-JP" dirty="0"/>
              <a:t>On </a:t>
            </a:r>
            <a:r>
              <a:rPr lang="en-US" altLang="ja-JP" dirty="0" smtClean="0"/>
              <a:t>FU(0,1</a:t>
            </a:r>
            <a:r>
              <a:rPr lang="en-US" altLang="ja-JP" dirty="0"/>
              <a:t>), I2 is executed</a:t>
            </a:r>
          </a:p>
          <a:p>
            <a:pPr lvl="1"/>
            <a:r>
              <a:rPr lang="en-US" altLang="ja-JP" dirty="0" smtClean="0"/>
              <a:t>Because </a:t>
            </a:r>
            <a:r>
              <a:rPr lang="en-US" altLang="ja-JP" dirty="0"/>
              <a:t>source C was fed from I1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6192018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D=C+1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6192018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E=D+1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7" name="円/楕円 196"/>
          <p:cNvSpPr/>
          <p:nvPr/>
        </p:nvSpPr>
        <p:spPr>
          <a:xfrm>
            <a:off x="6642023" y="1538979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190" name="円/楕円 189"/>
          <p:cNvSpPr/>
          <p:nvPr/>
        </p:nvSpPr>
        <p:spPr>
          <a:xfrm>
            <a:off x="7452032" y="1808982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0344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0" animBg="1"/>
      <p:bldP spid="1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グループ化 234"/>
          <p:cNvGrpSpPr/>
          <p:nvPr/>
        </p:nvGrpSpPr>
        <p:grpSpPr>
          <a:xfrm>
            <a:off x="3671990" y="1358977"/>
            <a:ext cx="4413929" cy="2970033"/>
            <a:chOff x="2141985" y="1358977"/>
            <a:chExt cx="4413929" cy="2970033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2141985" y="1427444"/>
              <a:ext cx="4230047" cy="2901566"/>
              <a:chOff x="2141985" y="1337443"/>
              <a:chExt cx="4230047" cy="3621574"/>
            </a:xfrm>
          </p:grpSpPr>
          <p:sp>
            <p:nvSpPr>
              <p:cNvPr id="241" name="フリーフォーム 240"/>
              <p:cNvSpPr>
                <a:spLocks noChangeArrowheads="1"/>
              </p:cNvSpPr>
              <p:nvPr/>
            </p:nvSpPr>
            <p:spPr bwMode="auto">
              <a:xfrm rot="-5400000">
                <a:off x="3132001" y="4037468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42" name="フリーフォーム 241"/>
              <p:cNvSpPr>
                <a:spLocks noChangeArrowheads="1"/>
              </p:cNvSpPr>
              <p:nvPr/>
            </p:nvSpPr>
            <p:spPr bwMode="auto">
              <a:xfrm rot="-5400000">
                <a:off x="3132013" y="187745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43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3131996" y="1337443"/>
                <a:ext cx="0" cy="3621574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4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2861993" y="1697447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5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2861993" y="2417455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6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2862011" y="385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7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2862011" y="4577453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48" name="直線矢印コネクタ 182"/>
              <p:cNvCxnSpPr>
                <a:cxnSpLocks noChangeShapeType="1"/>
              </p:cNvCxnSpPr>
              <p:nvPr/>
            </p:nvCxnSpPr>
            <p:spPr bwMode="auto">
              <a:xfrm>
                <a:off x="2141985" y="1517445"/>
                <a:ext cx="720008" cy="0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grpSp>
            <p:nvGrpSpPr>
              <p:cNvPr id="249" name="グループ化 248"/>
              <p:cNvGrpSpPr/>
              <p:nvPr/>
            </p:nvGrpSpPr>
            <p:grpSpPr>
              <a:xfrm>
                <a:off x="3041995" y="151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50" name="直線矢印コネクタ 231"/>
              <p:cNvCxnSpPr>
                <a:cxnSpLocks noChangeShapeType="1"/>
              </p:cNvCxnSpPr>
              <p:nvPr/>
            </p:nvCxnSpPr>
            <p:spPr bwMode="auto">
              <a:xfrm flipV="1">
                <a:off x="2591990" y="3677469"/>
                <a:ext cx="27146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triangle" w="sm" len="sm"/>
              </a:ln>
              <a:effectLst/>
            </p:spPr>
          </p:cxnSp>
          <p:cxnSp>
            <p:nvCxnSpPr>
              <p:cNvPr id="251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2591990" y="4397477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2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2501989" y="4487478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3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2321987" y="4577479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4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2231986" y="4667480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5" name="直線矢印コネクタ 246"/>
              <p:cNvCxnSpPr>
                <a:cxnSpLocks noChangeShapeType="1"/>
              </p:cNvCxnSpPr>
              <p:nvPr/>
            </p:nvCxnSpPr>
            <p:spPr bwMode="auto">
              <a:xfrm>
                <a:off x="2141993" y="4757481"/>
                <a:ext cx="720000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56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762003" y="4217475"/>
                <a:ext cx="630007" cy="45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57" name="Freeform 10"/>
              <p:cNvSpPr>
                <a:spLocks/>
              </p:cNvSpPr>
              <p:nvPr/>
            </p:nvSpPr>
            <p:spPr bwMode="auto">
              <a:xfrm rot="10800000" flipH="1">
                <a:off x="2232011" y="1607451"/>
                <a:ext cx="629989" cy="306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10"/>
              <p:cNvSpPr>
                <a:spLocks/>
              </p:cNvSpPr>
              <p:nvPr/>
            </p:nvSpPr>
            <p:spPr bwMode="auto">
              <a:xfrm rot="10800000" flipH="1">
                <a:off x="2321987" y="1697444"/>
                <a:ext cx="539988" cy="288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59" name="Freeform 10"/>
              <p:cNvSpPr>
                <a:spLocks/>
              </p:cNvSpPr>
              <p:nvPr/>
            </p:nvSpPr>
            <p:spPr bwMode="auto">
              <a:xfrm rot="10800000" flipH="1">
                <a:off x="2501989" y="1787444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60" name="Freeform 10"/>
              <p:cNvSpPr>
                <a:spLocks/>
              </p:cNvSpPr>
              <p:nvPr/>
            </p:nvSpPr>
            <p:spPr bwMode="auto">
              <a:xfrm rot="10800000" flipH="1">
                <a:off x="2591989" y="1877449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6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147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3041993" y="2237455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3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219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64" name="グループ化 263"/>
              <p:cNvGrpSpPr/>
              <p:nvPr/>
            </p:nvGrpSpPr>
            <p:grpSpPr>
              <a:xfrm>
                <a:off x="3042011" y="367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8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3042011" y="4397453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9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6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37" y="3632453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7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2871519" y="4352455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68" name="直線コネクタ 408"/>
              <p:cNvCxnSpPr>
                <a:cxnSpLocks noChangeShapeType="1"/>
              </p:cNvCxnSpPr>
              <p:nvPr/>
            </p:nvCxnSpPr>
            <p:spPr bwMode="auto">
              <a:xfrm>
                <a:off x="5292020" y="1337445"/>
                <a:ext cx="0" cy="3621572"/>
              </a:xfrm>
              <a:prstGeom prst="line">
                <a:avLst/>
              </a:prstGeom>
              <a:noFill/>
              <a:ln w="3175" algn="ctr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69" name="直線矢印コネクタ 144"/>
              <p:cNvCxnSpPr>
                <a:cxnSpLocks noChangeShapeType="1"/>
              </p:cNvCxnSpPr>
              <p:nvPr/>
            </p:nvCxnSpPr>
            <p:spPr bwMode="auto">
              <a:xfrm>
                <a:off x="5022005" y="169744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0" name="直線矢印コネクタ 147"/>
              <p:cNvCxnSpPr>
                <a:cxnSpLocks noChangeShapeType="1"/>
              </p:cNvCxnSpPr>
              <p:nvPr/>
            </p:nvCxnSpPr>
            <p:spPr bwMode="auto">
              <a:xfrm>
                <a:off x="5022005" y="2417448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1" name="直線矢印コネクタ 237"/>
              <p:cNvCxnSpPr>
                <a:cxnSpLocks noChangeShapeType="1"/>
              </p:cNvCxnSpPr>
              <p:nvPr/>
            </p:nvCxnSpPr>
            <p:spPr bwMode="auto">
              <a:xfrm>
                <a:off x="5022023" y="385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2" name="直線矢印コネクタ 238"/>
              <p:cNvCxnSpPr>
                <a:cxnSpLocks noChangeShapeType="1"/>
              </p:cNvCxnSpPr>
              <p:nvPr/>
            </p:nvCxnSpPr>
            <p:spPr bwMode="auto">
              <a:xfrm>
                <a:off x="5022023" y="4577446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grpSp>
            <p:nvGrpSpPr>
              <p:cNvPr id="273" name="グループ化 272"/>
              <p:cNvGrpSpPr/>
              <p:nvPr/>
            </p:nvGrpSpPr>
            <p:grpSpPr>
              <a:xfrm>
                <a:off x="5202007" y="1517439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7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74" name="直線矢印コネクタ 242"/>
              <p:cNvCxnSpPr>
                <a:cxnSpLocks noChangeShapeType="1"/>
              </p:cNvCxnSpPr>
              <p:nvPr/>
            </p:nvCxnSpPr>
            <p:spPr bwMode="auto">
              <a:xfrm>
                <a:off x="4752002" y="4397470"/>
                <a:ext cx="271462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5" name="直線矢印コネクタ 243"/>
              <p:cNvCxnSpPr>
                <a:cxnSpLocks noChangeShapeType="1"/>
              </p:cNvCxnSpPr>
              <p:nvPr/>
            </p:nvCxnSpPr>
            <p:spPr bwMode="auto">
              <a:xfrm>
                <a:off x="4662001" y="4487471"/>
                <a:ext cx="361950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6" name="直線矢印コネクタ 244"/>
              <p:cNvCxnSpPr>
                <a:cxnSpLocks noChangeShapeType="1"/>
              </p:cNvCxnSpPr>
              <p:nvPr/>
            </p:nvCxnSpPr>
            <p:spPr bwMode="auto">
              <a:xfrm>
                <a:off x="4482011" y="4667480"/>
                <a:ext cx="542925" cy="1587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7" name="直線矢印コネクタ 245"/>
              <p:cNvCxnSpPr>
                <a:cxnSpLocks noChangeShapeType="1"/>
              </p:cNvCxnSpPr>
              <p:nvPr/>
            </p:nvCxnSpPr>
            <p:spPr bwMode="auto">
              <a:xfrm>
                <a:off x="4392010" y="4757481"/>
                <a:ext cx="633412" cy="158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w="sm" len="sm"/>
                <a:tailEnd type="triangle" w="sm" len="sm"/>
              </a:ln>
              <a:effectLst/>
            </p:spPr>
          </p:cxnSp>
          <p:cxnSp>
            <p:nvCxnSpPr>
              <p:cNvPr id="27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2057451"/>
                <a:ext cx="450017" cy="525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</p:spPr>
          </p:cxnSp>
          <p:cxnSp>
            <p:nvCxnSpPr>
              <p:cNvPr id="279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5922015" y="4217475"/>
                <a:ext cx="450017" cy="45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</p:cxnSp>
          <p:sp>
            <p:nvSpPr>
              <p:cNvPr id="280" name="Freeform 10"/>
              <p:cNvSpPr>
                <a:spLocks/>
              </p:cNvSpPr>
              <p:nvPr/>
            </p:nvSpPr>
            <p:spPr bwMode="auto">
              <a:xfrm rot="10800000" flipH="1">
                <a:off x="4392023" y="1517444"/>
                <a:ext cx="629989" cy="3240036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1" name="Freeform 10"/>
              <p:cNvSpPr>
                <a:spLocks/>
              </p:cNvSpPr>
              <p:nvPr/>
            </p:nvSpPr>
            <p:spPr bwMode="auto">
              <a:xfrm rot="10800000" flipH="1">
                <a:off x="4481999" y="1607445"/>
                <a:ext cx="539988" cy="3060034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2" name="Freeform 10"/>
              <p:cNvSpPr>
                <a:spLocks/>
              </p:cNvSpPr>
              <p:nvPr/>
            </p:nvSpPr>
            <p:spPr bwMode="auto">
              <a:xfrm rot="10800000" flipH="1">
                <a:off x="4662001" y="1787437"/>
                <a:ext cx="359985" cy="2700033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83" name="Freeform 10"/>
              <p:cNvSpPr>
                <a:spLocks/>
              </p:cNvSpPr>
              <p:nvPr/>
            </p:nvSpPr>
            <p:spPr bwMode="auto">
              <a:xfrm rot="10800000" flipH="1">
                <a:off x="4752001" y="1877442"/>
                <a:ext cx="269985" cy="2520028"/>
              </a:xfrm>
              <a:custGeom>
                <a:avLst/>
                <a:gdLst>
                  <a:gd name="T0" fmla="*/ 0 w 170"/>
                  <a:gd name="T1" fmla="*/ 0 h 170"/>
                  <a:gd name="T2" fmla="*/ 0 w 170"/>
                  <a:gd name="T3" fmla="*/ 809625 h 170"/>
                  <a:gd name="T4" fmla="*/ 449263 w 170"/>
                  <a:gd name="T5" fmla="*/ 809625 h 1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170">
                    <a:moveTo>
                      <a:pt x="0" y="0"/>
                    </a:moveTo>
                    <a:lnTo>
                      <a:pt x="0" y="170"/>
                    </a:lnTo>
                    <a:lnTo>
                      <a:pt x="170" y="17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>
                  <a:latin typeface="Arial Narrow" pitchFamily="34" charset="0"/>
                  <a:cs typeface="Times New Roman" pitchFamily="18" charset="0"/>
                </a:endParaRPr>
              </a:p>
            </p:txBody>
          </p:sp>
          <p:cxnSp>
            <p:nvCxnSpPr>
              <p:cNvPr id="284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147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grpSp>
            <p:nvGrpSpPr>
              <p:cNvPr id="285" name="グループ化 284"/>
              <p:cNvGrpSpPr/>
              <p:nvPr/>
            </p:nvGrpSpPr>
            <p:grpSpPr>
              <a:xfrm>
                <a:off x="5202005" y="2237448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5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86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219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87" name="フリーフォーム 286"/>
              <p:cNvSpPr>
                <a:spLocks noChangeArrowheads="1"/>
              </p:cNvSpPr>
              <p:nvPr/>
            </p:nvSpPr>
            <p:spPr bwMode="auto">
              <a:xfrm rot="-5400000">
                <a:off x="5292025" y="1877444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5202023" y="367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3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89" name="グループ化 288"/>
              <p:cNvGrpSpPr/>
              <p:nvPr/>
            </p:nvGrpSpPr>
            <p:grpSpPr>
              <a:xfrm>
                <a:off x="5202023" y="4397446"/>
                <a:ext cx="180001" cy="360004"/>
                <a:chOff x="3131999" y="2708993"/>
                <a:chExt cx="180001" cy="405495"/>
              </a:xfrm>
              <a:solidFill>
                <a:schemeClr val="bg1"/>
              </a:solidFill>
              <a:effectLst/>
            </p:grpSpPr>
            <p:sp>
              <p:nvSpPr>
                <p:cNvPr id="371" name="正方形/長方形 164"/>
                <p:cNvSpPr>
                  <a:spLocks noChangeArrowheads="1"/>
                </p:cNvSpPr>
                <p:nvPr/>
              </p:nvSpPr>
              <p:spPr bwMode="auto">
                <a:xfrm>
                  <a:off x="3131999" y="2708993"/>
                  <a:ext cx="180001" cy="40500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二等辺三角形 207"/>
                <p:cNvSpPr>
                  <a:spLocks noChangeArrowheads="1"/>
                </p:cNvSpPr>
                <p:nvPr/>
              </p:nvSpPr>
              <p:spPr bwMode="auto">
                <a:xfrm>
                  <a:off x="3177000" y="3024000"/>
                  <a:ext cx="90487" cy="90488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headEnd/>
                  <a:tailEnd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290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49" y="3632446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cxnSp>
            <p:nvCxnSpPr>
              <p:cNvPr id="291" name="直線コネクタ 141"/>
              <p:cNvCxnSpPr>
                <a:cxnSpLocks noChangeShapeType="1"/>
              </p:cNvCxnSpPr>
              <p:nvPr/>
            </p:nvCxnSpPr>
            <p:spPr bwMode="auto">
              <a:xfrm flipV="1">
                <a:off x="5031531" y="4352448"/>
                <a:ext cx="18" cy="4499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w="sm" len="sm"/>
                <a:tailEnd w="sm" len="sm"/>
              </a:ln>
              <a:effectLst/>
            </p:spPr>
          </p:cxnSp>
          <p:sp>
            <p:nvSpPr>
              <p:cNvPr id="292" name="フリーフォーム 291"/>
              <p:cNvSpPr>
                <a:spLocks noChangeArrowheads="1"/>
              </p:cNvSpPr>
              <p:nvPr/>
            </p:nvSpPr>
            <p:spPr bwMode="auto">
              <a:xfrm rot="-5400000">
                <a:off x="5292013" y="4037461"/>
                <a:ext cx="900000" cy="360004"/>
              </a:xfrm>
              <a:custGeom>
                <a:avLst/>
                <a:gdLst>
                  <a:gd name="connsiteX0" fmla="*/ 720000 w 720000"/>
                  <a:gd name="connsiteY0" fmla="*/ 0 h 360004"/>
                  <a:gd name="connsiteX1" fmla="*/ 540000 w 720000"/>
                  <a:gd name="connsiteY1" fmla="*/ 360004 h 360004"/>
                  <a:gd name="connsiteX2" fmla="*/ 180000 w 720000"/>
                  <a:gd name="connsiteY2" fmla="*/ 360004 h 360004"/>
                  <a:gd name="connsiteX3" fmla="*/ 0 w 720000"/>
                  <a:gd name="connsiteY3" fmla="*/ 0 h 360004"/>
                  <a:gd name="connsiteX4" fmla="*/ 314997 w 720000"/>
                  <a:gd name="connsiteY4" fmla="*/ 0 h 360004"/>
                  <a:gd name="connsiteX5" fmla="*/ 359997 w 720000"/>
                  <a:gd name="connsiteY5" fmla="*/ 90000 h 360004"/>
                  <a:gd name="connsiteX6" fmla="*/ 404998 w 720000"/>
                  <a:gd name="connsiteY6" fmla="*/ 0 h 360004"/>
                  <a:gd name="connsiteX7" fmla="*/ 720000 w 720000"/>
                  <a:gd name="connsiteY7" fmla="*/ 0 h 360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360004">
                    <a:moveTo>
                      <a:pt x="720000" y="0"/>
                    </a:moveTo>
                    <a:lnTo>
                      <a:pt x="540000" y="360004"/>
                    </a:lnTo>
                    <a:lnTo>
                      <a:pt x="180000" y="360004"/>
                    </a:lnTo>
                    <a:lnTo>
                      <a:pt x="0" y="0"/>
                    </a:lnTo>
                    <a:lnTo>
                      <a:pt x="314997" y="0"/>
                    </a:lnTo>
                    <a:lnTo>
                      <a:pt x="359997" y="90000"/>
                    </a:lnTo>
                    <a:lnTo>
                      <a:pt x="404998" y="0"/>
                    </a:lnTo>
                    <a:lnTo>
                      <a:pt x="720000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FU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grpSp>
            <p:nvGrpSpPr>
              <p:cNvPr id="293" name="グループ化 292"/>
              <p:cNvGrpSpPr/>
              <p:nvPr/>
            </p:nvGrpSpPr>
            <p:grpSpPr>
              <a:xfrm>
                <a:off x="2141993" y="2237453"/>
                <a:ext cx="720000" cy="1"/>
                <a:chOff x="1241963" y="4239009"/>
                <a:chExt cx="900042" cy="1"/>
              </a:xfrm>
            </p:grpSpPr>
            <p:cxnSp>
              <p:nvCxnSpPr>
                <p:cNvPr id="36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7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4" name="グループ化 293"/>
              <p:cNvGrpSpPr/>
              <p:nvPr/>
            </p:nvGrpSpPr>
            <p:grpSpPr>
              <a:xfrm rot="10800000">
                <a:off x="2321987" y="2867460"/>
                <a:ext cx="2430000" cy="1"/>
                <a:chOff x="1241963" y="4239009"/>
                <a:chExt cx="900042" cy="1"/>
              </a:xfrm>
            </p:grpSpPr>
            <p:cxnSp>
              <p:nvCxnSpPr>
                <p:cNvPr id="36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5" name="グループ化 294"/>
              <p:cNvGrpSpPr/>
              <p:nvPr/>
            </p:nvGrpSpPr>
            <p:grpSpPr>
              <a:xfrm>
                <a:off x="2231986" y="2327454"/>
                <a:ext cx="630000" cy="1"/>
                <a:chOff x="1241963" y="4239009"/>
                <a:chExt cx="900042" cy="1"/>
              </a:xfrm>
            </p:grpSpPr>
            <p:cxnSp>
              <p:nvCxnSpPr>
                <p:cNvPr id="36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2321987" y="2417455"/>
                <a:ext cx="540000" cy="1"/>
                <a:chOff x="1241963" y="4239009"/>
                <a:chExt cx="900042" cy="1"/>
              </a:xfrm>
            </p:grpSpPr>
            <p:cxnSp>
              <p:nvCxnSpPr>
                <p:cNvPr id="36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2501989" y="2507456"/>
                <a:ext cx="360000" cy="1"/>
                <a:chOff x="1241963" y="4239009"/>
                <a:chExt cx="900042" cy="1"/>
              </a:xfrm>
            </p:grpSpPr>
            <p:cxnSp>
              <p:nvCxnSpPr>
                <p:cNvPr id="36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591993" y="2597457"/>
                <a:ext cx="270000" cy="1"/>
                <a:chOff x="1241963" y="4239009"/>
                <a:chExt cx="900042" cy="1"/>
              </a:xfrm>
            </p:grpSpPr>
            <p:cxnSp>
              <p:nvCxnSpPr>
                <p:cNvPr id="35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6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4392010" y="2237453"/>
                <a:ext cx="630000" cy="1"/>
                <a:chOff x="1241963" y="4239009"/>
                <a:chExt cx="900042" cy="1"/>
              </a:xfrm>
            </p:grpSpPr>
            <p:cxnSp>
              <p:nvCxnSpPr>
                <p:cNvPr id="35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0" name="グループ化 299"/>
              <p:cNvGrpSpPr/>
              <p:nvPr/>
            </p:nvGrpSpPr>
            <p:grpSpPr>
              <a:xfrm>
                <a:off x="4482011" y="2327454"/>
                <a:ext cx="540000" cy="1"/>
                <a:chOff x="1241963" y="4239009"/>
                <a:chExt cx="900042" cy="1"/>
              </a:xfrm>
            </p:grpSpPr>
            <p:cxnSp>
              <p:nvCxnSpPr>
                <p:cNvPr id="35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4662013" y="2507455"/>
                <a:ext cx="360000" cy="1"/>
                <a:chOff x="1241963" y="4239009"/>
                <a:chExt cx="900042" cy="1"/>
              </a:xfrm>
            </p:grpSpPr>
            <p:cxnSp>
              <p:nvCxnSpPr>
                <p:cNvPr id="35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752017" y="2597456"/>
                <a:ext cx="270000" cy="1"/>
                <a:chOff x="1241963" y="4239009"/>
                <a:chExt cx="900042" cy="1"/>
              </a:xfrm>
            </p:grpSpPr>
            <p:cxnSp>
              <p:nvCxnSpPr>
                <p:cNvPr id="34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5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3" name="グループ化 302"/>
              <p:cNvGrpSpPr/>
              <p:nvPr/>
            </p:nvGrpSpPr>
            <p:grpSpPr>
              <a:xfrm>
                <a:off x="3762003" y="2057450"/>
                <a:ext cx="720000" cy="1"/>
                <a:chOff x="1241963" y="4239009"/>
                <a:chExt cx="900042" cy="1"/>
              </a:xfrm>
            </p:grpSpPr>
            <p:cxnSp>
              <p:nvCxnSpPr>
                <p:cNvPr id="34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658967" cy="1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round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4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4" name="グループ化 303"/>
              <p:cNvGrpSpPr/>
              <p:nvPr/>
            </p:nvGrpSpPr>
            <p:grpSpPr>
              <a:xfrm rot="10800000">
                <a:off x="2231986" y="3407466"/>
                <a:ext cx="2430000" cy="1"/>
                <a:chOff x="1241963" y="4239009"/>
                <a:chExt cx="900042" cy="1"/>
              </a:xfrm>
            </p:grpSpPr>
            <p:cxnSp>
              <p:nvCxnSpPr>
                <p:cNvPr id="34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8" y="4239009"/>
                  <a:ext cx="866716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2501989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4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2321987" y="3857471"/>
                <a:ext cx="540000" cy="1"/>
                <a:chOff x="1241963" y="4239009"/>
                <a:chExt cx="900042" cy="1"/>
              </a:xfrm>
            </p:grpSpPr>
            <p:cxnSp>
              <p:nvCxnSpPr>
                <p:cNvPr id="34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2231986" y="3947472"/>
                <a:ext cx="630000" cy="1"/>
                <a:chOff x="1241963" y="4239009"/>
                <a:chExt cx="900042" cy="1"/>
              </a:xfrm>
            </p:grpSpPr>
            <p:cxnSp>
              <p:nvCxnSpPr>
                <p:cNvPr id="339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4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4752014" y="3677469"/>
                <a:ext cx="270000" cy="1"/>
                <a:chOff x="1241963" y="4239009"/>
                <a:chExt cx="900042" cy="1"/>
              </a:xfrm>
            </p:grpSpPr>
            <p:cxnSp>
              <p:nvCxnSpPr>
                <p:cNvPr id="337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662013" y="3767470"/>
                <a:ext cx="360000" cy="1"/>
                <a:chOff x="1241963" y="4239009"/>
                <a:chExt cx="900042" cy="1"/>
              </a:xfrm>
            </p:grpSpPr>
            <p:cxnSp>
              <p:nvCxnSpPr>
                <p:cNvPr id="335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0" name="グループ化 309"/>
              <p:cNvGrpSpPr/>
              <p:nvPr/>
            </p:nvGrpSpPr>
            <p:grpSpPr>
              <a:xfrm>
                <a:off x="4392010" y="4037473"/>
                <a:ext cx="630000" cy="1"/>
                <a:chOff x="1241963" y="4239009"/>
                <a:chExt cx="900042" cy="1"/>
              </a:xfrm>
            </p:grpSpPr>
            <p:cxnSp>
              <p:nvCxnSpPr>
                <p:cNvPr id="333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4482011" y="3947472"/>
                <a:ext cx="540000" cy="1"/>
                <a:chOff x="1241963" y="4239009"/>
                <a:chExt cx="900042" cy="1"/>
              </a:xfrm>
            </p:grpSpPr>
            <p:cxnSp>
              <p:nvCxnSpPr>
                <p:cNvPr id="33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370542" y="4239009"/>
                  <a:ext cx="771463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3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type="oval"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2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6102029" y="3407466"/>
                <a:ext cx="0" cy="810462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3" name="グループ化 312"/>
              <p:cNvGrpSpPr/>
              <p:nvPr/>
            </p:nvGrpSpPr>
            <p:grpSpPr>
              <a:xfrm rot="10800000">
                <a:off x="4662029" y="3407466"/>
                <a:ext cx="1440000" cy="1"/>
                <a:chOff x="1241963" y="4239009"/>
                <a:chExt cx="900042" cy="1"/>
              </a:xfrm>
            </p:grpSpPr>
            <p:cxnSp>
              <p:nvCxnSpPr>
                <p:cNvPr id="329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30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4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6102029" y="2057451"/>
                <a:ext cx="0" cy="809556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5" name="グループ化 314"/>
              <p:cNvGrpSpPr/>
              <p:nvPr/>
            </p:nvGrpSpPr>
            <p:grpSpPr>
              <a:xfrm rot="10800000">
                <a:off x="4752029" y="2867460"/>
                <a:ext cx="1350000" cy="1"/>
                <a:chOff x="1241963" y="4239009"/>
                <a:chExt cx="900042" cy="1"/>
              </a:xfrm>
            </p:grpSpPr>
            <p:cxnSp>
              <p:nvCxnSpPr>
                <p:cNvPr id="327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8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6" name="直線矢印コネクタ 183"/>
              <p:cNvCxnSpPr>
                <a:cxnSpLocks noChangeShapeType="1"/>
              </p:cNvCxnSpPr>
              <p:nvPr/>
            </p:nvCxnSpPr>
            <p:spPr bwMode="auto">
              <a:xfrm>
                <a:off x="3942005" y="2057451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7" name="グループ化 316"/>
              <p:cNvGrpSpPr/>
              <p:nvPr/>
            </p:nvGrpSpPr>
            <p:grpSpPr>
              <a:xfrm rot="10800000">
                <a:off x="2591990" y="2777459"/>
                <a:ext cx="1350000" cy="1"/>
                <a:chOff x="1241963" y="4239009"/>
                <a:chExt cx="900042" cy="1"/>
              </a:xfrm>
            </p:grpSpPr>
            <p:cxnSp>
              <p:nvCxnSpPr>
                <p:cNvPr id="325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6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cxnSp>
            <p:nvCxnSpPr>
              <p:cNvPr id="318" name="直線矢印コネクタ 183"/>
              <p:cNvCxnSpPr>
                <a:cxnSpLocks noChangeShapeType="1"/>
              </p:cNvCxnSpPr>
              <p:nvPr/>
            </p:nvCxnSpPr>
            <p:spPr bwMode="auto">
              <a:xfrm flipV="1">
                <a:off x="3942005" y="3497467"/>
                <a:ext cx="0" cy="720008"/>
              </a:xfrm>
              <a:prstGeom prst="straightConnector1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 type="oval" w="sm" len="sm"/>
                <a:tailEnd type="none" w="sm" len="sm"/>
              </a:ln>
              <a:effectLst/>
            </p:spPr>
          </p:cxnSp>
          <p:grpSp>
            <p:nvGrpSpPr>
              <p:cNvPr id="319" name="グループ化 318"/>
              <p:cNvGrpSpPr/>
              <p:nvPr/>
            </p:nvGrpSpPr>
            <p:grpSpPr>
              <a:xfrm rot="10800000">
                <a:off x="2502005" y="3497467"/>
                <a:ext cx="1440000" cy="1"/>
                <a:chOff x="1241963" y="4239009"/>
                <a:chExt cx="900042" cy="1"/>
              </a:xfrm>
            </p:grpSpPr>
            <p:cxnSp>
              <p:nvCxnSpPr>
                <p:cNvPr id="323" name="直線矢印コネクタ 133"/>
                <p:cNvCxnSpPr>
                  <a:cxnSpLocks noChangeShapeType="1"/>
                </p:cNvCxnSpPr>
                <p:nvPr/>
              </p:nvCxnSpPr>
              <p:spPr bwMode="auto">
                <a:xfrm rot="10800000" flipH="1">
                  <a:off x="1275287" y="4239010"/>
                  <a:ext cx="810475" cy="0"/>
                </a:xfrm>
                <a:prstGeom prst="straightConnector1">
                  <a:avLst/>
                </a:prstGeom>
                <a:noFill/>
                <a:ln w="50800" cap="sq" algn="ctr">
                  <a:solidFill>
                    <a:schemeClr val="bg1"/>
                  </a:solidFill>
                  <a:miter lim="800000"/>
                  <a:headEnd w="sm" len="sm"/>
                  <a:tailEnd type="none" w="sm" len="sm"/>
                </a:ln>
                <a:effectLst/>
              </p:spPr>
            </p:cxnSp>
            <p:cxnSp>
              <p:nvCxnSpPr>
                <p:cNvPr id="324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2141993" y="4037473"/>
                <a:ext cx="720000" cy="1"/>
                <a:chOff x="1241963" y="4239009"/>
                <a:chExt cx="900042" cy="1"/>
              </a:xfrm>
            </p:grpSpPr>
            <p:cxnSp>
              <p:nvCxnSpPr>
                <p:cNvPr id="321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50800" cap="rnd" algn="ctr">
                  <a:solidFill>
                    <a:schemeClr val="bg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  <p:cxnSp>
              <p:nvCxnSpPr>
                <p:cNvPr id="322" name="直線矢印コネクタ 133"/>
                <p:cNvCxnSpPr>
                  <a:cxnSpLocks noChangeShapeType="1"/>
                </p:cNvCxnSpPr>
                <p:nvPr/>
              </p:nvCxnSpPr>
              <p:spPr bwMode="auto">
                <a:xfrm>
                  <a:off x="1241963" y="4239009"/>
                  <a:ext cx="900042" cy="1"/>
                </a:xfrm>
                <a:prstGeom prst="straightConnector1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 w="sm" len="sm"/>
                  <a:tailEnd type="triangle" w="sm" len="sm"/>
                </a:ln>
                <a:effectLst/>
              </p:spPr>
            </p:cxnSp>
          </p:grpSp>
        </p:grpSp>
        <p:sp>
          <p:nvSpPr>
            <p:cNvPr id="237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8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(0, 1)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39" name="テキスト ボックス 180"/>
            <p:cNvSpPr txBox="1">
              <a:spLocks noChangeArrowheads="1"/>
            </p:cNvSpPr>
            <p:nvPr/>
          </p:nvSpPr>
          <p:spPr bwMode="auto">
            <a:xfrm>
              <a:off x="5832014" y="3879005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 smtClean="0">
                  <a:ea typeface="MeiryoKe_Console" pitchFamily="49" charset="-128"/>
                  <a:cs typeface="Times New Roman" pitchFamily="18" charset="0"/>
                </a:rPr>
                <a:t>(1, </a:t>
              </a:r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1)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  <p:sp>
          <p:nvSpPr>
            <p:cNvPr id="240" name="テキスト ボックス 180"/>
            <p:cNvSpPr txBox="1">
              <a:spLocks noChangeArrowheads="1"/>
            </p:cNvSpPr>
            <p:nvPr/>
          </p:nvSpPr>
          <p:spPr bwMode="auto">
            <a:xfrm>
              <a:off x="3671990" y="1358977"/>
              <a:ext cx="72390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ja-JP" sz="2400" dirty="0">
                  <a:ea typeface="MeiryoKe_Console" pitchFamily="49" charset="-128"/>
                  <a:cs typeface="Times New Roman" pitchFamily="18" charset="0"/>
                </a:rPr>
                <a:t>(0, 0)</a:t>
              </a:r>
              <a:endParaRPr kumimoji="1" lang="ja-JP" altLang="en-US" sz="2400" dirty="0">
                <a:ea typeface="MeiryoKe_Console" pitchFamily="49" charset="-128"/>
                <a:cs typeface="Times New Roman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Instructions </a:t>
            </a:r>
            <a:r>
              <a:rPr lang="en-US" altLang="ja-JP" dirty="0" smtClean="0"/>
              <a:t>not executed in the </a:t>
            </a:r>
            <a:r>
              <a:rPr kumimoji="1" lang="en-US" altLang="ja-JP" dirty="0" smtClean="0"/>
              <a:t>IXU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791958" y="4869016"/>
            <a:ext cx="7470083" cy="1890020"/>
          </a:xfrm>
        </p:spPr>
        <p:txBody>
          <a:bodyPr/>
          <a:lstStyle/>
          <a:p>
            <a:pPr lvl="1"/>
            <a:r>
              <a:rPr lang="en-US" altLang="ja-JP" i="1" dirty="0" smtClean="0"/>
              <a:t>I3</a:t>
            </a:r>
            <a:r>
              <a:rPr lang="en-US" altLang="ja-JP" dirty="0" smtClean="0"/>
              <a:t> </a:t>
            </a:r>
            <a:r>
              <a:rPr lang="en-US" altLang="ja-JP" dirty="0"/>
              <a:t>has not yet got dependent </a:t>
            </a:r>
            <a:r>
              <a:rPr lang="en-US" altLang="ja-JP" b="1" dirty="0" smtClean="0"/>
              <a:t>D</a:t>
            </a:r>
            <a:r>
              <a:rPr lang="en-US" altLang="ja-JP" dirty="0" smtClean="0"/>
              <a:t>, </a:t>
            </a:r>
            <a:r>
              <a:rPr lang="en-US" altLang="ja-JP" dirty="0"/>
              <a:t>and goes through as NOP</a:t>
            </a:r>
          </a:p>
          <a:p>
            <a:pPr lvl="1"/>
            <a:r>
              <a:rPr lang="en-US" altLang="ja-JP" i="1" dirty="0" smtClean="0"/>
              <a:t>I3</a:t>
            </a:r>
            <a:r>
              <a:rPr lang="en-US" altLang="ja-JP" dirty="0" smtClean="0"/>
              <a:t> is dispatched to the OXU</a:t>
            </a:r>
            <a:endParaRPr lang="en-US" altLang="ja-JP" dirty="0"/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31401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339" y="2348556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691400" y="2348808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051480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0339" y="2798561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0867" y="3248782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591978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1975" y="2348808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331401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691400" y="279877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051480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B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591978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21975" y="279877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331401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91400" y="3248782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051480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591978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21975" y="3248782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867" y="3698787"/>
            <a:ext cx="720080" cy="360040"/>
          </a:xfrm>
          <a:prstGeom prst="rect">
            <a:avLst/>
          </a:prstGeom>
          <a:noFill/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4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2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 : </a:t>
            </a:r>
            <a:endParaRPr kumimoji="1" lang="ja-JP" altLang="en-US" sz="2400" dirty="0">
              <a:latin typeface="Arial Narrow" panose="020B0606020202030204" pitchFamily="34" charset="0"/>
              <a:ea typeface="HGPｺﾞｼｯｸM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331929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691928" y="3698967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HGPｺﾞｼｯｸM" pitchFamily="50" charset="-128"/>
                <a:cs typeface="Times New Roman" pitchFamily="18" charset="0"/>
              </a:rPr>
              <a:t>=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052008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D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592506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1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322503" y="3698967"/>
            <a:ext cx="3600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+</a:t>
            </a:r>
            <a:endParaRPr lang="en-US" altLang="ja-JP" sz="24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6462021" y="261899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D=C+1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6462021" y="4419011"/>
            <a:ext cx="1620018" cy="540006"/>
          </a:xfrm>
          <a:prstGeom prst="roundRect">
            <a:avLst/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800" i="1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3600" i="1" baseline="-250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2800" dirty="0" smtClean="0">
                <a:latin typeface="Arial Narrow" panose="020B0606020202030204" pitchFamily="34" charset="0"/>
                <a:ea typeface="HGPｺﾞｼｯｸM" pitchFamily="50" charset="-128"/>
                <a:cs typeface="Times New Roman" panose="02020603050405020304" pitchFamily="18" charset="0"/>
              </a:rPr>
              <a:t>: E=D+1 </a:t>
            </a:r>
            <a:endParaRPr kumimoji="1" lang="ja-JP" altLang="en-US" sz="2800" dirty="0">
              <a:latin typeface="Arial Narrow" panose="020B0606020202030204" pitchFamily="34" charset="0"/>
            </a:endParaRPr>
          </a:p>
        </p:txBody>
      </p:sp>
      <p:cxnSp>
        <p:nvCxnSpPr>
          <p:cNvPr id="186" name="直線矢印コネクタ 185"/>
          <p:cNvCxnSpPr/>
          <p:nvPr/>
        </p:nvCxnSpPr>
        <p:spPr>
          <a:xfrm>
            <a:off x="1691968" y="3429000"/>
            <a:ext cx="450573" cy="36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7" name="直線矢印コネクタ 186"/>
          <p:cNvCxnSpPr/>
          <p:nvPr/>
        </p:nvCxnSpPr>
        <p:spPr bwMode="auto">
          <a:xfrm flipH="1" flipV="1">
            <a:off x="7092028" y="3068997"/>
            <a:ext cx="360004" cy="1350014"/>
          </a:xfrm>
          <a:prstGeom prst="straightConnector1">
            <a:avLst/>
          </a:prstGeom>
          <a:ln w="47625"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0" name="円/楕円 189"/>
          <p:cNvSpPr/>
          <p:nvPr/>
        </p:nvSpPr>
        <p:spPr>
          <a:xfrm>
            <a:off x="7452032" y="1808982"/>
            <a:ext cx="630007" cy="5400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8186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Instructions executed in the IXU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611956" y="1448978"/>
            <a:ext cx="8190091" cy="5220057"/>
          </a:xfrm>
        </p:spPr>
        <p:txBody>
          <a:bodyPr/>
          <a:lstStyle/>
          <a:p>
            <a:r>
              <a:rPr lang="en-US" altLang="ja-JP" dirty="0"/>
              <a:t>The bypassing increases </a:t>
            </a:r>
            <a:r>
              <a:rPr lang="en-US" altLang="ja-JP" dirty="0" smtClean="0"/>
              <a:t>instructions </a:t>
            </a:r>
            <a:r>
              <a:rPr lang="en-US" altLang="ja-JP" dirty="0"/>
              <a:t>executed in the </a:t>
            </a:r>
            <a:r>
              <a:rPr lang="en-US" altLang="ja-JP" dirty="0" smtClean="0"/>
              <a:t>IXU</a:t>
            </a:r>
          </a:p>
          <a:p>
            <a:pPr lvl="1"/>
            <a:r>
              <a:rPr lang="en-US" altLang="ja-JP" dirty="0" smtClean="0"/>
              <a:t>The ratio of executed instructions </a:t>
            </a:r>
          </a:p>
          <a:p>
            <a:pPr lvl="2"/>
            <a:r>
              <a:rPr lang="en-US" altLang="ja-JP" dirty="0" smtClean="0"/>
              <a:t>whose operands got from the RF: 5.5%</a:t>
            </a:r>
          </a:p>
          <a:p>
            <a:pPr lvl="2"/>
            <a:r>
              <a:rPr lang="en-US" altLang="ja-JP" dirty="0" smtClean="0"/>
              <a:t>whose operands got through bypassing: over 50%</a:t>
            </a:r>
            <a:endParaRPr lang="en-US" altLang="ja-JP" dirty="0"/>
          </a:p>
          <a:p>
            <a:r>
              <a:rPr lang="en-US" altLang="ja-JP" dirty="0" smtClean="0"/>
              <a:t>In general, more instructions are executed</a:t>
            </a:r>
          </a:p>
          <a:p>
            <a:pPr lvl="1"/>
            <a:r>
              <a:rPr lang="en-US" altLang="ja-JP" dirty="0" smtClean="0"/>
              <a:t>when the </a:t>
            </a:r>
            <a:r>
              <a:rPr lang="en-US" altLang="ja-JP" dirty="0"/>
              <a:t>IXU </a:t>
            </a:r>
            <a:r>
              <a:rPr lang="en-US" altLang="ja-JP" dirty="0" smtClean="0"/>
              <a:t>has more stages</a:t>
            </a:r>
          </a:p>
          <a:p>
            <a:pPr lvl="1"/>
            <a:r>
              <a:rPr lang="en-US" altLang="ja-JP" dirty="0" smtClean="0"/>
              <a:t>when the distance to producer is longer</a:t>
            </a:r>
          </a:p>
          <a:p>
            <a:pPr lvl="2"/>
            <a:r>
              <a:rPr lang="en-US" altLang="ja-JP" dirty="0" smtClean="0"/>
              <a:t>e.g. If </a:t>
            </a:r>
            <a:r>
              <a:rPr lang="en-US" altLang="ja-JP" i="1" dirty="0" smtClean="0"/>
              <a:t>I3</a:t>
            </a:r>
            <a:r>
              <a:rPr lang="en-US" altLang="ja-JP" dirty="0" smtClean="0"/>
              <a:t> is distant from </a:t>
            </a:r>
            <a:r>
              <a:rPr lang="en-US" altLang="ja-JP" i="1" dirty="0" smtClean="0"/>
              <a:t>I2, I3</a:t>
            </a:r>
            <a:r>
              <a:rPr lang="en-US" altLang="ja-JP" dirty="0" smtClean="0"/>
              <a:t> is executed</a:t>
            </a:r>
          </a:p>
        </p:txBody>
      </p:sp>
    </p:spTree>
    <p:extLst>
      <p:ext uri="{BB962C8B-B14F-4D97-AF65-F5344CB8AC3E}">
        <p14:creationId xmlns:p14="http://schemas.microsoft.com/office/powerpoint/2010/main" val="17896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958" y="548968"/>
            <a:ext cx="7920087" cy="810008"/>
          </a:xfrm>
        </p:spPr>
        <p:txBody>
          <a:bodyPr/>
          <a:lstStyle/>
          <a:p>
            <a:r>
              <a:rPr lang="en-US" altLang="ja-JP" sz="2800" dirty="0"/>
              <a:t>Behavior when </a:t>
            </a:r>
            <a:r>
              <a:rPr lang="en-US" altLang="ja-JP" sz="2800" dirty="0" smtClean="0"/>
              <a:t>executing other instruction types</a:t>
            </a:r>
            <a:br>
              <a:rPr lang="en-US" altLang="ja-JP" sz="2800" dirty="0" smtClean="0"/>
            </a:br>
            <a:r>
              <a:rPr lang="en-US" altLang="ja-JP" sz="2800" dirty="0" smtClean="0"/>
              <a:t>in IXU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Branch</a:t>
            </a:r>
          </a:p>
          <a:p>
            <a:pPr lvl="1"/>
            <a:r>
              <a:rPr lang="en-US" altLang="ja-JP" dirty="0" smtClean="0"/>
              <a:t>Branches are executed similarly to INT instructions</a:t>
            </a:r>
          </a:p>
          <a:p>
            <a:r>
              <a:rPr lang="en-US" altLang="ja-JP" dirty="0" smtClean="0"/>
              <a:t>FP</a:t>
            </a:r>
          </a:p>
          <a:p>
            <a:pPr lvl="1"/>
            <a:r>
              <a:rPr lang="en-US" altLang="ja-JP" dirty="0" smtClean="0"/>
              <a:t>FP instructions are not executed in the IXU</a:t>
            </a:r>
          </a:p>
          <a:p>
            <a:pPr lvl="1"/>
            <a:r>
              <a:rPr lang="en-US" altLang="ja-JP" dirty="0"/>
              <a:t>FP instructions </a:t>
            </a:r>
            <a:r>
              <a:rPr lang="en-US" altLang="ja-JP" dirty="0" smtClean="0"/>
              <a:t>have long latency, and it prolongs the pipeline-length of the IXU too much</a:t>
            </a:r>
            <a:endParaRPr lang="en-US" altLang="ja-JP" dirty="0"/>
          </a:p>
          <a:p>
            <a:r>
              <a:rPr lang="en-US" altLang="ja-JP" dirty="0" smtClean="0"/>
              <a:t>Load/Store</a:t>
            </a:r>
          </a:p>
          <a:p>
            <a:pPr lvl="1"/>
            <a:r>
              <a:rPr lang="en-US" altLang="ja-JP" dirty="0" smtClean="0"/>
              <a:t>Load/store instructions are executed in the IXU with the arbitration </a:t>
            </a:r>
            <a:r>
              <a:rPr lang="en-US" altLang="ja-JP" dirty="0"/>
              <a:t>of </a:t>
            </a:r>
            <a:r>
              <a:rPr lang="en-US" altLang="ja-JP" dirty="0" smtClean="0"/>
              <a:t>D-Cache/LSQ between </a:t>
            </a:r>
            <a:r>
              <a:rPr lang="en-US" altLang="ja-JP" dirty="0"/>
              <a:t>the IXU </a:t>
            </a:r>
            <a:r>
              <a:rPr lang="en-US" altLang="ja-JP" dirty="0" smtClean="0"/>
              <a:t>and the OXU</a:t>
            </a:r>
          </a:p>
          <a:p>
            <a:pPr lvl="1"/>
            <a:r>
              <a:rPr lang="en-US" altLang="ja-JP" dirty="0" smtClean="0"/>
              <a:t>If the ports are not acquired, instructions go through as NOP in the IXU</a:t>
            </a:r>
          </a:p>
        </p:txBody>
      </p:sp>
    </p:spTree>
    <p:extLst>
      <p:ext uri="{BB962C8B-B14F-4D97-AF65-F5344CB8AC3E}">
        <p14:creationId xmlns:p14="http://schemas.microsoft.com/office/powerpoint/2010/main" val="4737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6425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The basic structure and behavior of FXA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Instruction execution </a:t>
            </a:r>
            <a:r>
              <a:rPr kumimoji="1" lang="en-US" altLang="ja-JP" dirty="0" smtClean="0"/>
              <a:t>in the IXU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u="sng" dirty="0" smtClean="0"/>
              <a:t>Performance and energy consumption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Evaluation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07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Improvement of FXA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0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dirty="0"/>
              <a:t>The added FUs to the IXU improve performance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IXU does not include the multi-ported memory,</a:t>
            </a:r>
            <a:br>
              <a:rPr lang="en-US" altLang="ja-JP" dirty="0" smtClean="0"/>
            </a:br>
            <a:r>
              <a:rPr lang="en-US" altLang="ja-JP" dirty="0" smtClean="0"/>
              <a:t>FUs can be added with low energy overhead</a:t>
            </a:r>
          </a:p>
          <a:p>
            <a:pPr lvl="1"/>
            <a:r>
              <a:rPr lang="en-US" altLang="ja-JP" dirty="0" smtClean="0"/>
              <a:t>It </a:t>
            </a:r>
            <a:r>
              <a:rPr lang="en-US" altLang="ja-JP" dirty="0"/>
              <a:t>v</a:t>
            </a:r>
            <a:r>
              <a:rPr lang="en-US" altLang="ja-JP" dirty="0" smtClean="0"/>
              <a:t>irtually widens the issue-width</a:t>
            </a:r>
          </a:p>
          <a:p>
            <a:r>
              <a:rPr lang="en-US" altLang="ja-JP" dirty="0" smtClean="0"/>
              <a:t>e.g. In our evaluation,</a:t>
            </a:r>
          </a:p>
          <a:p>
            <a:pPr lvl="1"/>
            <a:r>
              <a:rPr lang="en-US" altLang="ja-JP" dirty="0" smtClean="0"/>
              <a:t>Conv. OoO: executes up to 4 instructions per cycle</a:t>
            </a:r>
          </a:p>
          <a:p>
            <a:pPr lvl="1"/>
            <a:r>
              <a:rPr lang="en-US" altLang="ja-JP" dirty="0" smtClean="0"/>
              <a:t>FXA: executes up </a:t>
            </a:r>
            <a:r>
              <a:rPr lang="en-US" altLang="ja-JP" dirty="0"/>
              <a:t>to </a:t>
            </a:r>
            <a:r>
              <a:rPr lang="en-US" altLang="ja-JP" dirty="0" smtClean="0"/>
              <a:t>5 </a:t>
            </a:r>
            <a:r>
              <a:rPr lang="en-US" altLang="ja-JP" dirty="0"/>
              <a:t>instructions </a:t>
            </a:r>
            <a:r>
              <a:rPr lang="en-US" altLang="ja-JP" dirty="0" smtClean="0"/>
              <a:t> </a:t>
            </a:r>
            <a:r>
              <a:rPr lang="en-US" altLang="ja-JP" dirty="0"/>
              <a:t>per cycle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3</a:t>
            </a:r>
            <a:r>
              <a:rPr lang="ja-JP" altLang="en-US" dirty="0" smtClean="0"/>
              <a:t>（</a:t>
            </a:r>
            <a:r>
              <a:rPr lang="en-US" altLang="ja-JP" dirty="0" smtClean="0"/>
              <a:t>IXU</a:t>
            </a:r>
            <a:r>
              <a:rPr lang="ja-JP" altLang="en-US" dirty="0" smtClean="0"/>
              <a:t>）</a:t>
            </a:r>
            <a:r>
              <a:rPr lang="en-US" altLang="ja-JP" dirty="0" smtClean="0"/>
              <a:t>+ 2</a:t>
            </a:r>
            <a:r>
              <a:rPr lang="ja-JP" altLang="en-US" dirty="0" smtClean="0"/>
              <a:t>（</a:t>
            </a:r>
            <a:r>
              <a:rPr lang="en-US" altLang="ja-JP" dirty="0" smtClean="0"/>
              <a:t>OXU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It improves IPC by 5.7%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7057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Energy Consumption of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FXA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FXA reduces the energy consumption compared with</a:t>
            </a:r>
            <a:br>
              <a:rPr lang="en-US" altLang="ja-JP" dirty="0"/>
            </a:br>
            <a:r>
              <a:rPr lang="en-US" altLang="ja-JP" dirty="0"/>
              <a:t>the conventional OoO </a:t>
            </a:r>
            <a:r>
              <a:rPr lang="en-US" altLang="ja-JP" dirty="0" smtClean="0"/>
              <a:t>processors</a:t>
            </a:r>
            <a:endParaRPr lang="en-US" altLang="ja-JP" dirty="0"/>
          </a:p>
          <a:p>
            <a:pPr lvl="1"/>
            <a:r>
              <a:rPr lang="en-US" altLang="ja-JP" dirty="0" smtClean="0"/>
              <a:t>Increased energy consumption for the IXU: </a:t>
            </a:r>
            <a:r>
              <a:rPr lang="ja-JP" altLang="en-US" dirty="0" smtClean="0"/>
              <a:t> </a:t>
            </a:r>
            <a:r>
              <a:rPr lang="en-US" altLang="ja-JP" dirty="0" smtClean="0">
                <a:solidFill>
                  <a:schemeClr val="accent1"/>
                </a:solidFill>
              </a:rPr>
              <a:t>SMALL</a:t>
            </a:r>
          </a:p>
          <a:p>
            <a:pPr marL="1033200" lvl="2" indent="-457200">
              <a:buFont typeface="+mj-lt"/>
              <a:buAutoNum type="arabicPeriod"/>
            </a:pPr>
            <a:r>
              <a:rPr lang="en-US" altLang="ja-JP" dirty="0" smtClean="0"/>
              <a:t>IXU </a:t>
            </a:r>
          </a:p>
          <a:p>
            <a:pPr marL="1033200" lvl="2" indent="-457200">
              <a:buFont typeface="+mj-lt"/>
              <a:buAutoNum type="arabicPeriod"/>
            </a:pPr>
            <a:r>
              <a:rPr lang="en-US" altLang="ja-JP" dirty="0" smtClean="0"/>
              <a:t>RF</a:t>
            </a:r>
          </a:p>
          <a:p>
            <a:pPr lvl="1"/>
            <a:r>
              <a:rPr lang="en-US" altLang="ja-JP" dirty="0"/>
              <a:t>Decreased energy consumption </a:t>
            </a:r>
            <a:r>
              <a:rPr lang="en-US" altLang="ja-JP" dirty="0" smtClean="0"/>
              <a:t>of the OXU:</a:t>
            </a:r>
            <a:r>
              <a:rPr lang="ja-JP" altLang="en-US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BIG</a:t>
            </a:r>
          </a:p>
          <a:p>
            <a:pPr marL="1033200" lvl="2" indent="-457200">
              <a:buFont typeface="+mj-lt"/>
              <a:buAutoNum type="arabicPeriod" startAt="3"/>
            </a:pPr>
            <a:r>
              <a:rPr lang="en-US" altLang="ja-JP" dirty="0" smtClean="0"/>
              <a:t>Issue Queue</a:t>
            </a:r>
          </a:p>
          <a:p>
            <a:pPr marL="1033200" lvl="2" indent="-457200">
              <a:buFont typeface="+mj-lt"/>
              <a:buAutoNum type="arabicPeriod" startAt="3"/>
            </a:pPr>
            <a:r>
              <a:rPr lang="en-US" altLang="ja-JP" dirty="0" smtClean="0"/>
              <a:t>LSQ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6679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800" dirty="0" smtClean="0"/>
              <a:t>The increased </a:t>
            </a:r>
            <a:r>
              <a:rPr lang="en-US" altLang="ja-JP" sz="2800" dirty="0"/>
              <a:t>energy consumption for the </a:t>
            </a:r>
            <a:r>
              <a:rPr lang="en-US" altLang="ja-JP" sz="2800" dirty="0" smtClean="0"/>
              <a:t>IXU is small</a:t>
            </a:r>
            <a:endParaRPr lang="en-US" altLang="ja-JP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701957" y="1448978"/>
            <a:ext cx="8280092" cy="5220057"/>
          </a:xfrm>
        </p:spPr>
        <p:txBody>
          <a:bodyPr/>
          <a:lstStyle/>
          <a:p>
            <a:r>
              <a:rPr lang="en-US" altLang="ja-JP" dirty="0" smtClean="0"/>
              <a:t>In the IXU, the energy is mainly consumed by the FUs</a:t>
            </a:r>
          </a:p>
          <a:p>
            <a:r>
              <a:rPr lang="en-US" altLang="ja-JP" dirty="0" smtClean="0"/>
              <a:t>Dynamic energy consumption is </a:t>
            </a:r>
            <a:r>
              <a:rPr lang="en-US" altLang="ja-JP" dirty="0"/>
              <a:t>not changed significantly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Instructions are executed once on any FUs.</a:t>
            </a:r>
          </a:p>
          <a:p>
            <a:pPr lvl="1"/>
            <a:r>
              <a:rPr lang="en-US" altLang="ja-JP" dirty="0" smtClean="0"/>
              <a:t>Energy consumer is moved from the OXU to the IXU</a:t>
            </a:r>
          </a:p>
          <a:p>
            <a:r>
              <a:rPr lang="en-US" altLang="ja-JP" dirty="0" smtClean="0"/>
              <a:t>Static energy consumption is slightly increased</a:t>
            </a:r>
          </a:p>
          <a:p>
            <a:pPr lvl="1"/>
            <a:r>
              <a:rPr lang="en-US" altLang="ja-JP" dirty="0" smtClean="0"/>
              <a:t>The number of FUs is increased</a:t>
            </a:r>
          </a:p>
          <a:p>
            <a:pPr lvl="1"/>
            <a:r>
              <a:rPr lang="en-US" altLang="ja-JP" dirty="0" smtClean="0"/>
              <a:t>INT FUs are very small and it does not cause a problem</a:t>
            </a:r>
          </a:p>
        </p:txBody>
      </p:sp>
    </p:spTree>
    <p:extLst>
      <p:ext uri="{BB962C8B-B14F-4D97-AF65-F5344CB8AC3E}">
        <p14:creationId xmlns:p14="http://schemas.microsoft.com/office/powerpoint/2010/main" val="4636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2425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 bwMode="auto">
          <a:xfrm>
            <a:off x="5022005" y="4869016"/>
            <a:ext cx="1800020" cy="990011"/>
          </a:xfrm>
          <a:prstGeom prst="roundRect">
            <a:avLst/>
          </a:prstGeom>
          <a:noFill/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角丸四角形 121"/>
          <p:cNvSpPr/>
          <p:nvPr/>
        </p:nvSpPr>
        <p:spPr bwMode="auto">
          <a:xfrm>
            <a:off x="3311986" y="4779015"/>
            <a:ext cx="1350015" cy="1260014"/>
          </a:xfrm>
          <a:prstGeom prst="roundRect">
            <a:avLst/>
          </a:prstGeom>
          <a:noFill/>
          <a:ln>
            <a:solidFill>
              <a:schemeClr val="accent1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ja-JP" sz="2800" dirty="0" smtClean="0"/>
              <a:t>The energy consumption of the RF is not changed significantly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29</a:t>
            </a:fld>
            <a:endParaRPr lang="ja-JP" altLang="en-US"/>
          </a:p>
        </p:txBody>
      </p:sp>
      <p:grpSp>
        <p:nvGrpSpPr>
          <p:cNvPr id="309" name="グループ化 308"/>
          <p:cNvGrpSpPr/>
          <p:nvPr/>
        </p:nvGrpSpPr>
        <p:grpSpPr>
          <a:xfrm>
            <a:off x="6102017" y="1808981"/>
            <a:ext cx="900010" cy="810009"/>
            <a:chOff x="6102017" y="1628980"/>
            <a:chExt cx="900010" cy="810009"/>
          </a:xfrm>
        </p:grpSpPr>
        <p:sp>
          <p:nvSpPr>
            <p:cNvPr id="11" name="フローチャート: 手作業 10"/>
            <p:cNvSpPr/>
            <p:nvPr/>
          </p:nvSpPr>
          <p:spPr bwMode="auto">
            <a:xfrm rot="16200000">
              <a:off x="6327021" y="2033985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6192018" y="1988985"/>
              <a:ext cx="270003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 bwMode="auto">
            <a:xfrm>
              <a:off x="6102017" y="2348989"/>
              <a:ext cx="36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 bwMode="auto">
            <a:xfrm>
              <a:off x="6192018" y="1628980"/>
              <a:ext cx="0" cy="360005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直線コネクタ 83"/>
            <p:cNvCxnSpPr/>
            <p:nvPr/>
          </p:nvCxnSpPr>
          <p:spPr bwMode="auto">
            <a:xfrm>
              <a:off x="6102017" y="1628980"/>
              <a:ext cx="0" cy="720009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6732024" y="2168987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直線矢印コネクタ 94"/>
            <p:cNvCxnSpPr/>
            <p:nvPr/>
          </p:nvCxnSpPr>
          <p:spPr bwMode="auto">
            <a:xfrm flipV="1">
              <a:off x="7002027" y="1628980"/>
              <a:ext cx="0" cy="540008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正方形/長方形 101"/>
          <p:cNvSpPr/>
          <p:nvPr/>
        </p:nvSpPr>
        <p:spPr bwMode="auto">
          <a:xfrm>
            <a:off x="5472010" y="1448977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sp>
        <p:nvSpPr>
          <p:cNvPr id="109" name="Rectangle 104"/>
          <p:cNvSpPr>
            <a:spLocks noChangeArrowheads="1"/>
          </p:cNvSpPr>
          <p:nvPr/>
        </p:nvSpPr>
        <p:spPr bwMode="auto">
          <a:xfrm>
            <a:off x="1961971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/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Fetch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0" name="Rectangle 104"/>
          <p:cNvSpPr>
            <a:spLocks noChangeArrowheads="1"/>
          </p:cNvSpPr>
          <p:nvPr/>
        </p:nvSpPr>
        <p:spPr bwMode="auto">
          <a:xfrm>
            <a:off x="2771980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Rename</a:t>
            </a:r>
            <a:endParaRPr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3581989" y="2168985"/>
            <a:ext cx="1440016" cy="1440017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Issue</a:t>
            </a:r>
          </a:p>
          <a:p>
            <a:pPr algn="ctr"/>
            <a:r>
              <a:rPr kumimoji="1" lang="en-US" altLang="ja-JP" dirty="0" smtClean="0"/>
              <a:t>Queue</a:t>
            </a:r>
            <a:endParaRPr kumimoji="1" lang="ja-JP" altLang="en-US" dirty="0"/>
          </a:p>
        </p:txBody>
      </p:sp>
      <p:cxnSp>
        <p:nvCxnSpPr>
          <p:cNvPr id="117" name="直線矢印コネクタ 116"/>
          <p:cNvCxnSpPr/>
          <p:nvPr/>
        </p:nvCxnSpPr>
        <p:spPr bwMode="auto">
          <a:xfrm>
            <a:off x="5112006" y="2348987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 bwMode="auto">
          <a:xfrm>
            <a:off x="5112006" y="2888993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 bwMode="auto">
          <a:xfrm>
            <a:off x="5112006" y="3428999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 bwMode="auto">
          <a:xfrm>
            <a:off x="3221985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 bwMode="auto">
          <a:xfrm>
            <a:off x="3221985" y="3158996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 bwMode="auto">
          <a:xfrm>
            <a:off x="2411976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 bwMode="auto">
          <a:xfrm>
            <a:off x="2411976" y="3158997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10" name="グループ化 309"/>
          <p:cNvGrpSpPr/>
          <p:nvPr/>
        </p:nvGrpSpPr>
        <p:grpSpPr>
          <a:xfrm>
            <a:off x="5832014" y="1808981"/>
            <a:ext cx="1350015" cy="1350015"/>
            <a:chOff x="5832014" y="1628980"/>
            <a:chExt cx="1350015" cy="1350015"/>
          </a:xfrm>
        </p:grpSpPr>
        <p:cxnSp>
          <p:nvCxnSpPr>
            <p:cNvPr id="79" name="直線矢印コネクタ 78"/>
            <p:cNvCxnSpPr/>
            <p:nvPr/>
          </p:nvCxnSpPr>
          <p:spPr bwMode="auto">
            <a:xfrm>
              <a:off x="5922015" y="2528990"/>
              <a:ext cx="54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 bwMode="auto">
            <a:xfrm>
              <a:off x="5832014" y="2888994"/>
              <a:ext cx="630005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 bwMode="auto">
            <a:xfrm>
              <a:off x="5922015" y="1628980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直線コネクタ 85"/>
            <p:cNvCxnSpPr/>
            <p:nvPr/>
          </p:nvCxnSpPr>
          <p:spPr bwMode="auto">
            <a:xfrm>
              <a:off x="5832014" y="1628980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6732024" y="2708992"/>
              <a:ext cx="450005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矢印コネクタ 97"/>
            <p:cNvCxnSpPr/>
            <p:nvPr/>
          </p:nvCxnSpPr>
          <p:spPr bwMode="auto">
            <a:xfrm flipV="1">
              <a:off x="7182029" y="1628983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フローチャート: 手作業 125"/>
            <p:cNvSpPr/>
            <p:nvPr/>
          </p:nvSpPr>
          <p:spPr bwMode="auto">
            <a:xfrm rot="16200000">
              <a:off x="6327019" y="2573991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5562011" y="1808981"/>
            <a:ext cx="1800020" cy="1890022"/>
            <a:chOff x="5562011" y="1628980"/>
            <a:chExt cx="1800020" cy="1890022"/>
          </a:xfrm>
        </p:grpSpPr>
        <p:cxnSp>
          <p:nvCxnSpPr>
            <p:cNvPr id="82" name="直線矢印コネクタ 81"/>
            <p:cNvCxnSpPr/>
            <p:nvPr/>
          </p:nvCxnSpPr>
          <p:spPr bwMode="auto">
            <a:xfrm>
              <a:off x="5652012" y="3068997"/>
              <a:ext cx="810008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 bwMode="auto">
            <a:xfrm>
              <a:off x="5562011" y="3429001"/>
              <a:ext cx="900009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 bwMode="auto">
            <a:xfrm>
              <a:off x="5652012" y="1628980"/>
              <a:ext cx="0" cy="144001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直線コネクタ 87"/>
            <p:cNvCxnSpPr/>
            <p:nvPr/>
          </p:nvCxnSpPr>
          <p:spPr bwMode="auto">
            <a:xfrm>
              <a:off x="5562011" y="1628980"/>
              <a:ext cx="0" cy="180002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6732024" y="3248999"/>
              <a:ext cx="629981" cy="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矢印コネクタ 99"/>
            <p:cNvCxnSpPr/>
            <p:nvPr/>
          </p:nvCxnSpPr>
          <p:spPr bwMode="auto">
            <a:xfrm flipV="1">
              <a:off x="7362031" y="1628983"/>
              <a:ext cx="0" cy="1620015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フローチャート: 手作業 126"/>
            <p:cNvSpPr/>
            <p:nvPr/>
          </p:nvSpPr>
          <p:spPr bwMode="auto">
            <a:xfrm rot="16200000">
              <a:off x="6327020" y="3113998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147" name="正方形/長方形 146"/>
          <p:cNvSpPr/>
          <p:nvPr/>
        </p:nvSpPr>
        <p:spPr bwMode="auto">
          <a:xfrm>
            <a:off x="5472010" y="3969006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grpSp>
        <p:nvGrpSpPr>
          <p:cNvPr id="347" name="グループ化 346"/>
          <p:cNvGrpSpPr/>
          <p:nvPr/>
        </p:nvGrpSpPr>
        <p:grpSpPr>
          <a:xfrm>
            <a:off x="5202007" y="5049018"/>
            <a:ext cx="810009" cy="720008"/>
            <a:chOff x="5202007" y="5229020"/>
            <a:chExt cx="810009" cy="720008"/>
          </a:xfrm>
        </p:grpSpPr>
        <p:sp>
          <p:nvSpPr>
            <p:cNvPr id="168" name="正方形/長方形 167"/>
            <p:cNvSpPr/>
            <p:nvPr/>
          </p:nvSpPr>
          <p:spPr bwMode="auto">
            <a:xfrm>
              <a:off x="5202007" y="5229020"/>
              <a:ext cx="360004" cy="720008"/>
            </a:xfrm>
            <a:prstGeom prst="rect">
              <a:avLst/>
            </a:prstGeom>
            <a:ln>
              <a:headEnd/>
              <a:tailEnd type="triangle" w="sm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/>
                <a:t>IQ</a:t>
              </a:r>
              <a:endParaRPr kumimoji="1" lang="ja-JP" altLang="en-US" dirty="0"/>
            </a:p>
          </p:txBody>
        </p:sp>
        <p:cxnSp>
          <p:nvCxnSpPr>
            <p:cNvPr id="152" name="直線矢印コネクタ 151"/>
            <p:cNvCxnSpPr/>
            <p:nvPr/>
          </p:nvCxnSpPr>
          <p:spPr bwMode="auto">
            <a:xfrm>
              <a:off x="5652012" y="5589024"/>
              <a:ext cx="360004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48" name="グループ化 347"/>
          <p:cNvGrpSpPr/>
          <p:nvPr/>
        </p:nvGrpSpPr>
        <p:grpSpPr>
          <a:xfrm>
            <a:off x="1241963" y="4959017"/>
            <a:ext cx="1530017" cy="900010"/>
            <a:chOff x="1241963" y="5139019"/>
            <a:chExt cx="1530017" cy="900010"/>
          </a:xfrm>
        </p:grpSpPr>
        <p:sp>
          <p:nvSpPr>
            <p:cNvPr id="148" name="Rectangle 104"/>
            <p:cNvSpPr>
              <a:spLocks noChangeArrowheads="1"/>
            </p:cNvSpPr>
            <p:nvPr/>
          </p:nvSpPr>
          <p:spPr bwMode="auto">
            <a:xfrm>
              <a:off x="1241963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/>
              <a:r>
                <a:rPr lang="en-US" altLang="ja-JP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Fetch</a:t>
              </a:r>
              <a:endPara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49" name="Rectangle 104"/>
            <p:cNvSpPr>
              <a:spLocks noChangeArrowheads="1"/>
            </p:cNvSpPr>
            <p:nvPr/>
          </p:nvSpPr>
          <p:spPr bwMode="auto">
            <a:xfrm>
              <a:off x="2051972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>
                <a:lnSpc>
                  <a:spcPct val="80000"/>
                </a:lnSpc>
              </a:pPr>
              <a:r>
                <a:rPr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Rename</a:t>
              </a:r>
              <a:endPara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cxnSp>
          <p:nvCxnSpPr>
            <p:cNvPr id="154" name="直線矢印コネクタ 153"/>
            <p:cNvCxnSpPr/>
            <p:nvPr/>
          </p:nvCxnSpPr>
          <p:spPr bwMode="auto">
            <a:xfrm>
              <a:off x="2501977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5" name="直線矢印コネクタ 154"/>
            <p:cNvCxnSpPr/>
            <p:nvPr/>
          </p:nvCxnSpPr>
          <p:spPr bwMode="auto">
            <a:xfrm>
              <a:off x="2501977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6" name="直線矢印コネクタ 155"/>
            <p:cNvCxnSpPr/>
            <p:nvPr/>
          </p:nvCxnSpPr>
          <p:spPr bwMode="auto">
            <a:xfrm>
              <a:off x="1691968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7" name="直線矢印コネクタ 156"/>
            <p:cNvCxnSpPr/>
            <p:nvPr/>
          </p:nvCxnSpPr>
          <p:spPr bwMode="auto">
            <a:xfrm>
              <a:off x="1691968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9" name="正方形/長方形 168"/>
          <p:cNvSpPr/>
          <p:nvPr/>
        </p:nvSpPr>
        <p:spPr bwMode="auto">
          <a:xfrm>
            <a:off x="971960" y="1448977"/>
            <a:ext cx="1440016" cy="36000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Conventional</a:t>
            </a:r>
            <a:endParaRPr kumimoji="1" lang="ja-JP" altLang="en-US" u="sng" dirty="0"/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971960" y="4149008"/>
            <a:ext cx="1440016" cy="36000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FXA</a:t>
            </a:r>
            <a:endParaRPr kumimoji="1" lang="ja-JP" altLang="en-US" u="sng" dirty="0"/>
          </a:p>
        </p:txBody>
      </p:sp>
      <p:cxnSp>
        <p:nvCxnSpPr>
          <p:cNvPr id="195" name="直線コネクタ 194"/>
          <p:cNvCxnSpPr/>
          <p:nvPr/>
        </p:nvCxnSpPr>
        <p:spPr bwMode="auto">
          <a:xfrm>
            <a:off x="5922015" y="4329010"/>
            <a:ext cx="0" cy="45002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直線コネクタ 195"/>
          <p:cNvCxnSpPr/>
          <p:nvPr/>
        </p:nvCxnSpPr>
        <p:spPr bwMode="auto">
          <a:xfrm>
            <a:off x="5832014" y="4329010"/>
            <a:ext cx="0" cy="360028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直線コネクタ 210"/>
          <p:cNvCxnSpPr/>
          <p:nvPr/>
        </p:nvCxnSpPr>
        <p:spPr bwMode="auto">
          <a:xfrm>
            <a:off x="5652012" y="4329010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コネクタ 211"/>
          <p:cNvCxnSpPr/>
          <p:nvPr/>
        </p:nvCxnSpPr>
        <p:spPr bwMode="auto">
          <a:xfrm>
            <a:off x="5562011" y="4329010"/>
            <a:ext cx="0" cy="9000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直線矢印コネクタ 212"/>
          <p:cNvCxnSpPr/>
          <p:nvPr/>
        </p:nvCxnSpPr>
        <p:spPr bwMode="auto">
          <a:xfrm>
            <a:off x="3221985" y="4959018"/>
            <a:ext cx="270003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 bwMode="auto">
          <a:xfrm>
            <a:off x="3131984" y="5319022"/>
            <a:ext cx="36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 bwMode="auto">
          <a:xfrm>
            <a:off x="2951982" y="5499024"/>
            <a:ext cx="54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 bwMode="auto">
          <a:xfrm>
            <a:off x="2861981" y="5859028"/>
            <a:ext cx="630005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 bwMode="auto">
          <a:xfrm flipH="1">
            <a:off x="2861981" y="4419011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直線コネクタ 223"/>
          <p:cNvCxnSpPr/>
          <p:nvPr/>
        </p:nvCxnSpPr>
        <p:spPr bwMode="auto">
          <a:xfrm flipH="1">
            <a:off x="2951982" y="4509012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直線コネクタ 226"/>
          <p:cNvCxnSpPr/>
          <p:nvPr/>
        </p:nvCxnSpPr>
        <p:spPr bwMode="auto">
          <a:xfrm flipH="1">
            <a:off x="3131984" y="4689014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直線コネクタ 227"/>
          <p:cNvCxnSpPr/>
          <p:nvPr/>
        </p:nvCxnSpPr>
        <p:spPr bwMode="auto">
          <a:xfrm flipH="1">
            <a:off x="3221985" y="4779015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直線コネクタ 228"/>
          <p:cNvCxnSpPr/>
          <p:nvPr/>
        </p:nvCxnSpPr>
        <p:spPr bwMode="auto">
          <a:xfrm>
            <a:off x="3221985" y="4779015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/>
          <p:cNvCxnSpPr/>
          <p:nvPr/>
        </p:nvCxnSpPr>
        <p:spPr bwMode="auto">
          <a:xfrm>
            <a:off x="3131984" y="4689014"/>
            <a:ext cx="0" cy="630007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/>
          <p:cNvCxnSpPr/>
          <p:nvPr/>
        </p:nvCxnSpPr>
        <p:spPr bwMode="auto">
          <a:xfrm>
            <a:off x="2951982" y="4509012"/>
            <a:ext cx="0" cy="99001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直線コネクタ 231"/>
          <p:cNvCxnSpPr/>
          <p:nvPr/>
        </p:nvCxnSpPr>
        <p:spPr bwMode="auto">
          <a:xfrm>
            <a:off x="2861981" y="4419011"/>
            <a:ext cx="0" cy="1440016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0" name="グループ化 349"/>
          <p:cNvGrpSpPr/>
          <p:nvPr/>
        </p:nvGrpSpPr>
        <p:grpSpPr>
          <a:xfrm>
            <a:off x="3491989" y="4869016"/>
            <a:ext cx="1620017" cy="1080012"/>
            <a:chOff x="3491989" y="5049018"/>
            <a:chExt cx="1620017" cy="1080012"/>
          </a:xfrm>
        </p:grpSpPr>
        <p:sp>
          <p:nvSpPr>
            <p:cNvPr id="171" name="フローチャート: 手作業 170"/>
            <p:cNvSpPr/>
            <p:nvPr/>
          </p:nvSpPr>
          <p:spPr bwMode="auto">
            <a:xfrm rot="16200000">
              <a:off x="4076995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2" name="フローチャート: 手作業 171"/>
            <p:cNvSpPr/>
            <p:nvPr/>
          </p:nvSpPr>
          <p:spPr bwMode="auto">
            <a:xfrm rot="16200000">
              <a:off x="4076995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3" name="フローチャート: 手作業 172"/>
            <p:cNvSpPr/>
            <p:nvPr/>
          </p:nvSpPr>
          <p:spPr bwMode="auto">
            <a:xfrm rot="16200000">
              <a:off x="3356987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4" name="フローチャート: 手作業 173"/>
            <p:cNvSpPr/>
            <p:nvPr/>
          </p:nvSpPr>
          <p:spPr bwMode="auto">
            <a:xfrm rot="16200000">
              <a:off x="3356987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75" name="直線矢印コネクタ 174"/>
            <p:cNvCxnSpPr/>
            <p:nvPr/>
          </p:nvCxnSpPr>
          <p:spPr bwMode="auto">
            <a:xfrm>
              <a:off x="3851992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6" name="直線矢印コネクタ 175"/>
            <p:cNvCxnSpPr/>
            <p:nvPr/>
          </p:nvCxnSpPr>
          <p:spPr bwMode="auto">
            <a:xfrm>
              <a:off x="3851992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7" name="直線矢印コネクタ 236"/>
            <p:cNvCxnSpPr/>
            <p:nvPr/>
          </p:nvCxnSpPr>
          <p:spPr bwMode="auto">
            <a:xfrm>
              <a:off x="4842003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 bwMode="auto">
            <a:xfrm>
              <a:off x="4842003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46" name="直線矢印コネクタ 245"/>
          <p:cNvCxnSpPr/>
          <p:nvPr/>
        </p:nvCxnSpPr>
        <p:spPr bwMode="auto">
          <a:xfrm flipV="1">
            <a:off x="7182029" y="4329010"/>
            <a:ext cx="0" cy="1620018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 bwMode="auto">
          <a:xfrm flipV="1">
            <a:off x="7362031" y="4329010"/>
            <a:ext cx="0" cy="180002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 bwMode="auto">
          <a:xfrm>
            <a:off x="4752002" y="5949028"/>
            <a:ext cx="2430027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直線コネクタ 252"/>
          <p:cNvCxnSpPr/>
          <p:nvPr/>
        </p:nvCxnSpPr>
        <p:spPr bwMode="auto">
          <a:xfrm>
            <a:off x="4572000" y="6129030"/>
            <a:ext cx="2790030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直線コネクタ 254"/>
          <p:cNvCxnSpPr>
            <a:stCxn id="171" idx="2"/>
          </p:cNvCxnSpPr>
          <p:nvPr/>
        </p:nvCxnSpPr>
        <p:spPr bwMode="auto">
          <a:xfrm>
            <a:off x="4481999" y="5139019"/>
            <a:ext cx="270003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直線コネクタ 256"/>
          <p:cNvCxnSpPr>
            <a:stCxn id="172" idx="2"/>
          </p:cNvCxnSpPr>
          <p:nvPr/>
        </p:nvCxnSpPr>
        <p:spPr bwMode="auto">
          <a:xfrm>
            <a:off x="4481999" y="5679025"/>
            <a:ext cx="9000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9" name="直線コネクタ 258"/>
          <p:cNvCxnSpPr/>
          <p:nvPr/>
        </p:nvCxnSpPr>
        <p:spPr bwMode="auto">
          <a:xfrm>
            <a:off x="4572000" y="5679025"/>
            <a:ext cx="0" cy="450005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直線コネクタ 261"/>
          <p:cNvCxnSpPr/>
          <p:nvPr/>
        </p:nvCxnSpPr>
        <p:spPr bwMode="auto">
          <a:xfrm>
            <a:off x="4752002" y="5139019"/>
            <a:ext cx="0" cy="81000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グループ化 9"/>
          <p:cNvGrpSpPr/>
          <p:nvPr/>
        </p:nvGrpSpPr>
        <p:grpSpPr>
          <a:xfrm>
            <a:off x="6102017" y="4329010"/>
            <a:ext cx="900010" cy="1350015"/>
            <a:chOff x="6102017" y="4509012"/>
            <a:chExt cx="900010" cy="1350015"/>
          </a:xfrm>
        </p:grpSpPr>
        <p:cxnSp>
          <p:nvCxnSpPr>
            <p:cNvPr id="321" name="直線矢印コネクタ 320"/>
            <p:cNvCxnSpPr/>
            <p:nvPr/>
          </p:nvCxnSpPr>
          <p:spPr bwMode="auto">
            <a:xfrm>
              <a:off x="6192018" y="5409022"/>
              <a:ext cx="270001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2" name="直線矢印コネクタ 321"/>
            <p:cNvCxnSpPr/>
            <p:nvPr/>
          </p:nvCxnSpPr>
          <p:spPr bwMode="auto">
            <a:xfrm>
              <a:off x="6102017" y="5769026"/>
              <a:ext cx="360002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 bwMode="auto">
            <a:xfrm>
              <a:off x="6192018" y="4509012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直線コネクタ 323"/>
            <p:cNvCxnSpPr/>
            <p:nvPr/>
          </p:nvCxnSpPr>
          <p:spPr bwMode="auto">
            <a:xfrm>
              <a:off x="6102017" y="4509012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直線コネクタ 324"/>
            <p:cNvCxnSpPr/>
            <p:nvPr/>
          </p:nvCxnSpPr>
          <p:spPr bwMode="auto">
            <a:xfrm>
              <a:off x="6732024" y="5589024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直線矢印コネクタ 325"/>
            <p:cNvCxnSpPr/>
            <p:nvPr/>
          </p:nvCxnSpPr>
          <p:spPr bwMode="auto">
            <a:xfrm flipV="1">
              <a:off x="7002027" y="4509012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7" name="フローチャート: 手作業 326"/>
            <p:cNvSpPr/>
            <p:nvPr/>
          </p:nvSpPr>
          <p:spPr bwMode="auto">
            <a:xfrm rot="16200000">
              <a:off x="6327019" y="5454023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128" name="正方形/長方形 127"/>
          <p:cNvSpPr/>
          <p:nvPr/>
        </p:nvSpPr>
        <p:spPr bwMode="auto">
          <a:xfrm>
            <a:off x="5112006" y="6129030"/>
            <a:ext cx="1800020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u="sng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OoO Ex. Unit(</a:t>
            </a:r>
            <a:r>
              <a:rPr kumimoji="1" lang="en-US" altLang="ja-JP" u="sng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OXU)</a:t>
            </a:r>
            <a:endParaRPr kumimoji="1" lang="ja-JP" altLang="en-US" u="sng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3311985" y="6129030"/>
            <a:ext cx="1350015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In-order Ex. Unit(IXU)</a:t>
            </a:r>
            <a:endParaRPr kumimoji="1" lang="ja-JP" altLang="en-US" u="sng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5112006" y="1538979"/>
            <a:ext cx="2700030" cy="630007"/>
          </a:xfrm>
          <a:prstGeom prst="ellipse">
            <a:avLst/>
          </a:prstGeom>
          <a:noFill/>
          <a:ln>
            <a:headEnd/>
            <a:tailEnd type="triangle" w="sm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/楕円 104"/>
          <p:cNvSpPr/>
          <p:nvPr/>
        </p:nvSpPr>
        <p:spPr bwMode="auto">
          <a:xfrm>
            <a:off x="5112006" y="4149008"/>
            <a:ext cx="2700030" cy="630007"/>
          </a:xfrm>
          <a:prstGeom prst="ellipse">
            <a:avLst/>
          </a:prstGeom>
          <a:noFill/>
          <a:ln>
            <a:headEnd/>
            <a:tailEnd type="triangle" w="sm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角丸四角形吹き出し 105"/>
          <p:cNvSpPr/>
          <p:nvPr/>
        </p:nvSpPr>
        <p:spPr bwMode="auto">
          <a:xfrm>
            <a:off x="521955" y="2798993"/>
            <a:ext cx="4410048" cy="1350015"/>
          </a:xfrm>
          <a:prstGeom prst="wedgeRoundRectCallout">
            <a:avLst>
              <a:gd name="adj1" fmla="val 59753"/>
              <a:gd name="adj2" fmla="val 37841"/>
              <a:gd name="adj3" fmla="val 16667"/>
            </a:avLst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The data-path to the IXU is added,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but that to the OXU is reduced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The number of the ports is same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6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Heterogeneous Architecture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dirty="0" smtClean="0"/>
              <a:t>ARM </a:t>
            </a:r>
            <a:r>
              <a:rPr lang="en-US" altLang="ja-JP" dirty="0" err="1" smtClean="0"/>
              <a:t>big.LITTLE</a:t>
            </a:r>
            <a:r>
              <a:rPr lang="en-US" altLang="ja-JP" dirty="0" smtClean="0"/>
              <a:t> </a:t>
            </a:r>
            <a:r>
              <a:rPr lang="en-US" altLang="ja-JP" dirty="0"/>
              <a:t>consists of </a:t>
            </a:r>
            <a:r>
              <a:rPr lang="en-US" altLang="ja-JP" dirty="0" smtClean="0"/>
              <a:t>the combination of :</a:t>
            </a:r>
          </a:p>
          <a:p>
            <a:pPr lvl="1"/>
            <a:r>
              <a:rPr lang="en-US" altLang="ja-JP" dirty="0" smtClean="0"/>
              <a:t>big core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OoO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little core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(in-order)</a:t>
            </a:r>
          </a:p>
          <a:p>
            <a:r>
              <a:rPr lang="en-US" altLang="ja-JP" dirty="0"/>
              <a:t>It improves energy efficiency by using </a:t>
            </a:r>
            <a:r>
              <a:rPr lang="en-US" altLang="ja-JP" dirty="0" smtClean="0"/>
              <a:t>little </a:t>
            </a:r>
            <a:r>
              <a:rPr lang="en-US" altLang="ja-JP" dirty="0"/>
              <a:t>cores </a:t>
            </a:r>
            <a:r>
              <a:rPr lang="en-US" altLang="ja-JP" dirty="0" smtClean="0"/>
              <a:t>when high </a:t>
            </a:r>
            <a:r>
              <a:rPr lang="en-US" altLang="ja-JP" dirty="0"/>
              <a:t>performance is </a:t>
            </a:r>
            <a:r>
              <a:rPr lang="en-US" altLang="ja-JP" dirty="0" smtClean="0"/>
              <a:t>not required</a:t>
            </a:r>
            <a:endParaRPr lang="en-US" altLang="ja-JP" dirty="0"/>
          </a:p>
          <a:p>
            <a:r>
              <a:rPr lang="en-US" altLang="ja-JP" dirty="0" smtClean="0"/>
              <a:t>But, when big cores are used, a large amount of energy is still consumed</a:t>
            </a:r>
          </a:p>
        </p:txBody>
      </p:sp>
    </p:spTree>
    <p:extLst>
      <p:ext uri="{BB962C8B-B14F-4D97-AF65-F5344CB8AC3E}">
        <p14:creationId xmlns:p14="http://schemas.microsoft.com/office/powerpoint/2010/main" val="101210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Energy Consumption of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OXU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The energy consumption of the IQ and LSQ is reduced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Issue Queue</a:t>
            </a:r>
          </a:p>
          <a:p>
            <a:pPr lvl="1"/>
            <a:r>
              <a:rPr lang="en-US" altLang="ja-JP" dirty="0" smtClean="0"/>
              <a:t>1)width, 2)capacity, and 3)access </a:t>
            </a:r>
            <a:r>
              <a:rPr lang="en-US" altLang="ja-JP" dirty="0" err="1" smtClean="0"/>
              <a:t>num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 cut in half</a:t>
            </a:r>
          </a:p>
          <a:p>
            <a:pPr lvl="1"/>
            <a:r>
              <a:rPr lang="en-US" altLang="ja-JP" dirty="0"/>
              <a:t>The energy </a:t>
            </a:r>
            <a:r>
              <a:rPr lang="en-US" altLang="ja-JP" dirty="0" smtClean="0"/>
              <a:t>consumption is reduced by 86%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Load/store queue</a:t>
            </a:r>
          </a:p>
          <a:p>
            <a:pPr lvl="1"/>
            <a:r>
              <a:rPr lang="en-US" altLang="ja-JP" dirty="0" smtClean="0"/>
              <a:t>When store instructions are executed in the IXU,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order-violation detection is </a:t>
            </a:r>
            <a:r>
              <a:rPr lang="en-US" altLang="ja-JP" dirty="0" smtClean="0"/>
              <a:t>omitted</a:t>
            </a:r>
          </a:p>
          <a:p>
            <a:pPr lvl="1"/>
            <a:r>
              <a:rPr lang="en-US" altLang="ja-JP" dirty="0" smtClean="0"/>
              <a:t>Store instructions are executed in-order to </a:t>
            </a:r>
            <a:r>
              <a:rPr lang="en-US" altLang="ja-JP" dirty="0"/>
              <a:t>successor-load instructions </a:t>
            </a:r>
            <a:r>
              <a:rPr lang="en-US" altLang="ja-JP" dirty="0" smtClean="0"/>
              <a:t>in the IXU, and order violation must not occur</a:t>
            </a:r>
          </a:p>
        </p:txBody>
      </p:sp>
    </p:spTree>
    <p:extLst>
      <p:ext uri="{BB962C8B-B14F-4D97-AF65-F5344CB8AC3E}">
        <p14:creationId xmlns:p14="http://schemas.microsoft.com/office/powerpoint/2010/main" val="427121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The basic structure and behavior of FXA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Instruction execution </a:t>
            </a:r>
            <a:r>
              <a:rPr kumimoji="1" lang="en-US" altLang="ja-JP" dirty="0" smtClean="0"/>
              <a:t>in the IXU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Performance and energy consumption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u="sng" dirty="0" smtClean="0"/>
              <a:t>Evaluation</a:t>
            </a:r>
            <a:endParaRPr kumimoji="1"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185320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Evaluation Environment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IPC</a:t>
            </a:r>
          </a:p>
          <a:p>
            <a:pPr lvl="1"/>
            <a:r>
              <a:rPr lang="en-US" altLang="ja-JP" dirty="0" smtClean="0"/>
              <a:t>In-house cycle accurate simulator</a:t>
            </a:r>
            <a:endParaRPr lang="en-US" altLang="ja-JP" sz="1000" dirty="0" smtClean="0"/>
          </a:p>
          <a:p>
            <a:r>
              <a:rPr lang="en-US" altLang="ja-JP" dirty="0" smtClean="0"/>
              <a:t>Energy Consumption</a:t>
            </a:r>
          </a:p>
          <a:p>
            <a:pPr lvl="1"/>
            <a:r>
              <a:rPr lang="en-US" altLang="ja-JP" dirty="0" err="1" smtClean="0"/>
              <a:t>McPAT</a:t>
            </a:r>
            <a:r>
              <a:rPr lang="en-US" altLang="ja-JP" dirty="0" smtClean="0"/>
              <a:t> (22nm tech.)</a:t>
            </a:r>
          </a:p>
          <a:p>
            <a:r>
              <a:rPr lang="en-US" altLang="ja-JP" dirty="0" smtClean="0"/>
              <a:t>Benchmark programs</a:t>
            </a:r>
          </a:p>
          <a:p>
            <a:pPr lvl="1"/>
            <a:r>
              <a:rPr lang="en-US" altLang="ja-JP" dirty="0"/>
              <a:t>All 29 programs in SPECCPU 2006 </a:t>
            </a:r>
          </a:p>
          <a:p>
            <a:r>
              <a:rPr lang="en-US" altLang="ja-JP" dirty="0" smtClean="0"/>
              <a:t>Processor Configurations</a:t>
            </a:r>
          </a:p>
          <a:p>
            <a:pPr lvl="1"/>
            <a:r>
              <a:rPr lang="en-US" altLang="ja-JP" dirty="0" smtClean="0"/>
              <a:t>Major micro-architectural parameters are based on ARM Cortex-A57/A53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</a:t>
            </a:r>
            <a:r>
              <a:rPr lang="en-US" altLang="ja-JP" dirty="0" err="1" smtClean="0"/>
              <a:t>big.LITTLE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378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Evaluation Models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pPr marL="745200" lvl="1" indent="-457200">
              <a:buSzPct val="120000"/>
              <a:buFont typeface="+mj-lt"/>
              <a:buAutoNum type="arabicPeriod"/>
            </a:pPr>
            <a:r>
              <a:rPr kumimoji="1" lang="en-US" altLang="ja-JP" dirty="0" smtClean="0"/>
              <a:t>BIG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Baseline OoO processor based on Cortex-A57</a:t>
            </a:r>
          </a:p>
          <a:p>
            <a:pPr marL="745200" lvl="1" indent="-457200">
              <a:buFont typeface="+mj-lt"/>
              <a:buAutoNum type="arabicPeriod"/>
            </a:pPr>
            <a:r>
              <a:rPr lang="en-US" altLang="ja-JP" dirty="0" smtClean="0"/>
              <a:t>HALF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In BIG, its issue width and IQ capacity are cut in half</a:t>
            </a:r>
          </a:p>
          <a:p>
            <a:pPr marL="745200" lvl="1" indent="-457200">
              <a:buSzPct val="120000"/>
              <a:buFont typeface="+mj-lt"/>
              <a:buAutoNum type="arabicPeriod"/>
            </a:pPr>
            <a:r>
              <a:rPr lang="en-US" altLang="ja-JP" dirty="0" smtClean="0"/>
              <a:t>LITTLE</a:t>
            </a:r>
            <a:r>
              <a:rPr lang="ja-JP" altLang="en-US" dirty="0"/>
              <a:t>：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In-order processor based on Cortex-A53</a:t>
            </a:r>
          </a:p>
          <a:p>
            <a:pPr marL="745200" lvl="1" indent="-457200">
              <a:buFont typeface="+mj-lt"/>
              <a:buAutoNum type="arabicPeriod"/>
            </a:pPr>
            <a:r>
              <a:rPr lang="en-US" altLang="ja-JP" dirty="0"/>
              <a:t>BIG+FX</a:t>
            </a:r>
            <a:r>
              <a:rPr lang="ja-JP" altLang="en-US" dirty="0"/>
              <a:t>：</a:t>
            </a:r>
            <a:endParaRPr lang="en-US" altLang="ja-JP" dirty="0"/>
          </a:p>
          <a:p>
            <a:pPr lvl="2"/>
            <a:r>
              <a:rPr lang="en-US" altLang="ja-JP" dirty="0"/>
              <a:t>FXA with the OXU of the </a:t>
            </a:r>
            <a:r>
              <a:rPr lang="en-US" altLang="ja-JP" dirty="0" smtClean="0"/>
              <a:t>BIG </a:t>
            </a:r>
            <a:r>
              <a:rPr lang="en-US" altLang="ja-JP" dirty="0"/>
              <a:t>model</a:t>
            </a:r>
          </a:p>
          <a:p>
            <a:pPr marL="745200" lvl="1" indent="-457200">
              <a:buSzPct val="120000"/>
              <a:buFont typeface="+mj-lt"/>
              <a:buAutoNum type="arabicPeriod"/>
            </a:pPr>
            <a:r>
              <a:rPr lang="en-US" altLang="ja-JP" b="1" dirty="0" smtClean="0"/>
              <a:t>HALF+FX</a:t>
            </a:r>
            <a:r>
              <a:rPr lang="ja-JP" altLang="en-US" b="1" dirty="0" smtClean="0"/>
              <a:t>：</a:t>
            </a:r>
            <a:endParaRPr lang="en-US" altLang="ja-JP" b="1" dirty="0"/>
          </a:p>
          <a:p>
            <a:pPr lvl="2"/>
            <a:r>
              <a:rPr lang="en-US" altLang="ja-JP" dirty="0" smtClean="0"/>
              <a:t>FXA with the OXU of the HALF model</a:t>
            </a:r>
          </a:p>
          <a:p>
            <a:pPr lvl="2"/>
            <a:r>
              <a:rPr lang="en-US" altLang="ja-JP" dirty="0" smtClean="0"/>
              <a:t>The IXU has 3 stages</a:t>
            </a:r>
          </a:p>
        </p:txBody>
      </p:sp>
    </p:spTree>
    <p:extLst>
      <p:ext uri="{BB962C8B-B14F-4D97-AF65-F5344CB8AC3E}">
        <p14:creationId xmlns:p14="http://schemas.microsoft.com/office/powerpoint/2010/main" val="170746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C9605CAA-C826-4C2E-8ACB-7B78CE297881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Baseline Configuration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521955" y="5859027"/>
            <a:ext cx="7920088" cy="810008"/>
          </a:xfrm>
        </p:spPr>
        <p:txBody>
          <a:bodyPr anchor="t">
            <a:normAutofit/>
          </a:bodyPr>
          <a:lstStyle/>
          <a:p>
            <a:pPr lvl="1"/>
            <a:r>
              <a:rPr kumimoji="1" lang="en-US" altLang="ja-JP" dirty="0" smtClean="0"/>
              <a:t>In the FXA models, the IXU is added to BIG and HALF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955354"/>
              </p:ext>
            </p:extLst>
          </p:nvPr>
        </p:nvGraphicFramePr>
        <p:xfrm>
          <a:off x="791958" y="1628980"/>
          <a:ext cx="7604539" cy="40243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11080"/>
                <a:gridCol w="2068830"/>
                <a:gridCol w="1631999"/>
                <a:gridCol w="1992630"/>
              </a:tblGrid>
              <a:tr h="365869">
                <a:tc>
                  <a:txBody>
                    <a:bodyPr/>
                    <a:lstStyle/>
                    <a:p>
                      <a:pPr algn="l"/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BIG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HALF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LITTLE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type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out-of-order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in-order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fetch</a:t>
                      </a:r>
                      <a:r>
                        <a:rPr kumimoji="1" lang="en-US" altLang="ja-JP" baseline="0" dirty="0" smtClean="0"/>
                        <a:t> width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3 inst.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2 inst.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issue width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4 inst.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 inst.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 inst.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IQ</a:t>
                      </a:r>
                      <a:endParaRPr kumimoji="1" lang="ja-JP" altLang="en-US" b="0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64 entries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32 entries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N/A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ROB 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128 entries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N/A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functional unit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int:2, fp:2, mem:2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int:2, fp:1, mem:1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24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L1 I-Cache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48 KB,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3 cycle</a:t>
                      </a:r>
                      <a:r>
                        <a:rPr kumimoji="1" lang="en-US" altLang="ja-JP" baseline="0" dirty="0" smtClean="0"/>
                        <a:t>s</a:t>
                      </a:r>
                      <a:endParaRPr kumimoji="1" lang="en-US" altLang="ja-JP" b="1" baseline="0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L1 D-Cache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32</a:t>
                      </a:r>
                      <a:r>
                        <a:rPr kumimoji="1" lang="en-US" altLang="ja-JP" baseline="0" dirty="0" smtClean="0"/>
                        <a:t> KB, </a:t>
                      </a:r>
                      <a:r>
                        <a:rPr kumimoji="1" lang="en-US" altLang="ja-JP" dirty="0" smtClean="0"/>
                        <a:t> 3</a:t>
                      </a:r>
                      <a:r>
                        <a:rPr kumimoji="1" lang="en-US" altLang="ja-JP" baseline="0" dirty="0" smtClean="0"/>
                        <a:t> cycles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L2 Cache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512 KB</a:t>
                      </a:r>
                      <a:r>
                        <a:rPr kumimoji="1" lang="en-US" altLang="ja-JP" baseline="0" dirty="0" smtClean="0"/>
                        <a:t>,</a:t>
                      </a:r>
                      <a:r>
                        <a:rPr kumimoji="1" lang="ja-JP" altLang="en-US" baseline="0" dirty="0" smtClean="0"/>
                        <a:t>　</a:t>
                      </a:r>
                      <a:r>
                        <a:rPr kumimoji="1" lang="en-US" altLang="ja-JP" baseline="0" dirty="0" smtClean="0"/>
                        <a:t>10 cycles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668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main memory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/>
                        <a:t>200 cycles</a:t>
                      </a:r>
                      <a:endParaRPr kumimoji="1" lang="ja-JP" altLang="en-US" b="1" dirty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←</a:t>
                      </a:r>
                      <a:endParaRPr kumimoji="1" lang="ja-JP" altLang="en-US" b="1" dirty="0" smtClean="0"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21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195" y="1627476"/>
            <a:ext cx="5041829" cy="36030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955" y="548968"/>
            <a:ext cx="8280048" cy="719973"/>
          </a:xfrm>
        </p:spPr>
        <p:txBody>
          <a:bodyPr/>
          <a:lstStyle/>
          <a:p>
            <a:r>
              <a:rPr lang="en-US" altLang="ja-JP" sz="2400" dirty="0" smtClean="0"/>
              <a:t>Relative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Performance/Energy Ratio 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The inverse of EDP</a:t>
            </a:r>
            <a:r>
              <a:rPr lang="ja-JP" altLang="en-US" sz="2400" dirty="0" smtClean="0"/>
              <a:t>）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/>
              <a:t>All </a:t>
            </a:r>
            <a:r>
              <a:rPr lang="en-US" altLang="ja-JP" sz="2400" dirty="0" smtClean="0"/>
              <a:t>PERs </a:t>
            </a:r>
            <a:r>
              <a:rPr lang="en-US" altLang="ja-JP" sz="2400" dirty="0"/>
              <a:t>are normalized by that of BIG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341953" y="5319020"/>
            <a:ext cx="8460094" cy="1261167"/>
          </a:xfrm>
        </p:spPr>
        <p:txBody>
          <a:bodyPr/>
          <a:lstStyle/>
          <a:p>
            <a:r>
              <a:rPr kumimoji="1" lang="en-US" altLang="ja-JP" dirty="0" smtClean="0"/>
              <a:t>HALF+FX improves the PER by 25% </a:t>
            </a:r>
            <a:r>
              <a:rPr kumimoji="1" lang="en-US" altLang="ja-JP" smtClean="0"/>
              <a:t>compared with BIG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Because HALF+FX improves the performance and reduces the energy consumption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 bwMode="auto">
          <a:xfrm>
            <a:off x="6192018" y="1628980"/>
            <a:ext cx="630007" cy="2970033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0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01" y="1628980"/>
            <a:ext cx="5047926" cy="360914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1962" y="548969"/>
            <a:ext cx="7740042" cy="809974"/>
          </a:xfrm>
        </p:spPr>
        <p:txBody>
          <a:bodyPr/>
          <a:lstStyle/>
          <a:p>
            <a:r>
              <a:rPr lang="en-US" altLang="ja-JP" sz="2800" dirty="0"/>
              <a:t>Relative </a:t>
            </a:r>
            <a:r>
              <a:rPr lang="en-US" altLang="ja-JP" sz="2800" dirty="0" smtClean="0"/>
              <a:t>IPC in SPECCPU 2006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>
                <a:solidFill>
                  <a:srgbClr val="00003A"/>
                </a:solidFill>
              </a:rPr>
              <a:t>All IPCs are normalized by those of </a:t>
            </a:r>
            <a:r>
              <a:rPr lang="en-US" altLang="ja-JP" sz="2800" dirty="0" smtClean="0">
                <a:solidFill>
                  <a:srgbClr val="00003A"/>
                </a:solidFill>
              </a:rPr>
              <a:t>BIG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11956" y="5319021"/>
            <a:ext cx="8280092" cy="1081165"/>
          </a:xfrm>
        </p:spPr>
        <p:txBody>
          <a:bodyPr/>
          <a:lstStyle/>
          <a:p>
            <a:r>
              <a:rPr lang="en-US" altLang="ja-JP" sz="2000" dirty="0" smtClean="0"/>
              <a:t>HALF+FX </a:t>
            </a:r>
            <a:r>
              <a:rPr lang="en-US" altLang="ja-JP" sz="2000" dirty="0"/>
              <a:t>improves the IPC by </a:t>
            </a:r>
            <a:r>
              <a:rPr lang="en-US" altLang="ja-JP" sz="2000" dirty="0" smtClean="0"/>
              <a:t>5.7%</a:t>
            </a:r>
          </a:p>
          <a:p>
            <a:pPr lvl="1"/>
            <a:r>
              <a:rPr kumimoji="1" lang="en-US" altLang="ja-JP" sz="2000" dirty="0" smtClean="0"/>
              <a:t>The IXU can execute over 50% of instructions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 bwMode="auto">
          <a:xfrm>
            <a:off x="6372021" y="1808981"/>
            <a:ext cx="720008" cy="2970033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00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71" y="1627476"/>
            <a:ext cx="5047926" cy="3603048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341953" y="5319020"/>
            <a:ext cx="8460094" cy="1261167"/>
          </a:xfrm>
        </p:spPr>
        <p:txBody>
          <a:bodyPr/>
          <a:lstStyle/>
          <a:p>
            <a:pPr lvl="1"/>
            <a:r>
              <a:rPr lang="en-US" altLang="ja-JP" sz="2000" dirty="0" smtClean="0"/>
              <a:t>In HALF, </a:t>
            </a:r>
            <a:r>
              <a:rPr lang="en-US" altLang="ja-JP" sz="2000" dirty="0"/>
              <a:t>IPC is degraded by </a:t>
            </a:r>
            <a:r>
              <a:rPr lang="en-US" altLang="ja-JP" sz="2000" dirty="0" smtClean="0"/>
              <a:t>16% </a:t>
            </a:r>
            <a:endParaRPr kumimoji="1" lang="en-US" altLang="ja-JP" sz="2000" dirty="0" smtClean="0"/>
          </a:p>
          <a:p>
            <a:pPr lvl="2"/>
            <a:r>
              <a:rPr lang="en-US" altLang="ja-JP" sz="2000" dirty="0" smtClean="0"/>
              <a:t>The issue width and IQ capacity are cut in half</a:t>
            </a:r>
          </a:p>
          <a:p>
            <a:pPr lvl="1"/>
            <a:r>
              <a:rPr kumimoji="1" lang="en-US" altLang="ja-JP" sz="2000" dirty="0" smtClean="0"/>
              <a:t>HALF+FX has the </a:t>
            </a:r>
            <a:r>
              <a:rPr lang="en-US" altLang="ja-JP" sz="2000" dirty="0" smtClean="0"/>
              <a:t>OXU of HALF, but it improves the IPC significantly </a:t>
            </a:r>
            <a:endParaRPr kumimoji="1" lang="en-US" altLang="ja-JP" sz="20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37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 bwMode="auto">
          <a:xfrm>
            <a:off x="6336508" y="2258987"/>
            <a:ext cx="360004" cy="360004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 bwMode="auto">
          <a:xfrm>
            <a:off x="6552022" y="1718981"/>
            <a:ext cx="360004" cy="360004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151962" y="548969"/>
            <a:ext cx="7740042" cy="809974"/>
          </a:xfrm>
        </p:spPr>
        <p:txBody>
          <a:bodyPr/>
          <a:lstStyle/>
          <a:p>
            <a:r>
              <a:rPr lang="en-US" altLang="ja-JP" sz="2800" dirty="0"/>
              <a:t>Relative IPC in SPECCPU 2006</a:t>
            </a:r>
            <a:br>
              <a:rPr lang="en-US" altLang="ja-JP" sz="2800" dirty="0"/>
            </a:br>
            <a:r>
              <a:rPr lang="en-US" altLang="ja-JP" sz="2800" dirty="0">
                <a:solidFill>
                  <a:srgbClr val="00003A"/>
                </a:solidFill>
              </a:rPr>
              <a:t>All IPCs are normalized by those of </a:t>
            </a:r>
            <a:r>
              <a:rPr lang="en-US" altLang="ja-JP" sz="2800" dirty="0" smtClean="0">
                <a:solidFill>
                  <a:srgbClr val="00003A"/>
                </a:solidFill>
              </a:rPr>
              <a:t>BIG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9466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71" y="1625972"/>
            <a:ext cx="5047926" cy="3603048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341953" y="5319020"/>
            <a:ext cx="8460094" cy="1261167"/>
          </a:xfrm>
        </p:spPr>
        <p:txBody>
          <a:bodyPr/>
          <a:lstStyle/>
          <a:p>
            <a:r>
              <a:rPr lang="en-US" altLang="ja-JP" sz="2000" dirty="0" smtClean="0"/>
              <a:t>BIG+FX and</a:t>
            </a:r>
            <a:r>
              <a:rPr lang="ja-JP" altLang="en-US" sz="2000" dirty="0" smtClean="0"/>
              <a:t> </a:t>
            </a:r>
            <a:r>
              <a:rPr kumimoji="1" lang="en-US" altLang="ja-JP" sz="2000" dirty="0" smtClean="0"/>
              <a:t>HALF+FX show similar IPCs</a:t>
            </a:r>
            <a:endParaRPr lang="en-US" altLang="ja-JP" sz="2000" dirty="0"/>
          </a:p>
          <a:p>
            <a:pPr lvl="1"/>
            <a:r>
              <a:rPr lang="en-US" altLang="ja-JP" sz="2000" dirty="0" smtClean="0"/>
              <a:t>The IXU in BIG+FX executes sufficient instructions</a:t>
            </a:r>
          </a:p>
          <a:p>
            <a:pPr lvl="1"/>
            <a:r>
              <a:rPr lang="en-US" altLang="ja-JP" sz="2000" dirty="0" smtClean="0"/>
              <a:t>The shrunk OXU in HALF+FX does not affect the performance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38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 bwMode="auto">
          <a:xfrm>
            <a:off x="6102017" y="1628980"/>
            <a:ext cx="360004" cy="360004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 bwMode="auto">
          <a:xfrm>
            <a:off x="6552022" y="1718981"/>
            <a:ext cx="360004" cy="360004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1151962" y="548969"/>
            <a:ext cx="7740042" cy="809974"/>
          </a:xfrm>
        </p:spPr>
        <p:txBody>
          <a:bodyPr/>
          <a:lstStyle/>
          <a:p>
            <a:r>
              <a:rPr lang="en-US" altLang="ja-JP" sz="2800" dirty="0"/>
              <a:t>Relative IPC in SPECCPU 2006</a:t>
            </a:r>
            <a:br>
              <a:rPr lang="en-US" altLang="ja-JP" sz="2800" dirty="0"/>
            </a:br>
            <a:r>
              <a:rPr lang="en-US" altLang="ja-JP" sz="2800" dirty="0">
                <a:solidFill>
                  <a:srgbClr val="00003A"/>
                </a:solidFill>
              </a:rPr>
              <a:t>All IPCs are normalized by those of </a:t>
            </a:r>
            <a:r>
              <a:rPr lang="en-US" altLang="ja-JP" sz="2800" dirty="0" smtClean="0">
                <a:solidFill>
                  <a:srgbClr val="00003A"/>
                </a:solidFill>
              </a:rPr>
              <a:t>BIG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5057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66" y="1538979"/>
            <a:ext cx="5578323" cy="306655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820" y="548968"/>
            <a:ext cx="8280048" cy="719973"/>
          </a:xfrm>
        </p:spPr>
        <p:txBody>
          <a:bodyPr/>
          <a:lstStyle/>
          <a:p>
            <a:r>
              <a:rPr kumimoji="1" lang="en-US" altLang="ja-JP" sz="2800" dirty="0" smtClean="0"/>
              <a:t>Relative energy consumption</a:t>
            </a:r>
            <a:br>
              <a:rPr kumimoji="1" lang="en-US" altLang="ja-JP" sz="2800" dirty="0" smtClean="0"/>
            </a:br>
            <a:r>
              <a:rPr lang="en-US" altLang="ja-JP" sz="2800" dirty="0" smtClean="0"/>
              <a:t>All Energies </a:t>
            </a:r>
            <a:r>
              <a:rPr lang="en-US" altLang="ja-JP" sz="2800" dirty="0"/>
              <a:t>are normalized by that of BIG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31953" y="5229020"/>
            <a:ext cx="8550095" cy="991164"/>
          </a:xfrm>
        </p:spPr>
        <p:txBody>
          <a:bodyPr/>
          <a:lstStyle/>
          <a:p>
            <a:r>
              <a:rPr lang="en-US" altLang="ja-JP" sz="1800" dirty="0" smtClean="0"/>
              <a:t>Compared with BIG, HALF+FX </a:t>
            </a:r>
            <a:r>
              <a:rPr lang="en-US" altLang="ja-JP" sz="1800" dirty="0"/>
              <a:t>reduces </a:t>
            </a:r>
            <a:r>
              <a:rPr lang="en-US" altLang="ja-JP" sz="1800" dirty="0" smtClean="0"/>
              <a:t>the energy </a:t>
            </a:r>
            <a:r>
              <a:rPr lang="en-US" altLang="ja-JP" sz="1800" dirty="0"/>
              <a:t>consumption by 17% </a:t>
            </a:r>
          </a:p>
          <a:p>
            <a:pPr lvl="1"/>
            <a:r>
              <a:rPr lang="en-US" altLang="ja-JP" sz="1800" dirty="0"/>
              <a:t>The energy consumption of the IQ and LSQ is reduced by 86% and 23%, </a:t>
            </a:r>
            <a:r>
              <a:rPr lang="en-US" altLang="ja-JP" sz="1800" dirty="0" smtClean="0"/>
              <a:t>respectively</a:t>
            </a:r>
          </a:p>
          <a:p>
            <a:pPr lvl="1"/>
            <a:r>
              <a:rPr lang="en-US" altLang="ja-JP" sz="1800" dirty="0" smtClean="0"/>
              <a:t>HALF+FX improves the IPC, so the static energy consumption is reduced</a:t>
            </a:r>
          </a:p>
          <a:p>
            <a:pPr lvl="1"/>
            <a:r>
              <a:rPr lang="en-US" altLang="ja-JP" sz="1800" dirty="0"/>
              <a:t>The increased energy consumption for the IXU is </a:t>
            </a:r>
            <a:r>
              <a:rPr lang="en-US" altLang="ja-JP" sz="1800" dirty="0" smtClean="0"/>
              <a:t>negligible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5202008" y="1718981"/>
            <a:ext cx="630006" cy="3060034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8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953" y="548968"/>
            <a:ext cx="8460094" cy="810008"/>
          </a:xfrm>
        </p:spPr>
        <p:txBody>
          <a:bodyPr/>
          <a:lstStyle/>
          <a:p>
            <a:r>
              <a:rPr lang="en-US" altLang="ja-JP" sz="2400" dirty="0" smtClean="0"/>
              <a:t>Why do OoO processors consume a large amount of energy?</a:t>
            </a:r>
            <a:endParaRPr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521954" y="1448978"/>
            <a:ext cx="8622045" cy="5220057"/>
          </a:xfrm>
        </p:spPr>
        <p:txBody>
          <a:bodyPr/>
          <a:lstStyle/>
          <a:p>
            <a:r>
              <a:rPr lang="en-US" altLang="ja-JP" dirty="0" smtClean="0"/>
              <a:t>A large </a:t>
            </a:r>
            <a:r>
              <a:rPr lang="en-US" altLang="ja-JP" dirty="0"/>
              <a:t>amount of </a:t>
            </a:r>
            <a:r>
              <a:rPr lang="en-US" altLang="ja-JP" dirty="0" smtClean="0"/>
              <a:t>energy is consumed by hardware for dynamic instruction scheduling:</a:t>
            </a:r>
          </a:p>
          <a:p>
            <a:pPr lvl="1"/>
            <a:r>
              <a:rPr lang="en-US" altLang="ja-JP" dirty="0" smtClean="0"/>
              <a:t>e.g. Issue queue (IQ), load/store queue (LSQ) ... </a:t>
            </a:r>
          </a:p>
          <a:p>
            <a:r>
              <a:rPr lang="en-US" altLang="ja-JP" dirty="0" smtClean="0"/>
              <a:t>Such HW comprises heavily multi-ported memories</a:t>
            </a:r>
          </a:p>
          <a:p>
            <a:pPr lvl="1"/>
            <a:r>
              <a:rPr lang="en-US" altLang="ja-JP" dirty="0" smtClean="0"/>
              <a:t>A multi-ported memory consumes energy proportionally </a:t>
            </a:r>
            <a:r>
              <a:rPr lang="en-US" altLang="ja-JP" dirty="0"/>
              <a:t>with the square of the number of </a:t>
            </a:r>
            <a:r>
              <a:rPr lang="en-US" altLang="ja-JP" dirty="0" smtClean="0"/>
              <a:t>the ports</a:t>
            </a:r>
            <a:endParaRPr lang="en-US" altLang="ja-JP" dirty="0"/>
          </a:p>
          <a:p>
            <a:pPr lvl="1"/>
            <a:r>
              <a:rPr lang="en-US" altLang="ja-JP" dirty="0"/>
              <a:t>Consequently, its energy consumption is very </a:t>
            </a:r>
            <a:r>
              <a:rPr lang="en-US" altLang="ja-JP" dirty="0" smtClean="0"/>
              <a:t>large </a:t>
            </a:r>
          </a:p>
        </p:txBody>
      </p:sp>
    </p:spTree>
    <p:extLst>
      <p:ext uri="{BB962C8B-B14F-4D97-AF65-F5344CB8AC3E}">
        <p14:creationId xmlns:p14="http://schemas.microsoft.com/office/powerpoint/2010/main" val="322788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71" y="1538979"/>
            <a:ext cx="5584420" cy="3066554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Relative </a:t>
            </a:r>
            <a:r>
              <a:rPr lang="en-US" altLang="ja-JP" sz="2800" dirty="0" smtClean="0"/>
              <a:t>circuit area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/>
              <a:t>All </a:t>
            </a:r>
            <a:r>
              <a:rPr lang="en-US" altLang="ja-JP" sz="2800" dirty="0" smtClean="0"/>
              <a:t>areas are </a:t>
            </a:r>
            <a:r>
              <a:rPr lang="en-US" altLang="ja-JP" sz="2800" dirty="0"/>
              <a:t>normalized by that of BIG</a:t>
            </a:r>
            <a:endParaRPr kumimoji="1" lang="ja-JP" altLang="en-US" sz="280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611956" y="4959017"/>
            <a:ext cx="8532044" cy="1170012"/>
          </a:xfrm>
        </p:spPr>
        <p:txBody>
          <a:bodyPr/>
          <a:lstStyle/>
          <a:p>
            <a:r>
              <a:rPr lang="en-US" altLang="ja-JP" dirty="0"/>
              <a:t>Compared with BIG, </a:t>
            </a:r>
            <a:r>
              <a:rPr kumimoji="1" lang="en-US" altLang="ja-JP" dirty="0" smtClean="0"/>
              <a:t>HALF+FX increases the area by 2.7%,</a:t>
            </a:r>
          </a:p>
          <a:p>
            <a:pPr lvl="1"/>
            <a:r>
              <a:rPr kumimoji="1" lang="en-US" altLang="ja-JP" dirty="0" smtClean="0"/>
              <a:t>Because the IXU is added</a:t>
            </a:r>
          </a:p>
          <a:p>
            <a:pPr lvl="1"/>
            <a:r>
              <a:rPr lang="en-US" altLang="ja-JP" dirty="0" smtClean="0"/>
              <a:t>The IXU is significantly smaller than the whole processor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 bwMode="auto">
          <a:xfrm>
            <a:off x="5382008" y="1358977"/>
            <a:ext cx="990011" cy="3240036"/>
          </a:xfrm>
          <a:prstGeom prst="ellipse">
            <a:avLst/>
          </a:prstGeom>
          <a:noFill/>
          <a:ln w="38100">
            <a:solidFill>
              <a:srgbClr val="FF0000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69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956" y="548968"/>
            <a:ext cx="8280048" cy="719973"/>
          </a:xfrm>
        </p:spPr>
        <p:txBody>
          <a:bodyPr/>
          <a:lstStyle/>
          <a:p>
            <a:r>
              <a:rPr lang="en-US" altLang="ja-JP" sz="2800" dirty="0"/>
              <a:t>Executed </a:t>
            </a:r>
            <a:r>
              <a:rPr lang="en-US" altLang="ja-JP" sz="2800" dirty="0" smtClean="0"/>
              <a:t>instructions rate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IXU while </a:t>
            </a:r>
            <a:r>
              <a:rPr lang="en-US" altLang="ja-JP" sz="2800" dirty="0"/>
              <a:t>varying the FUs </a:t>
            </a:r>
            <a:r>
              <a:rPr lang="en-US" altLang="ja-JP" sz="2800" dirty="0" smtClean="0"/>
              <a:t>depth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701957" y="5047865"/>
            <a:ext cx="7848600" cy="1081165"/>
          </a:xfrm>
        </p:spPr>
        <p:txBody>
          <a:bodyPr/>
          <a:lstStyle/>
          <a:p>
            <a:pPr lvl="2"/>
            <a:endParaRPr lang="en-US" altLang="ja-JP" sz="2000" dirty="0"/>
          </a:p>
          <a:p>
            <a:pPr lvl="1"/>
            <a:r>
              <a:rPr lang="en-US" altLang="ja-JP" sz="2000" dirty="0"/>
              <a:t>The execution rate increases with the increase in the depth</a:t>
            </a:r>
          </a:p>
          <a:p>
            <a:pPr lvl="2"/>
            <a:r>
              <a:rPr lang="en-US" altLang="ja-JP" sz="2000" dirty="0"/>
              <a:t>The increase is saturated at 4-stage</a:t>
            </a:r>
            <a:endParaRPr lang="ja-JP" altLang="en-US" sz="2000" dirty="0"/>
          </a:p>
          <a:p>
            <a:pPr lvl="1"/>
            <a:r>
              <a:rPr lang="en-US" altLang="ja-JP" sz="2000" dirty="0" smtClean="0"/>
              <a:t>The FXA models were evaluated with the 3-stage IXU</a:t>
            </a:r>
          </a:p>
          <a:p>
            <a:pPr lvl="2"/>
            <a:r>
              <a:rPr lang="en-US" altLang="ja-JP" sz="2000" dirty="0" smtClean="0"/>
              <a:t>for mitigating the complexity of bypassing</a:t>
            </a:r>
            <a:endParaRPr lang="en-US" altLang="ja-JP" sz="2000" dirty="0"/>
          </a:p>
          <a:p>
            <a:pPr lvl="2"/>
            <a:r>
              <a:rPr lang="en-US" altLang="ja-JP" sz="2000" dirty="0" smtClean="0"/>
              <a:t>The 3-stage IXU executes 54% instructions</a:t>
            </a:r>
            <a:endParaRPr kumimoji="1" lang="ja-JP" altLang="en-US" sz="20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967" y="1538979"/>
            <a:ext cx="6303810" cy="315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0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42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791958" y="1538979"/>
            <a:ext cx="7920088" cy="5220057"/>
          </a:xfrm>
        </p:spPr>
        <p:txBody>
          <a:bodyPr/>
          <a:lstStyle/>
          <a:p>
            <a:r>
              <a:rPr lang="en-US" altLang="ja-JP" sz="2000" dirty="0" smtClean="0"/>
              <a:t>OoO processors are fast, but their energy efficiency is low</a:t>
            </a:r>
          </a:p>
          <a:p>
            <a:r>
              <a:rPr lang="en-US" altLang="ja-JP" sz="2000" dirty="0" smtClean="0"/>
              <a:t>We propose Front-end </a:t>
            </a:r>
            <a:r>
              <a:rPr lang="en-US" altLang="ja-JP" sz="2000" dirty="0"/>
              <a:t>Execution Architecture </a:t>
            </a:r>
            <a:r>
              <a:rPr lang="en-US" altLang="ja-JP" sz="2000" dirty="0" smtClean="0"/>
              <a:t>(FXA) </a:t>
            </a:r>
            <a:endParaRPr lang="ja-JP" altLang="en-US" sz="2000" dirty="0"/>
          </a:p>
          <a:p>
            <a:pPr lvl="1"/>
            <a:r>
              <a:rPr lang="en-US" altLang="ja-JP" sz="2000" dirty="0" smtClean="0"/>
              <a:t>For improving the energy efficiency of OoO processors</a:t>
            </a:r>
          </a:p>
          <a:p>
            <a:pPr lvl="1"/>
            <a:r>
              <a:rPr lang="en-US" altLang="ja-JP" sz="2000" dirty="0" smtClean="0"/>
              <a:t>Add the IXU that executes instructions in-order in the front-end</a:t>
            </a:r>
          </a:p>
          <a:p>
            <a:pPr lvl="2"/>
            <a:r>
              <a:rPr lang="en-US" altLang="ja-JP" sz="2000" dirty="0" smtClean="0"/>
              <a:t>The multiple-staged IXU can execute and filter over 50% instructions with high efficiency</a:t>
            </a:r>
            <a:endParaRPr lang="ja-JP" altLang="en-US" sz="2000" dirty="0"/>
          </a:p>
          <a:p>
            <a:pPr lvl="1"/>
            <a:r>
              <a:rPr lang="en-US" altLang="ja-JP" sz="2000" dirty="0" smtClean="0"/>
              <a:t>Shrinks the OXU and reduces the energy consumption </a:t>
            </a:r>
          </a:p>
          <a:p>
            <a:r>
              <a:rPr lang="en-US" altLang="ja-JP" sz="2000" dirty="0"/>
              <a:t>Compared </a:t>
            </a:r>
            <a:r>
              <a:rPr lang="en-US" altLang="ja-JP" sz="2000" dirty="0" smtClean="0"/>
              <a:t>with </a:t>
            </a:r>
            <a:r>
              <a:rPr lang="en-US" altLang="ja-JP" sz="2000" dirty="0"/>
              <a:t>Cortex A-57 (big</a:t>
            </a:r>
            <a:r>
              <a:rPr lang="en-US" altLang="ja-JP" sz="2000" dirty="0" smtClean="0"/>
              <a:t>), FXA achieves</a:t>
            </a:r>
          </a:p>
          <a:p>
            <a:pPr lvl="1"/>
            <a:r>
              <a:rPr lang="en-US" altLang="ja-JP" sz="2000" dirty="0" smtClean="0"/>
              <a:t>5.7</a:t>
            </a:r>
            <a:r>
              <a:rPr lang="en-US" altLang="ja-JP" sz="2000" dirty="0"/>
              <a:t>% higher IPC and 17% lower energy </a:t>
            </a:r>
            <a:r>
              <a:rPr lang="en-US" altLang="ja-JP" sz="2000" dirty="0" smtClean="0"/>
              <a:t>consumption</a:t>
            </a:r>
          </a:p>
          <a:p>
            <a:pPr lvl="1"/>
            <a:r>
              <a:rPr lang="en-US" altLang="ja-JP" sz="2000" dirty="0" smtClean="0"/>
              <a:t>25</a:t>
            </a:r>
            <a:r>
              <a:rPr lang="en-US" altLang="ja-JP" sz="2000" dirty="0"/>
              <a:t>% higher performance energy ratio(=the inverse of EDP</a:t>
            </a:r>
            <a:r>
              <a:rPr lang="en-US" altLang="ja-JP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522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/>
              <a:t>Front-end Execution Architecture (FXA)</a:t>
            </a:r>
            <a:endParaRPr kumimoji="1" lang="ja-JP" altLang="en-US" sz="32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431954" y="1448978"/>
            <a:ext cx="8370093" cy="5220057"/>
          </a:xfrm>
        </p:spPr>
        <p:txBody>
          <a:bodyPr/>
          <a:lstStyle/>
          <a:p>
            <a:r>
              <a:rPr kumimoji="1" lang="en-US" altLang="ja-JP" dirty="0" smtClean="0"/>
              <a:t>Goal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Improving the energy efficiency of OoO processors</a:t>
            </a:r>
            <a:endParaRPr kumimoji="1" lang="en-US" altLang="ja-JP" dirty="0" smtClean="0"/>
          </a:p>
          <a:p>
            <a:r>
              <a:rPr lang="en-US" altLang="ja-JP" dirty="0" smtClean="0"/>
              <a:t>Approach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Execute instructions in-order in the processor front-end</a:t>
            </a:r>
          </a:p>
        </p:txBody>
      </p:sp>
    </p:spTree>
    <p:extLst>
      <p:ext uri="{BB962C8B-B14F-4D97-AF65-F5344CB8AC3E}">
        <p14:creationId xmlns:p14="http://schemas.microsoft.com/office/powerpoint/2010/main" val="9444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角丸四角形 131"/>
          <p:cNvSpPr/>
          <p:nvPr/>
        </p:nvSpPr>
        <p:spPr bwMode="auto">
          <a:xfrm>
            <a:off x="5022005" y="5049018"/>
            <a:ext cx="1800020" cy="9900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 bwMode="auto">
          <a:xfrm>
            <a:off x="3401987" y="4689014"/>
            <a:ext cx="4230047" cy="1800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角丸四角形 129"/>
          <p:cNvSpPr/>
          <p:nvPr/>
        </p:nvSpPr>
        <p:spPr bwMode="auto">
          <a:xfrm>
            <a:off x="3401986" y="1988984"/>
            <a:ext cx="4230047" cy="1800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ja-JP" sz="3200" dirty="0" smtClean="0"/>
              <a:t>Front-end Execution Architecture (FXA)</a:t>
            </a:r>
            <a:endParaRPr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grpSp>
        <p:nvGrpSpPr>
          <p:cNvPr id="309" name="グループ化 308"/>
          <p:cNvGrpSpPr/>
          <p:nvPr/>
        </p:nvGrpSpPr>
        <p:grpSpPr>
          <a:xfrm>
            <a:off x="6102017" y="1808981"/>
            <a:ext cx="900010" cy="810009"/>
            <a:chOff x="6102017" y="1628980"/>
            <a:chExt cx="900010" cy="810009"/>
          </a:xfrm>
        </p:grpSpPr>
        <p:sp>
          <p:nvSpPr>
            <p:cNvPr id="11" name="フローチャート: 手作業 10"/>
            <p:cNvSpPr/>
            <p:nvPr/>
          </p:nvSpPr>
          <p:spPr bwMode="auto">
            <a:xfrm rot="16200000">
              <a:off x="6327021" y="2033985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6192018" y="1988985"/>
              <a:ext cx="270003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 bwMode="auto">
            <a:xfrm>
              <a:off x="6102017" y="2348989"/>
              <a:ext cx="36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 bwMode="auto">
            <a:xfrm>
              <a:off x="6192018" y="1628980"/>
              <a:ext cx="0" cy="360005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直線コネクタ 83"/>
            <p:cNvCxnSpPr/>
            <p:nvPr/>
          </p:nvCxnSpPr>
          <p:spPr bwMode="auto">
            <a:xfrm>
              <a:off x="6102017" y="1628980"/>
              <a:ext cx="0" cy="720009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6732024" y="2168987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直線矢印コネクタ 94"/>
            <p:cNvCxnSpPr/>
            <p:nvPr/>
          </p:nvCxnSpPr>
          <p:spPr bwMode="auto">
            <a:xfrm flipV="1">
              <a:off x="7002027" y="1628980"/>
              <a:ext cx="0" cy="540008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正方形/長方形 101"/>
          <p:cNvSpPr/>
          <p:nvPr/>
        </p:nvSpPr>
        <p:spPr bwMode="auto">
          <a:xfrm>
            <a:off x="5472010" y="1448977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sp>
        <p:nvSpPr>
          <p:cNvPr id="109" name="Rectangle 104"/>
          <p:cNvSpPr>
            <a:spLocks noChangeArrowheads="1"/>
          </p:cNvSpPr>
          <p:nvPr/>
        </p:nvSpPr>
        <p:spPr bwMode="auto">
          <a:xfrm>
            <a:off x="1961971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/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Fetch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0" name="Rectangle 104"/>
          <p:cNvSpPr>
            <a:spLocks noChangeArrowheads="1"/>
          </p:cNvSpPr>
          <p:nvPr/>
        </p:nvSpPr>
        <p:spPr bwMode="auto">
          <a:xfrm>
            <a:off x="2771980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Rename</a:t>
            </a:r>
            <a:endParaRPr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3581989" y="2168985"/>
            <a:ext cx="1440016" cy="1440017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Issue</a:t>
            </a:r>
          </a:p>
          <a:p>
            <a:pPr algn="ctr"/>
            <a:r>
              <a:rPr kumimoji="1" lang="en-US" altLang="ja-JP" dirty="0" smtClean="0"/>
              <a:t>Queue</a:t>
            </a:r>
            <a:endParaRPr kumimoji="1" lang="ja-JP" altLang="en-US" dirty="0"/>
          </a:p>
        </p:txBody>
      </p:sp>
      <p:cxnSp>
        <p:nvCxnSpPr>
          <p:cNvPr id="117" name="直線矢印コネクタ 116"/>
          <p:cNvCxnSpPr/>
          <p:nvPr/>
        </p:nvCxnSpPr>
        <p:spPr bwMode="auto">
          <a:xfrm>
            <a:off x="5112006" y="2348987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 bwMode="auto">
          <a:xfrm>
            <a:off x="5112006" y="2888993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 bwMode="auto">
          <a:xfrm>
            <a:off x="5112006" y="3428999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 bwMode="auto">
          <a:xfrm>
            <a:off x="3221985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 bwMode="auto">
          <a:xfrm>
            <a:off x="3221985" y="3158996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 bwMode="auto">
          <a:xfrm>
            <a:off x="2411976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 bwMode="auto">
          <a:xfrm>
            <a:off x="2411976" y="3158997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10" name="グループ化 309"/>
          <p:cNvGrpSpPr/>
          <p:nvPr/>
        </p:nvGrpSpPr>
        <p:grpSpPr>
          <a:xfrm>
            <a:off x="5832014" y="1808981"/>
            <a:ext cx="1350015" cy="1350015"/>
            <a:chOff x="5832014" y="1628980"/>
            <a:chExt cx="1350015" cy="1350015"/>
          </a:xfrm>
        </p:grpSpPr>
        <p:cxnSp>
          <p:nvCxnSpPr>
            <p:cNvPr id="79" name="直線矢印コネクタ 78"/>
            <p:cNvCxnSpPr/>
            <p:nvPr/>
          </p:nvCxnSpPr>
          <p:spPr bwMode="auto">
            <a:xfrm>
              <a:off x="5922015" y="2528990"/>
              <a:ext cx="54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 bwMode="auto">
            <a:xfrm>
              <a:off x="5832014" y="2888994"/>
              <a:ext cx="630005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 bwMode="auto">
            <a:xfrm>
              <a:off x="5922015" y="1628980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直線コネクタ 85"/>
            <p:cNvCxnSpPr/>
            <p:nvPr/>
          </p:nvCxnSpPr>
          <p:spPr bwMode="auto">
            <a:xfrm>
              <a:off x="5832014" y="1628980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6732024" y="2708992"/>
              <a:ext cx="450005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矢印コネクタ 97"/>
            <p:cNvCxnSpPr/>
            <p:nvPr/>
          </p:nvCxnSpPr>
          <p:spPr bwMode="auto">
            <a:xfrm flipV="1">
              <a:off x="7182029" y="1628983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フローチャート: 手作業 125"/>
            <p:cNvSpPr/>
            <p:nvPr/>
          </p:nvSpPr>
          <p:spPr bwMode="auto">
            <a:xfrm rot="16200000">
              <a:off x="6327019" y="2573991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5562011" y="1808981"/>
            <a:ext cx="1800020" cy="1890022"/>
            <a:chOff x="5562011" y="1628980"/>
            <a:chExt cx="1800020" cy="1890022"/>
          </a:xfrm>
        </p:grpSpPr>
        <p:cxnSp>
          <p:nvCxnSpPr>
            <p:cNvPr id="82" name="直線矢印コネクタ 81"/>
            <p:cNvCxnSpPr/>
            <p:nvPr/>
          </p:nvCxnSpPr>
          <p:spPr bwMode="auto">
            <a:xfrm>
              <a:off x="5652012" y="3068997"/>
              <a:ext cx="810008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 bwMode="auto">
            <a:xfrm>
              <a:off x="5562011" y="3429001"/>
              <a:ext cx="900009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 bwMode="auto">
            <a:xfrm>
              <a:off x="5652012" y="1628980"/>
              <a:ext cx="0" cy="144001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直線コネクタ 87"/>
            <p:cNvCxnSpPr/>
            <p:nvPr/>
          </p:nvCxnSpPr>
          <p:spPr bwMode="auto">
            <a:xfrm>
              <a:off x="5562011" y="1628980"/>
              <a:ext cx="0" cy="180002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6732024" y="3248999"/>
              <a:ext cx="629981" cy="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矢印コネクタ 99"/>
            <p:cNvCxnSpPr/>
            <p:nvPr/>
          </p:nvCxnSpPr>
          <p:spPr bwMode="auto">
            <a:xfrm flipV="1">
              <a:off x="7362031" y="1628983"/>
              <a:ext cx="0" cy="1620015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フローチャート: 手作業 126"/>
            <p:cNvSpPr/>
            <p:nvPr/>
          </p:nvSpPr>
          <p:spPr bwMode="auto">
            <a:xfrm rot="16200000">
              <a:off x="6327020" y="3113998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147" name="正方形/長方形 146"/>
          <p:cNvSpPr/>
          <p:nvPr/>
        </p:nvSpPr>
        <p:spPr bwMode="auto">
          <a:xfrm>
            <a:off x="5472010" y="4149008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cxnSp>
        <p:nvCxnSpPr>
          <p:cNvPr id="151" name="直線矢印コネクタ 150"/>
          <p:cNvCxnSpPr/>
          <p:nvPr/>
        </p:nvCxnSpPr>
        <p:spPr bwMode="auto">
          <a:xfrm>
            <a:off x="5112006" y="5049018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47" name="グループ化 346"/>
          <p:cNvGrpSpPr/>
          <p:nvPr/>
        </p:nvGrpSpPr>
        <p:grpSpPr>
          <a:xfrm>
            <a:off x="5202007" y="5229020"/>
            <a:ext cx="810009" cy="720008"/>
            <a:chOff x="5202007" y="5229020"/>
            <a:chExt cx="810009" cy="720008"/>
          </a:xfrm>
        </p:grpSpPr>
        <p:sp>
          <p:nvSpPr>
            <p:cNvPr id="168" name="正方形/長方形 167"/>
            <p:cNvSpPr/>
            <p:nvPr/>
          </p:nvSpPr>
          <p:spPr bwMode="auto">
            <a:xfrm>
              <a:off x="5202007" y="5229020"/>
              <a:ext cx="360004" cy="720008"/>
            </a:xfrm>
            <a:prstGeom prst="rect">
              <a:avLst/>
            </a:prstGeom>
            <a:ln>
              <a:headEnd/>
              <a:tailEnd type="triangle" w="sm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/>
                <a:t>IQ</a:t>
              </a:r>
              <a:endParaRPr kumimoji="1" lang="ja-JP" altLang="en-US" dirty="0"/>
            </a:p>
          </p:txBody>
        </p:sp>
        <p:cxnSp>
          <p:nvCxnSpPr>
            <p:cNvPr id="152" name="直線矢印コネクタ 151"/>
            <p:cNvCxnSpPr/>
            <p:nvPr/>
          </p:nvCxnSpPr>
          <p:spPr bwMode="auto">
            <a:xfrm>
              <a:off x="5652012" y="5589024"/>
              <a:ext cx="360004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53" name="直線矢印コネクタ 152"/>
          <p:cNvCxnSpPr/>
          <p:nvPr/>
        </p:nvCxnSpPr>
        <p:spPr bwMode="auto">
          <a:xfrm>
            <a:off x="5112006" y="6129030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70" name="グループ化 369"/>
          <p:cNvGrpSpPr/>
          <p:nvPr/>
        </p:nvGrpSpPr>
        <p:grpSpPr>
          <a:xfrm>
            <a:off x="1781969" y="5049018"/>
            <a:ext cx="1800020" cy="1080012"/>
            <a:chOff x="341954" y="5499023"/>
            <a:chExt cx="1800020" cy="1080012"/>
          </a:xfrm>
        </p:grpSpPr>
        <p:sp>
          <p:nvSpPr>
            <p:cNvPr id="351" name="正方形/長方形 350"/>
            <p:cNvSpPr/>
            <p:nvPr/>
          </p:nvSpPr>
          <p:spPr bwMode="auto">
            <a:xfrm>
              <a:off x="341954" y="5499023"/>
              <a:ext cx="1800020" cy="1080012"/>
            </a:xfrm>
            <a:prstGeom prst="rect">
              <a:avLst/>
            </a:prstGeom>
            <a:noFill/>
            <a:ln>
              <a:noFill/>
              <a:headEnd/>
              <a:tailEnd type="triangle" w="sm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endParaRPr kumimoji="1" lang="ja-JP" altLang="en-US" u="sng" dirty="0"/>
            </a:p>
          </p:txBody>
        </p:sp>
        <p:sp>
          <p:nvSpPr>
            <p:cNvPr id="148" name="Rectangle 104"/>
            <p:cNvSpPr>
              <a:spLocks noChangeArrowheads="1"/>
            </p:cNvSpPr>
            <p:nvPr/>
          </p:nvSpPr>
          <p:spPr bwMode="auto">
            <a:xfrm>
              <a:off x="521956" y="5589024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/>
              <a:r>
                <a:rPr lang="en-US" altLang="ja-JP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Fetch</a:t>
              </a:r>
              <a:endPara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49" name="Rectangle 104"/>
            <p:cNvSpPr>
              <a:spLocks noChangeArrowheads="1"/>
            </p:cNvSpPr>
            <p:nvPr/>
          </p:nvSpPr>
          <p:spPr bwMode="auto">
            <a:xfrm>
              <a:off x="1331965" y="5589024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>
                <a:lnSpc>
                  <a:spcPct val="80000"/>
                </a:lnSpc>
              </a:pPr>
              <a:r>
                <a:rPr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Rename</a:t>
              </a:r>
              <a:endPara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cxnSp>
          <p:nvCxnSpPr>
            <p:cNvPr id="154" name="直線矢印コネクタ 153"/>
            <p:cNvCxnSpPr/>
            <p:nvPr/>
          </p:nvCxnSpPr>
          <p:spPr bwMode="auto">
            <a:xfrm>
              <a:off x="1781970" y="5769026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5" name="直線矢印コネクタ 154"/>
            <p:cNvCxnSpPr/>
            <p:nvPr/>
          </p:nvCxnSpPr>
          <p:spPr bwMode="auto">
            <a:xfrm>
              <a:off x="1781970" y="630903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6" name="直線矢印コネクタ 155"/>
            <p:cNvCxnSpPr/>
            <p:nvPr/>
          </p:nvCxnSpPr>
          <p:spPr bwMode="auto">
            <a:xfrm>
              <a:off x="971961" y="576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7" name="直線矢印コネクタ 156"/>
            <p:cNvCxnSpPr/>
            <p:nvPr/>
          </p:nvCxnSpPr>
          <p:spPr bwMode="auto">
            <a:xfrm>
              <a:off x="971961" y="6309033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9" name="正方形/長方形 168"/>
          <p:cNvSpPr/>
          <p:nvPr/>
        </p:nvSpPr>
        <p:spPr bwMode="auto">
          <a:xfrm>
            <a:off x="971960" y="1448977"/>
            <a:ext cx="1440016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Conventional</a:t>
            </a:r>
            <a:endParaRPr kumimoji="1" lang="ja-JP" altLang="en-US" u="sng" dirty="0"/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971960" y="3879005"/>
            <a:ext cx="1440016" cy="36000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FXA</a:t>
            </a:r>
            <a:endParaRPr kumimoji="1" lang="ja-JP" altLang="en-US" u="sng" dirty="0"/>
          </a:p>
        </p:txBody>
      </p:sp>
      <p:cxnSp>
        <p:nvCxnSpPr>
          <p:cNvPr id="195" name="直線コネクタ 194"/>
          <p:cNvCxnSpPr/>
          <p:nvPr/>
        </p:nvCxnSpPr>
        <p:spPr bwMode="auto">
          <a:xfrm>
            <a:off x="5922015" y="4509012"/>
            <a:ext cx="0" cy="45002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直線コネクタ 195"/>
          <p:cNvCxnSpPr/>
          <p:nvPr/>
        </p:nvCxnSpPr>
        <p:spPr bwMode="auto">
          <a:xfrm>
            <a:off x="5832014" y="4509012"/>
            <a:ext cx="0" cy="360028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直線コネクタ 210"/>
          <p:cNvCxnSpPr/>
          <p:nvPr/>
        </p:nvCxnSpPr>
        <p:spPr bwMode="auto">
          <a:xfrm>
            <a:off x="5652012" y="4509012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コネクタ 211"/>
          <p:cNvCxnSpPr/>
          <p:nvPr/>
        </p:nvCxnSpPr>
        <p:spPr bwMode="auto">
          <a:xfrm>
            <a:off x="5562011" y="4509012"/>
            <a:ext cx="0" cy="9000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直線矢印コネクタ 212"/>
          <p:cNvCxnSpPr/>
          <p:nvPr/>
        </p:nvCxnSpPr>
        <p:spPr bwMode="auto">
          <a:xfrm>
            <a:off x="3221985" y="5139020"/>
            <a:ext cx="270003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 bwMode="auto">
          <a:xfrm>
            <a:off x="3131984" y="5499024"/>
            <a:ext cx="36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 bwMode="auto">
          <a:xfrm>
            <a:off x="2951982" y="5679026"/>
            <a:ext cx="54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 bwMode="auto">
          <a:xfrm>
            <a:off x="2861981" y="6039030"/>
            <a:ext cx="630005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 bwMode="auto">
          <a:xfrm flipH="1">
            <a:off x="2861981" y="4599013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直線コネクタ 223"/>
          <p:cNvCxnSpPr/>
          <p:nvPr/>
        </p:nvCxnSpPr>
        <p:spPr bwMode="auto">
          <a:xfrm flipH="1">
            <a:off x="2951982" y="4689014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直線コネクタ 226"/>
          <p:cNvCxnSpPr/>
          <p:nvPr/>
        </p:nvCxnSpPr>
        <p:spPr bwMode="auto">
          <a:xfrm flipH="1">
            <a:off x="3131984" y="4869016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直線コネクタ 227"/>
          <p:cNvCxnSpPr/>
          <p:nvPr/>
        </p:nvCxnSpPr>
        <p:spPr bwMode="auto">
          <a:xfrm flipH="1">
            <a:off x="3221985" y="4959017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直線コネクタ 228"/>
          <p:cNvCxnSpPr/>
          <p:nvPr/>
        </p:nvCxnSpPr>
        <p:spPr bwMode="auto">
          <a:xfrm>
            <a:off x="3221985" y="4959017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/>
          <p:cNvCxnSpPr/>
          <p:nvPr/>
        </p:nvCxnSpPr>
        <p:spPr bwMode="auto">
          <a:xfrm>
            <a:off x="3131984" y="4869016"/>
            <a:ext cx="0" cy="630007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/>
          <p:cNvCxnSpPr/>
          <p:nvPr/>
        </p:nvCxnSpPr>
        <p:spPr bwMode="auto">
          <a:xfrm>
            <a:off x="2951982" y="4689014"/>
            <a:ext cx="0" cy="99001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直線コネクタ 231"/>
          <p:cNvCxnSpPr/>
          <p:nvPr/>
        </p:nvCxnSpPr>
        <p:spPr bwMode="auto">
          <a:xfrm>
            <a:off x="2861981" y="4599013"/>
            <a:ext cx="0" cy="1440016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0" name="グループ化 349"/>
          <p:cNvGrpSpPr/>
          <p:nvPr/>
        </p:nvGrpSpPr>
        <p:grpSpPr>
          <a:xfrm>
            <a:off x="3491989" y="5049018"/>
            <a:ext cx="1620017" cy="1080012"/>
            <a:chOff x="3491989" y="5049018"/>
            <a:chExt cx="1620017" cy="1080012"/>
          </a:xfrm>
        </p:grpSpPr>
        <p:sp>
          <p:nvSpPr>
            <p:cNvPr id="171" name="フローチャート: 手作業 170"/>
            <p:cNvSpPr/>
            <p:nvPr/>
          </p:nvSpPr>
          <p:spPr bwMode="auto">
            <a:xfrm rot="16200000">
              <a:off x="4076995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2" name="フローチャート: 手作業 171"/>
            <p:cNvSpPr/>
            <p:nvPr/>
          </p:nvSpPr>
          <p:spPr bwMode="auto">
            <a:xfrm rot="16200000">
              <a:off x="4076995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3" name="フローチャート: 手作業 172"/>
            <p:cNvSpPr/>
            <p:nvPr/>
          </p:nvSpPr>
          <p:spPr bwMode="auto">
            <a:xfrm rot="16200000">
              <a:off x="3356987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4" name="フローチャート: 手作業 173"/>
            <p:cNvSpPr/>
            <p:nvPr/>
          </p:nvSpPr>
          <p:spPr bwMode="auto">
            <a:xfrm rot="16200000">
              <a:off x="3356987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75" name="直線矢印コネクタ 174"/>
            <p:cNvCxnSpPr/>
            <p:nvPr/>
          </p:nvCxnSpPr>
          <p:spPr bwMode="auto">
            <a:xfrm>
              <a:off x="3851992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6" name="直線矢印コネクタ 175"/>
            <p:cNvCxnSpPr/>
            <p:nvPr/>
          </p:nvCxnSpPr>
          <p:spPr bwMode="auto">
            <a:xfrm>
              <a:off x="3851992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7" name="直線矢印コネクタ 236"/>
            <p:cNvCxnSpPr/>
            <p:nvPr/>
          </p:nvCxnSpPr>
          <p:spPr bwMode="auto">
            <a:xfrm>
              <a:off x="4842003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 bwMode="auto">
            <a:xfrm>
              <a:off x="4842003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46" name="直線矢印コネクタ 245"/>
          <p:cNvCxnSpPr/>
          <p:nvPr/>
        </p:nvCxnSpPr>
        <p:spPr bwMode="auto">
          <a:xfrm flipV="1">
            <a:off x="7182029" y="4509012"/>
            <a:ext cx="0" cy="1620018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 bwMode="auto">
          <a:xfrm flipV="1">
            <a:off x="7362031" y="4509012"/>
            <a:ext cx="0" cy="180002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 bwMode="auto">
          <a:xfrm>
            <a:off x="4752002" y="6129030"/>
            <a:ext cx="2430027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直線コネクタ 252"/>
          <p:cNvCxnSpPr/>
          <p:nvPr/>
        </p:nvCxnSpPr>
        <p:spPr bwMode="auto">
          <a:xfrm>
            <a:off x="4572000" y="6309032"/>
            <a:ext cx="2790030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直線コネクタ 254"/>
          <p:cNvCxnSpPr>
            <a:stCxn id="171" idx="2"/>
          </p:cNvCxnSpPr>
          <p:nvPr/>
        </p:nvCxnSpPr>
        <p:spPr bwMode="auto">
          <a:xfrm>
            <a:off x="4481999" y="5319021"/>
            <a:ext cx="270003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直線コネクタ 256"/>
          <p:cNvCxnSpPr>
            <a:stCxn id="172" idx="2"/>
          </p:cNvCxnSpPr>
          <p:nvPr/>
        </p:nvCxnSpPr>
        <p:spPr bwMode="auto">
          <a:xfrm>
            <a:off x="4481999" y="5859027"/>
            <a:ext cx="9000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9" name="直線コネクタ 258"/>
          <p:cNvCxnSpPr/>
          <p:nvPr/>
        </p:nvCxnSpPr>
        <p:spPr bwMode="auto">
          <a:xfrm>
            <a:off x="4572000" y="5859027"/>
            <a:ext cx="0" cy="450005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直線コネクタ 261"/>
          <p:cNvCxnSpPr/>
          <p:nvPr/>
        </p:nvCxnSpPr>
        <p:spPr bwMode="auto">
          <a:xfrm>
            <a:off x="4752002" y="5319021"/>
            <a:ext cx="0" cy="81000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20" name="グループ化 319"/>
          <p:cNvGrpSpPr/>
          <p:nvPr/>
        </p:nvGrpSpPr>
        <p:grpSpPr>
          <a:xfrm>
            <a:off x="5832014" y="4509012"/>
            <a:ext cx="1350015" cy="1350015"/>
            <a:chOff x="5832014" y="1628980"/>
            <a:chExt cx="1350015" cy="1350015"/>
          </a:xfrm>
        </p:grpSpPr>
        <p:cxnSp>
          <p:nvCxnSpPr>
            <p:cNvPr id="321" name="直線矢印コネクタ 320"/>
            <p:cNvCxnSpPr/>
            <p:nvPr/>
          </p:nvCxnSpPr>
          <p:spPr bwMode="auto">
            <a:xfrm>
              <a:off x="5922015" y="2528990"/>
              <a:ext cx="54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2" name="直線矢印コネクタ 321"/>
            <p:cNvCxnSpPr/>
            <p:nvPr/>
          </p:nvCxnSpPr>
          <p:spPr bwMode="auto">
            <a:xfrm>
              <a:off x="5832014" y="2888994"/>
              <a:ext cx="630005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 bwMode="auto">
            <a:xfrm>
              <a:off x="5922015" y="1628980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直線コネクタ 323"/>
            <p:cNvCxnSpPr/>
            <p:nvPr/>
          </p:nvCxnSpPr>
          <p:spPr bwMode="auto">
            <a:xfrm>
              <a:off x="5832014" y="1628980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直線コネクタ 324"/>
            <p:cNvCxnSpPr/>
            <p:nvPr/>
          </p:nvCxnSpPr>
          <p:spPr bwMode="auto">
            <a:xfrm>
              <a:off x="6732024" y="2708992"/>
              <a:ext cx="450005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直線矢印コネクタ 325"/>
            <p:cNvCxnSpPr/>
            <p:nvPr/>
          </p:nvCxnSpPr>
          <p:spPr bwMode="auto">
            <a:xfrm flipV="1">
              <a:off x="7182029" y="1628983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7" name="フローチャート: 手作業 326"/>
            <p:cNvSpPr/>
            <p:nvPr/>
          </p:nvSpPr>
          <p:spPr bwMode="auto">
            <a:xfrm rot="16200000">
              <a:off x="6327019" y="2573991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grpSp>
        <p:nvGrpSpPr>
          <p:cNvPr id="328" name="グループ化 327"/>
          <p:cNvGrpSpPr/>
          <p:nvPr/>
        </p:nvGrpSpPr>
        <p:grpSpPr>
          <a:xfrm>
            <a:off x="5562011" y="4509012"/>
            <a:ext cx="1800020" cy="1890022"/>
            <a:chOff x="5562011" y="1628980"/>
            <a:chExt cx="1800020" cy="1890022"/>
          </a:xfrm>
        </p:grpSpPr>
        <p:cxnSp>
          <p:nvCxnSpPr>
            <p:cNvPr id="329" name="直線矢印コネクタ 328"/>
            <p:cNvCxnSpPr/>
            <p:nvPr/>
          </p:nvCxnSpPr>
          <p:spPr bwMode="auto">
            <a:xfrm>
              <a:off x="5652012" y="3068997"/>
              <a:ext cx="810008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0" name="直線矢印コネクタ 329"/>
            <p:cNvCxnSpPr/>
            <p:nvPr/>
          </p:nvCxnSpPr>
          <p:spPr bwMode="auto">
            <a:xfrm>
              <a:off x="5562011" y="3429001"/>
              <a:ext cx="900009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1" name="直線コネクタ 330"/>
            <p:cNvCxnSpPr/>
            <p:nvPr/>
          </p:nvCxnSpPr>
          <p:spPr bwMode="auto">
            <a:xfrm>
              <a:off x="5652012" y="1628980"/>
              <a:ext cx="0" cy="144001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直線コネクタ 331"/>
            <p:cNvCxnSpPr/>
            <p:nvPr/>
          </p:nvCxnSpPr>
          <p:spPr bwMode="auto">
            <a:xfrm>
              <a:off x="5562011" y="1628980"/>
              <a:ext cx="0" cy="180002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直線コネクタ 332"/>
            <p:cNvCxnSpPr/>
            <p:nvPr/>
          </p:nvCxnSpPr>
          <p:spPr bwMode="auto">
            <a:xfrm>
              <a:off x="6732024" y="3248999"/>
              <a:ext cx="629981" cy="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4" name="直線矢印コネクタ 333"/>
            <p:cNvCxnSpPr/>
            <p:nvPr/>
          </p:nvCxnSpPr>
          <p:spPr bwMode="auto">
            <a:xfrm flipV="1">
              <a:off x="7362031" y="1628983"/>
              <a:ext cx="0" cy="1620015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5" name="フローチャート: 手作業 334"/>
            <p:cNvSpPr/>
            <p:nvPr/>
          </p:nvSpPr>
          <p:spPr bwMode="auto">
            <a:xfrm rot="16200000">
              <a:off x="6327020" y="3113998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346" name="正方形/長方形 345"/>
          <p:cNvSpPr/>
          <p:nvPr/>
        </p:nvSpPr>
        <p:spPr bwMode="auto">
          <a:xfrm>
            <a:off x="3581989" y="4869016"/>
            <a:ext cx="1440016" cy="1440017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Issue</a:t>
            </a:r>
          </a:p>
          <a:p>
            <a:pPr algn="ctr"/>
            <a:r>
              <a:rPr kumimoji="1" lang="en-US" altLang="ja-JP" dirty="0" smtClean="0"/>
              <a:t>Queue</a:t>
            </a:r>
            <a:endParaRPr kumimoji="1" lang="ja-JP" altLang="en-US" dirty="0"/>
          </a:p>
        </p:txBody>
      </p:sp>
      <p:grpSp>
        <p:nvGrpSpPr>
          <p:cNvPr id="354" name="グループ化 353"/>
          <p:cNvGrpSpPr/>
          <p:nvPr/>
        </p:nvGrpSpPr>
        <p:grpSpPr>
          <a:xfrm>
            <a:off x="6102017" y="4509012"/>
            <a:ext cx="900010" cy="1350015"/>
            <a:chOff x="6102017" y="4509012"/>
            <a:chExt cx="900010" cy="1350015"/>
          </a:xfrm>
        </p:grpSpPr>
        <p:cxnSp>
          <p:nvCxnSpPr>
            <p:cNvPr id="355" name="直線矢印コネクタ 354"/>
            <p:cNvCxnSpPr/>
            <p:nvPr/>
          </p:nvCxnSpPr>
          <p:spPr bwMode="auto">
            <a:xfrm>
              <a:off x="6192018" y="5409022"/>
              <a:ext cx="270001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6" name="直線矢印コネクタ 355"/>
            <p:cNvCxnSpPr/>
            <p:nvPr/>
          </p:nvCxnSpPr>
          <p:spPr bwMode="auto">
            <a:xfrm>
              <a:off x="6102017" y="5769026"/>
              <a:ext cx="360002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7" name="直線コネクタ 356"/>
            <p:cNvCxnSpPr/>
            <p:nvPr/>
          </p:nvCxnSpPr>
          <p:spPr bwMode="auto">
            <a:xfrm>
              <a:off x="6192018" y="4509012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直線コネクタ 357"/>
            <p:cNvCxnSpPr/>
            <p:nvPr/>
          </p:nvCxnSpPr>
          <p:spPr bwMode="auto">
            <a:xfrm>
              <a:off x="6102017" y="4509012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直線コネクタ 358"/>
            <p:cNvCxnSpPr/>
            <p:nvPr/>
          </p:nvCxnSpPr>
          <p:spPr bwMode="auto">
            <a:xfrm>
              <a:off x="6732024" y="5589024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直線矢印コネクタ 359"/>
            <p:cNvCxnSpPr/>
            <p:nvPr/>
          </p:nvCxnSpPr>
          <p:spPr bwMode="auto">
            <a:xfrm flipV="1">
              <a:off x="7002027" y="4509012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1" name="フローチャート: 手作業 360"/>
            <p:cNvSpPr/>
            <p:nvPr/>
          </p:nvSpPr>
          <p:spPr bwMode="auto">
            <a:xfrm rot="16200000">
              <a:off x="6327019" y="5454023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grpSp>
        <p:nvGrpSpPr>
          <p:cNvPr id="362" name="グループ化 361"/>
          <p:cNvGrpSpPr/>
          <p:nvPr/>
        </p:nvGrpSpPr>
        <p:grpSpPr>
          <a:xfrm>
            <a:off x="6102017" y="4509012"/>
            <a:ext cx="900010" cy="810009"/>
            <a:chOff x="6102017" y="1628980"/>
            <a:chExt cx="900010" cy="810009"/>
          </a:xfrm>
        </p:grpSpPr>
        <p:sp>
          <p:nvSpPr>
            <p:cNvPr id="363" name="フローチャート: 手作業 362"/>
            <p:cNvSpPr/>
            <p:nvPr/>
          </p:nvSpPr>
          <p:spPr bwMode="auto">
            <a:xfrm rot="16200000">
              <a:off x="6327021" y="2033985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364" name="直線矢印コネクタ 363"/>
            <p:cNvCxnSpPr/>
            <p:nvPr/>
          </p:nvCxnSpPr>
          <p:spPr bwMode="auto">
            <a:xfrm>
              <a:off x="6192018" y="1988985"/>
              <a:ext cx="270003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5" name="直線矢印コネクタ 364"/>
            <p:cNvCxnSpPr/>
            <p:nvPr/>
          </p:nvCxnSpPr>
          <p:spPr bwMode="auto">
            <a:xfrm>
              <a:off x="6102017" y="2348989"/>
              <a:ext cx="36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6" name="直線コネクタ 365"/>
            <p:cNvCxnSpPr/>
            <p:nvPr/>
          </p:nvCxnSpPr>
          <p:spPr bwMode="auto">
            <a:xfrm>
              <a:off x="6192018" y="1628980"/>
              <a:ext cx="0" cy="360005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直線コネクタ 366"/>
            <p:cNvCxnSpPr/>
            <p:nvPr/>
          </p:nvCxnSpPr>
          <p:spPr bwMode="auto">
            <a:xfrm>
              <a:off x="6102017" y="1628980"/>
              <a:ext cx="0" cy="720009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直線コネクタ 367"/>
            <p:cNvCxnSpPr/>
            <p:nvPr/>
          </p:nvCxnSpPr>
          <p:spPr bwMode="auto">
            <a:xfrm>
              <a:off x="6732024" y="2168987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直線矢印コネクタ 368"/>
            <p:cNvCxnSpPr/>
            <p:nvPr/>
          </p:nvCxnSpPr>
          <p:spPr bwMode="auto">
            <a:xfrm flipV="1">
              <a:off x="7002027" y="1628980"/>
              <a:ext cx="0" cy="540008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角丸四角形吹き出し 2"/>
          <p:cNvSpPr/>
          <p:nvPr/>
        </p:nvSpPr>
        <p:spPr bwMode="auto">
          <a:xfrm>
            <a:off x="7182029" y="5499023"/>
            <a:ext cx="1961971" cy="990011"/>
          </a:xfrm>
          <a:prstGeom prst="wedgeRoundRectCallout">
            <a:avLst>
              <a:gd name="adj1" fmla="val -63651"/>
              <a:gd name="adj2" fmla="val -35353"/>
              <a:gd name="adj3" fmla="val 16667"/>
            </a:avLst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Reduce the FUs</a:t>
            </a:r>
            <a:br>
              <a:rPr lang="en-US" altLang="ja-JP" dirty="0" smtClean="0"/>
            </a:br>
            <a:r>
              <a:rPr lang="en-US" altLang="ja-JP" dirty="0" smtClean="0"/>
              <a:t>in the </a:t>
            </a:r>
            <a:r>
              <a:rPr kumimoji="1" lang="en-US" altLang="ja-JP" dirty="0" smtClean="0"/>
              <a:t>back-end</a:t>
            </a:r>
            <a:endParaRPr kumimoji="1" lang="ja-JP" altLang="en-US" dirty="0"/>
          </a:p>
        </p:txBody>
      </p:sp>
      <p:sp>
        <p:nvSpPr>
          <p:cNvPr id="122" name="角丸四角形吹き出し 121"/>
          <p:cNvSpPr/>
          <p:nvPr/>
        </p:nvSpPr>
        <p:spPr bwMode="auto">
          <a:xfrm>
            <a:off x="4752002" y="3068996"/>
            <a:ext cx="1961971" cy="990011"/>
          </a:xfrm>
          <a:prstGeom prst="wedgeRoundRectCallout">
            <a:avLst>
              <a:gd name="adj1" fmla="val -20562"/>
              <a:gd name="adj2" fmla="val 91864"/>
              <a:gd name="adj3" fmla="val 16667"/>
            </a:avLst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Shrink the</a:t>
            </a:r>
          </a:p>
          <a:p>
            <a:pPr algn="ctr"/>
            <a:r>
              <a:rPr lang="en-US" altLang="ja-JP" dirty="0"/>
              <a:t>i</a:t>
            </a:r>
            <a:r>
              <a:rPr lang="en-US" altLang="ja-JP" dirty="0" smtClean="0"/>
              <a:t>ssue queue</a:t>
            </a:r>
            <a:endParaRPr kumimoji="1" lang="ja-JP" altLang="en-US" dirty="0"/>
          </a:p>
        </p:txBody>
      </p:sp>
      <p:sp>
        <p:nvSpPr>
          <p:cNvPr id="128" name="角丸四角形吹き出し 127"/>
          <p:cNvSpPr/>
          <p:nvPr/>
        </p:nvSpPr>
        <p:spPr bwMode="auto">
          <a:xfrm>
            <a:off x="1421966" y="3068996"/>
            <a:ext cx="2591978" cy="990011"/>
          </a:xfrm>
          <a:prstGeom prst="wedgeRoundRectCallout">
            <a:avLst>
              <a:gd name="adj1" fmla="val 27803"/>
              <a:gd name="adj2" fmla="val 102320"/>
              <a:gd name="adj3" fmla="val 16667"/>
            </a:avLst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Add the data-path to the RF and FUs </a:t>
            </a:r>
            <a:r>
              <a:rPr lang="en-US" altLang="ja-JP" dirty="0" smtClean="0"/>
              <a:t>to the front-end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693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-0.07865 0.0002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5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31" grpId="0" animBg="1"/>
      <p:bldP spid="346" grpId="0" animBg="1"/>
      <p:bldP spid="3" grpId="0" animBg="1"/>
      <p:bldP spid="122" grpId="0" animBg="1"/>
      <p:bldP spid="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 bwMode="auto">
          <a:xfrm>
            <a:off x="5022005" y="5049018"/>
            <a:ext cx="1800020" cy="9900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角丸四角形 121"/>
          <p:cNvSpPr/>
          <p:nvPr/>
        </p:nvSpPr>
        <p:spPr bwMode="auto">
          <a:xfrm>
            <a:off x="3311986" y="4959017"/>
            <a:ext cx="1350015" cy="1260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ja-JP" dirty="0" smtClean="0"/>
              <a:t>FXA has two execution units:</a:t>
            </a:r>
            <a:r>
              <a:rPr lang="ja-JP" altLang="en-US" dirty="0" smtClean="0"/>
              <a:t> </a:t>
            </a:r>
            <a:r>
              <a:rPr lang="en-US" altLang="ja-JP" dirty="0" smtClean="0"/>
              <a:t>IXU 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OXU 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7</a:t>
            </a:fld>
            <a:endParaRPr lang="ja-JP" altLang="en-US"/>
          </a:p>
        </p:txBody>
      </p:sp>
      <p:grpSp>
        <p:nvGrpSpPr>
          <p:cNvPr id="309" name="グループ化 308"/>
          <p:cNvGrpSpPr/>
          <p:nvPr/>
        </p:nvGrpSpPr>
        <p:grpSpPr>
          <a:xfrm>
            <a:off x="6102017" y="1808981"/>
            <a:ext cx="900010" cy="810009"/>
            <a:chOff x="6102017" y="1628980"/>
            <a:chExt cx="900010" cy="810009"/>
          </a:xfrm>
        </p:grpSpPr>
        <p:sp>
          <p:nvSpPr>
            <p:cNvPr id="11" name="フローチャート: 手作業 10"/>
            <p:cNvSpPr/>
            <p:nvPr/>
          </p:nvSpPr>
          <p:spPr bwMode="auto">
            <a:xfrm rot="16200000">
              <a:off x="6327021" y="2033985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6192018" y="1988985"/>
              <a:ext cx="270003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 bwMode="auto">
            <a:xfrm>
              <a:off x="6102017" y="2348989"/>
              <a:ext cx="36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 bwMode="auto">
            <a:xfrm>
              <a:off x="6192018" y="1628980"/>
              <a:ext cx="0" cy="360005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直線コネクタ 83"/>
            <p:cNvCxnSpPr/>
            <p:nvPr/>
          </p:nvCxnSpPr>
          <p:spPr bwMode="auto">
            <a:xfrm>
              <a:off x="6102017" y="1628980"/>
              <a:ext cx="0" cy="720009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6732024" y="2168987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直線矢印コネクタ 94"/>
            <p:cNvCxnSpPr/>
            <p:nvPr/>
          </p:nvCxnSpPr>
          <p:spPr bwMode="auto">
            <a:xfrm flipV="1">
              <a:off x="7002027" y="1628980"/>
              <a:ext cx="0" cy="540008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正方形/長方形 101"/>
          <p:cNvSpPr/>
          <p:nvPr/>
        </p:nvSpPr>
        <p:spPr bwMode="auto">
          <a:xfrm>
            <a:off x="5472010" y="1448977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sp>
        <p:nvSpPr>
          <p:cNvPr id="109" name="Rectangle 104"/>
          <p:cNvSpPr>
            <a:spLocks noChangeArrowheads="1"/>
          </p:cNvSpPr>
          <p:nvPr/>
        </p:nvSpPr>
        <p:spPr bwMode="auto">
          <a:xfrm>
            <a:off x="1961971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/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Fetch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0" name="Rectangle 104"/>
          <p:cNvSpPr>
            <a:spLocks noChangeArrowheads="1"/>
          </p:cNvSpPr>
          <p:nvPr/>
        </p:nvSpPr>
        <p:spPr bwMode="auto">
          <a:xfrm>
            <a:off x="2771980" y="2438988"/>
            <a:ext cx="360004" cy="9000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anchor="ctr"/>
          <a:lstStyle/>
          <a:p>
            <a:pPr algn="ctr"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Rename</a:t>
            </a:r>
            <a:endParaRPr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3581989" y="2168985"/>
            <a:ext cx="1440016" cy="1440017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Issue</a:t>
            </a:r>
          </a:p>
          <a:p>
            <a:pPr algn="ctr"/>
            <a:r>
              <a:rPr kumimoji="1" lang="en-US" altLang="ja-JP" dirty="0" smtClean="0"/>
              <a:t>Queue</a:t>
            </a:r>
            <a:endParaRPr kumimoji="1" lang="ja-JP" altLang="en-US" dirty="0"/>
          </a:p>
        </p:txBody>
      </p:sp>
      <p:cxnSp>
        <p:nvCxnSpPr>
          <p:cNvPr id="117" name="直線矢印コネクタ 116"/>
          <p:cNvCxnSpPr/>
          <p:nvPr/>
        </p:nvCxnSpPr>
        <p:spPr bwMode="auto">
          <a:xfrm>
            <a:off x="5112006" y="2348987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 bwMode="auto">
          <a:xfrm>
            <a:off x="5112006" y="2888993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 bwMode="auto">
          <a:xfrm>
            <a:off x="5112006" y="3428999"/>
            <a:ext cx="3600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 bwMode="auto">
          <a:xfrm>
            <a:off x="3221985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 bwMode="auto">
          <a:xfrm>
            <a:off x="3221985" y="3158996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 bwMode="auto">
          <a:xfrm>
            <a:off x="2411976" y="2618990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 bwMode="auto">
          <a:xfrm>
            <a:off x="2411976" y="3158997"/>
            <a:ext cx="27000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10" name="グループ化 309"/>
          <p:cNvGrpSpPr/>
          <p:nvPr/>
        </p:nvGrpSpPr>
        <p:grpSpPr>
          <a:xfrm>
            <a:off x="5832014" y="1808981"/>
            <a:ext cx="1350015" cy="1350015"/>
            <a:chOff x="5832014" y="1628980"/>
            <a:chExt cx="1350015" cy="1350015"/>
          </a:xfrm>
        </p:grpSpPr>
        <p:cxnSp>
          <p:nvCxnSpPr>
            <p:cNvPr id="79" name="直線矢印コネクタ 78"/>
            <p:cNvCxnSpPr/>
            <p:nvPr/>
          </p:nvCxnSpPr>
          <p:spPr bwMode="auto">
            <a:xfrm>
              <a:off x="5922015" y="2528990"/>
              <a:ext cx="540004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 bwMode="auto">
            <a:xfrm>
              <a:off x="5832014" y="2888994"/>
              <a:ext cx="630005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 bwMode="auto">
            <a:xfrm>
              <a:off x="5922015" y="1628980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直線コネクタ 85"/>
            <p:cNvCxnSpPr/>
            <p:nvPr/>
          </p:nvCxnSpPr>
          <p:spPr bwMode="auto">
            <a:xfrm>
              <a:off x="5832014" y="1628980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6732024" y="2708992"/>
              <a:ext cx="450005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矢印コネクタ 97"/>
            <p:cNvCxnSpPr/>
            <p:nvPr/>
          </p:nvCxnSpPr>
          <p:spPr bwMode="auto">
            <a:xfrm flipV="1">
              <a:off x="7182029" y="1628983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フローチャート: 手作業 125"/>
            <p:cNvSpPr/>
            <p:nvPr/>
          </p:nvSpPr>
          <p:spPr bwMode="auto">
            <a:xfrm rot="16200000">
              <a:off x="6327019" y="2573991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5562011" y="1808981"/>
            <a:ext cx="1800020" cy="1890022"/>
            <a:chOff x="5562011" y="1628980"/>
            <a:chExt cx="1800020" cy="1890022"/>
          </a:xfrm>
        </p:grpSpPr>
        <p:cxnSp>
          <p:nvCxnSpPr>
            <p:cNvPr id="82" name="直線矢印コネクタ 81"/>
            <p:cNvCxnSpPr/>
            <p:nvPr/>
          </p:nvCxnSpPr>
          <p:spPr bwMode="auto">
            <a:xfrm>
              <a:off x="5652012" y="3068997"/>
              <a:ext cx="810008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 bwMode="auto">
            <a:xfrm>
              <a:off x="5562011" y="3429001"/>
              <a:ext cx="900009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 bwMode="auto">
            <a:xfrm>
              <a:off x="5652012" y="1628980"/>
              <a:ext cx="0" cy="144001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直線コネクタ 87"/>
            <p:cNvCxnSpPr/>
            <p:nvPr/>
          </p:nvCxnSpPr>
          <p:spPr bwMode="auto">
            <a:xfrm>
              <a:off x="5562011" y="1628980"/>
              <a:ext cx="0" cy="180002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6732024" y="3248999"/>
              <a:ext cx="629981" cy="6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矢印コネクタ 99"/>
            <p:cNvCxnSpPr/>
            <p:nvPr/>
          </p:nvCxnSpPr>
          <p:spPr bwMode="auto">
            <a:xfrm flipV="1">
              <a:off x="7362031" y="1628983"/>
              <a:ext cx="0" cy="1620015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フローチャート: 手作業 126"/>
            <p:cNvSpPr/>
            <p:nvPr/>
          </p:nvSpPr>
          <p:spPr bwMode="auto">
            <a:xfrm rot="16200000">
              <a:off x="6327020" y="3113998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147" name="正方形/長方形 146"/>
          <p:cNvSpPr/>
          <p:nvPr/>
        </p:nvSpPr>
        <p:spPr bwMode="auto">
          <a:xfrm>
            <a:off x="5472010" y="4149008"/>
            <a:ext cx="1980022" cy="360004"/>
          </a:xfrm>
          <a:prstGeom prst="rect">
            <a:avLst/>
          </a:prstGeom>
          <a:ln>
            <a:headEnd/>
            <a:tailEnd type="triangle" w="sm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Register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File</a:t>
            </a:r>
            <a:endParaRPr kumimoji="1" lang="ja-JP" altLang="en-US" dirty="0"/>
          </a:p>
        </p:txBody>
      </p:sp>
      <p:grpSp>
        <p:nvGrpSpPr>
          <p:cNvPr id="347" name="グループ化 346"/>
          <p:cNvGrpSpPr/>
          <p:nvPr/>
        </p:nvGrpSpPr>
        <p:grpSpPr>
          <a:xfrm>
            <a:off x="5202007" y="5229020"/>
            <a:ext cx="810009" cy="720008"/>
            <a:chOff x="5202007" y="5229020"/>
            <a:chExt cx="810009" cy="720008"/>
          </a:xfrm>
        </p:grpSpPr>
        <p:sp>
          <p:nvSpPr>
            <p:cNvPr id="168" name="正方形/長方形 167"/>
            <p:cNvSpPr/>
            <p:nvPr/>
          </p:nvSpPr>
          <p:spPr bwMode="auto">
            <a:xfrm>
              <a:off x="5202007" y="5229020"/>
              <a:ext cx="360004" cy="720008"/>
            </a:xfrm>
            <a:prstGeom prst="rect">
              <a:avLst/>
            </a:prstGeom>
            <a:ln>
              <a:headEnd/>
              <a:tailEnd type="triangle" w="sm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/>
                <a:t>IQ</a:t>
              </a:r>
              <a:endParaRPr kumimoji="1" lang="ja-JP" altLang="en-US" dirty="0"/>
            </a:p>
          </p:txBody>
        </p:sp>
        <p:cxnSp>
          <p:nvCxnSpPr>
            <p:cNvPr id="152" name="直線矢印コネクタ 151"/>
            <p:cNvCxnSpPr/>
            <p:nvPr/>
          </p:nvCxnSpPr>
          <p:spPr bwMode="auto">
            <a:xfrm>
              <a:off x="5652012" y="5589024"/>
              <a:ext cx="360004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48" name="グループ化 347"/>
          <p:cNvGrpSpPr/>
          <p:nvPr/>
        </p:nvGrpSpPr>
        <p:grpSpPr>
          <a:xfrm>
            <a:off x="1241963" y="5139019"/>
            <a:ext cx="1530017" cy="900010"/>
            <a:chOff x="1241963" y="5139019"/>
            <a:chExt cx="1530017" cy="900010"/>
          </a:xfrm>
        </p:grpSpPr>
        <p:sp>
          <p:nvSpPr>
            <p:cNvPr id="148" name="Rectangle 104"/>
            <p:cNvSpPr>
              <a:spLocks noChangeArrowheads="1"/>
            </p:cNvSpPr>
            <p:nvPr/>
          </p:nvSpPr>
          <p:spPr bwMode="auto">
            <a:xfrm>
              <a:off x="1241963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/>
              <a:r>
                <a:rPr lang="en-US" altLang="ja-JP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Fetch</a:t>
              </a:r>
              <a:endPara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49" name="Rectangle 104"/>
            <p:cNvSpPr>
              <a:spLocks noChangeArrowheads="1"/>
            </p:cNvSpPr>
            <p:nvPr/>
          </p:nvSpPr>
          <p:spPr bwMode="auto">
            <a:xfrm>
              <a:off x="2051972" y="5139019"/>
              <a:ext cx="360004" cy="9000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>
                <a:lnSpc>
                  <a:spcPct val="80000"/>
                </a:lnSpc>
              </a:pPr>
              <a:r>
                <a:rPr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Rename</a:t>
              </a:r>
              <a:endPara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cxnSp>
          <p:nvCxnSpPr>
            <p:cNvPr id="154" name="直線矢印コネクタ 153"/>
            <p:cNvCxnSpPr/>
            <p:nvPr/>
          </p:nvCxnSpPr>
          <p:spPr bwMode="auto">
            <a:xfrm>
              <a:off x="2501977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5" name="直線矢印コネクタ 154"/>
            <p:cNvCxnSpPr/>
            <p:nvPr/>
          </p:nvCxnSpPr>
          <p:spPr bwMode="auto">
            <a:xfrm>
              <a:off x="2501977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6" name="直線矢印コネクタ 155"/>
            <p:cNvCxnSpPr/>
            <p:nvPr/>
          </p:nvCxnSpPr>
          <p:spPr bwMode="auto">
            <a:xfrm>
              <a:off x="1691968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7" name="直線矢印コネクタ 156"/>
            <p:cNvCxnSpPr/>
            <p:nvPr/>
          </p:nvCxnSpPr>
          <p:spPr bwMode="auto">
            <a:xfrm>
              <a:off x="1691968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9" name="正方形/長方形 168"/>
          <p:cNvSpPr/>
          <p:nvPr/>
        </p:nvSpPr>
        <p:spPr bwMode="auto">
          <a:xfrm>
            <a:off x="971960" y="1448977"/>
            <a:ext cx="1440016" cy="36000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Conventional</a:t>
            </a:r>
            <a:endParaRPr kumimoji="1" lang="ja-JP" altLang="en-US" u="sng" dirty="0"/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971960" y="3879005"/>
            <a:ext cx="1440016" cy="360004"/>
          </a:xfrm>
          <a:prstGeom prst="rect">
            <a:avLst/>
          </a:prstGeom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en-US" altLang="ja-JP" u="sng" dirty="0" smtClean="0"/>
              <a:t>FXA</a:t>
            </a:r>
            <a:endParaRPr kumimoji="1" lang="ja-JP" altLang="en-US" u="sng" dirty="0"/>
          </a:p>
        </p:txBody>
      </p:sp>
      <p:cxnSp>
        <p:nvCxnSpPr>
          <p:cNvPr id="195" name="直線コネクタ 194"/>
          <p:cNvCxnSpPr/>
          <p:nvPr/>
        </p:nvCxnSpPr>
        <p:spPr bwMode="auto">
          <a:xfrm>
            <a:off x="5922015" y="4509012"/>
            <a:ext cx="0" cy="45002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直線コネクタ 195"/>
          <p:cNvCxnSpPr/>
          <p:nvPr/>
        </p:nvCxnSpPr>
        <p:spPr bwMode="auto">
          <a:xfrm>
            <a:off x="5832014" y="4509012"/>
            <a:ext cx="0" cy="360028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直線コネクタ 210"/>
          <p:cNvCxnSpPr/>
          <p:nvPr/>
        </p:nvCxnSpPr>
        <p:spPr bwMode="auto">
          <a:xfrm>
            <a:off x="5652012" y="4509012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コネクタ 211"/>
          <p:cNvCxnSpPr/>
          <p:nvPr/>
        </p:nvCxnSpPr>
        <p:spPr bwMode="auto">
          <a:xfrm>
            <a:off x="5562011" y="4509012"/>
            <a:ext cx="0" cy="9000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直線矢印コネクタ 212"/>
          <p:cNvCxnSpPr/>
          <p:nvPr/>
        </p:nvCxnSpPr>
        <p:spPr bwMode="auto">
          <a:xfrm>
            <a:off x="3221985" y="5139020"/>
            <a:ext cx="270003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 bwMode="auto">
          <a:xfrm>
            <a:off x="3131984" y="5499024"/>
            <a:ext cx="36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 bwMode="auto">
          <a:xfrm>
            <a:off x="2951982" y="5679026"/>
            <a:ext cx="540004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 bwMode="auto">
          <a:xfrm>
            <a:off x="2861981" y="6039030"/>
            <a:ext cx="630005" cy="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 bwMode="auto">
          <a:xfrm flipH="1">
            <a:off x="2861981" y="4599013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直線コネクタ 223"/>
          <p:cNvCxnSpPr/>
          <p:nvPr/>
        </p:nvCxnSpPr>
        <p:spPr bwMode="auto">
          <a:xfrm flipH="1">
            <a:off x="2951982" y="4689014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直線コネクタ 226"/>
          <p:cNvCxnSpPr/>
          <p:nvPr/>
        </p:nvCxnSpPr>
        <p:spPr bwMode="auto">
          <a:xfrm flipH="1">
            <a:off x="3131984" y="4869016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直線コネクタ 227"/>
          <p:cNvCxnSpPr/>
          <p:nvPr/>
        </p:nvCxnSpPr>
        <p:spPr bwMode="auto">
          <a:xfrm flipH="1">
            <a:off x="3221985" y="4959017"/>
            <a:ext cx="270003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直線コネクタ 228"/>
          <p:cNvCxnSpPr/>
          <p:nvPr/>
        </p:nvCxnSpPr>
        <p:spPr bwMode="auto">
          <a:xfrm>
            <a:off x="3221985" y="4959017"/>
            <a:ext cx="0" cy="180002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/>
          <p:cNvCxnSpPr/>
          <p:nvPr/>
        </p:nvCxnSpPr>
        <p:spPr bwMode="auto">
          <a:xfrm>
            <a:off x="3131984" y="4869016"/>
            <a:ext cx="0" cy="630007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/>
          <p:cNvCxnSpPr/>
          <p:nvPr/>
        </p:nvCxnSpPr>
        <p:spPr bwMode="auto">
          <a:xfrm>
            <a:off x="2951982" y="4689014"/>
            <a:ext cx="0" cy="990011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直線コネクタ 231"/>
          <p:cNvCxnSpPr/>
          <p:nvPr/>
        </p:nvCxnSpPr>
        <p:spPr bwMode="auto">
          <a:xfrm>
            <a:off x="2861981" y="4599013"/>
            <a:ext cx="0" cy="1440016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0" name="グループ化 349"/>
          <p:cNvGrpSpPr/>
          <p:nvPr/>
        </p:nvGrpSpPr>
        <p:grpSpPr>
          <a:xfrm>
            <a:off x="3491989" y="5049018"/>
            <a:ext cx="1620017" cy="1080012"/>
            <a:chOff x="3491989" y="5049018"/>
            <a:chExt cx="1620017" cy="1080012"/>
          </a:xfrm>
        </p:grpSpPr>
        <p:sp>
          <p:nvSpPr>
            <p:cNvPr id="171" name="フローチャート: 手作業 170"/>
            <p:cNvSpPr/>
            <p:nvPr/>
          </p:nvSpPr>
          <p:spPr bwMode="auto">
            <a:xfrm rot="16200000">
              <a:off x="4076995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2" name="フローチャート: 手作業 171"/>
            <p:cNvSpPr/>
            <p:nvPr/>
          </p:nvSpPr>
          <p:spPr bwMode="auto">
            <a:xfrm rot="16200000">
              <a:off x="4076995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3" name="フローチャート: 手作業 172"/>
            <p:cNvSpPr/>
            <p:nvPr/>
          </p:nvSpPr>
          <p:spPr bwMode="auto">
            <a:xfrm rot="16200000">
              <a:off x="3356987" y="5184020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sp>
          <p:nvSpPr>
            <p:cNvPr id="174" name="フローチャート: 手作業 173"/>
            <p:cNvSpPr/>
            <p:nvPr/>
          </p:nvSpPr>
          <p:spPr bwMode="auto">
            <a:xfrm rot="16200000">
              <a:off x="3356987" y="5724026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  <p:cxnSp>
          <p:nvCxnSpPr>
            <p:cNvPr id="175" name="直線矢印コネクタ 174"/>
            <p:cNvCxnSpPr/>
            <p:nvPr/>
          </p:nvCxnSpPr>
          <p:spPr bwMode="auto">
            <a:xfrm>
              <a:off x="3851992" y="5319022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6" name="直線矢印コネクタ 175"/>
            <p:cNvCxnSpPr/>
            <p:nvPr/>
          </p:nvCxnSpPr>
          <p:spPr bwMode="auto">
            <a:xfrm>
              <a:off x="3851992" y="5859028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7" name="直線矢印コネクタ 236"/>
            <p:cNvCxnSpPr/>
            <p:nvPr/>
          </p:nvCxnSpPr>
          <p:spPr bwMode="auto">
            <a:xfrm>
              <a:off x="4842003" y="5319021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 bwMode="auto">
            <a:xfrm>
              <a:off x="4842003" y="5859027"/>
              <a:ext cx="270003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46" name="直線矢印コネクタ 245"/>
          <p:cNvCxnSpPr/>
          <p:nvPr/>
        </p:nvCxnSpPr>
        <p:spPr bwMode="auto">
          <a:xfrm flipV="1">
            <a:off x="7182029" y="4509012"/>
            <a:ext cx="0" cy="1620018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 bwMode="auto">
          <a:xfrm flipV="1">
            <a:off x="7362031" y="4509012"/>
            <a:ext cx="0" cy="1800020"/>
          </a:xfrm>
          <a:prstGeom prst="straightConnector1">
            <a:avLst/>
          </a:prstGeom>
          <a:ln cap="rnd">
            <a:headEnd type="none" w="med" len="med"/>
            <a:tailEnd type="arrow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 bwMode="auto">
          <a:xfrm>
            <a:off x="4752002" y="6129030"/>
            <a:ext cx="2430027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直線コネクタ 252"/>
          <p:cNvCxnSpPr/>
          <p:nvPr/>
        </p:nvCxnSpPr>
        <p:spPr bwMode="auto">
          <a:xfrm>
            <a:off x="4572000" y="6309032"/>
            <a:ext cx="2790030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直線コネクタ 254"/>
          <p:cNvCxnSpPr>
            <a:stCxn id="171" idx="2"/>
          </p:cNvCxnSpPr>
          <p:nvPr/>
        </p:nvCxnSpPr>
        <p:spPr bwMode="auto">
          <a:xfrm>
            <a:off x="4481999" y="5319021"/>
            <a:ext cx="270003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直線コネクタ 256"/>
          <p:cNvCxnSpPr>
            <a:stCxn id="172" idx="2"/>
          </p:cNvCxnSpPr>
          <p:nvPr/>
        </p:nvCxnSpPr>
        <p:spPr bwMode="auto">
          <a:xfrm>
            <a:off x="4481999" y="5859027"/>
            <a:ext cx="90001" cy="0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9" name="直線コネクタ 258"/>
          <p:cNvCxnSpPr/>
          <p:nvPr/>
        </p:nvCxnSpPr>
        <p:spPr bwMode="auto">
          <a:xfrm>
            <a:off x="4572000" y="5859027"/>
            <a:ext cx="0" cy="450005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直線コネクタ 261"/>
          <p:cNvCxnSpPr/>
          <p:nvPr/>
        </p:nvCxnSpPr>
        <p:spPr bwMode="auto">
          <a:xfrm>
            <a:off x="4752002" y="5319021"/>
            <a:ext cx="0" cy="810009"/>
          </a:xfrm>
          <a:prstGeom prst="line">
            <a:avLst/>
          </a:prstGeom>
          <a:noFill/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グループ化 9"/>
          <p:cNvGrpSpPr/>
          <p:nvPr/>
        </p:nvGrpSpPr>
        <p:grpSpPr>
          <a:xfrm>
            <a:off x="6102017" y="4509012"/>
            <a:ext cx="900010" cy="1350015"/>
            <a:chOff x="6102017" y="4509012"/>
            <a:chExt cx="900010" cy="1350015"/>
          </a:xfrm>
        </p:grpSpPr>
        <p:cxnSp>
          <p:nvCxnSpPr>
            <p:cNvPr id="321" name="直線矢印コネクタ 320"/>
            <p:cNvCxnSpPr/>
            <p:nvPr/>
          </p:nvCxnSpPr>
          <p:spPr bwMode="auto">
            <a:xfrm>
              <a:off x="6192018" y="5409022"/>
              <a:ext cx="270001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2" name="直線矢印コネクタ 321"/>
            <p:cNvCxnSpPr/>
            <p:nvPr/>
          </p:nvCxnSpPr>
          <p:spPr bwMode="auto">
            <a:xfrm>
              <a:off x="6102017" y="5769026"/>
              <a:ext cx="360002" cy="0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 bwMode="auto">
            <a:xfrm>
              <a:off x="6192018" y="4509012"/>
              <a:ext cx="0" cy="90001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直線コネクタ 323"/>
            <p:cNvCxnSpPr/>
            <p:nvPr/>
          </p:nvCxnSpPr>
          <p:spPr bwMode="auto">
            <a:xfrm>
              <a:off x="6102017" y="4509012"/>
              <a:ext cx="0" cy="1260014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直線コネクタ 324"/>
            <p:cNvCxnSpPr/>
            <p:nvPr/>
          </p:nvCxnSpPr>
          <p:spPr bwMode="auto">
            <a:xfrm>
              <a:off x="6732024" y="5589024"/>
              <a:ext cx="270003" cy="0"/>
            </a:xfrm>
            <a:prstGeom prst="line">
              <a:avLst/>
            </a:prstGeom>
            <a:noFill/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直線矢印コネクタ 325"/>
            <p:cNvCxnSpPr/>
            <p:nvPr/>
          </p:nvCxnSpPr>
          <p:spPr bwMode="auto">
            <a:xfrm flipV="1">
              <a:off x="7002027" y="4509012"/>
              <a:ext cx="0" cy="1080009"/>
            </a:xfrm>
            <a:prstGeom prst="straightConnector1">
              <a:avLst/>
            </a:prstGeom>
            <a:ln cap="rnd">
              <a:headEnd type="none" w="med" len="med"/>
              <a:tailEnd type="arrow" w="sm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7" name="フローチャート: 手作業 326"/>
            <p:cNvSpPr/>
            <p:nvPr/>
          </p:nvSpPr>
          <p:spPr bwMode="auto">
            <a:xfrm rot="16200000">
              <a:off x="6327019" y="5454023"/>
              <a:ext cx="540006" cy="270002"/>
            </a:xfrm>
            <a:prstGeom prst="flowChartManualOperation">
              <a:avLst/>
            </a:prstGeom>
            <a:gradFill flip="none" rotWithShape="0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headEnd/>
              <a:tailEnd type="triangle" w="sm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wrap="none" rtlCol="0" anchor="ctr"/>
            <a:lstStyle/>
            <a:p>
              <a:pPr algn="ctr"/>
              <a:r>
                <a:rPr kumimoji="1" lang="en-US" altLang="ja-JP" sz="1400" dirty="0" smtClean="0"/>
                <a:t>FU</a:t>
              </a:r>
              <a:endParaRPr kumimoji="1" lang="ja-JP" altLang="en-US" sz="1400" dirty="0"/>
            </a:p>
          </p:txBody>
        </p:sp>
      </p:grpSp>
      <p:sp>
        <p:nvSpPr>
          <p:cNvPr id="128" name="正方形/長方形 127"/>
          <p:cNvSpPr/>
          <p:nvPr/>
        </p:nvSpPr>
        <p:spPr bwMode="auto">
          <a:xfrm>
            <a:off x="5112006" y="6309032"/>
            <a:ext cx="1800020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u="sng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OoO Ex. Unit(</a:t>
            </a:r>
            <a:r>
              <a:rPr kumimoji="1" lang="en-US" altLang="ja-JP" u="sng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OXU)</a:t>
            </a:r>
            <a:endParaRPr kumimoji="1" lang="ja-JP" altLang="en-US" u="sng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3311985" y="6309032"/>
            <a:ext cx="1350015" cy="360004"/>
          </a:xfrm>
          <a:prstGeom prst="rect">
            <a:avLst/>
          </a:prstGeom>
          <a:noFill/>
          <a:ln>
            <a:noFill/>
            <a:headEnd/>
            <a:tailEnd type="triangle" w="sm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In-order Ex. Unit(IXU)</a:t>
            </a:r>
            <a:endParaRPr kumimoji="1" lang="ja-JP" altLang="en-US" u="sng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03" name="角丸四角形吹き出し 102"/>
          <p:cNvSpPr/>
          <p:nvPr/>
        </p:nvSpPr>
        <p:spPr bwMode="auto">
          <a:xfrm>
            <a:off x="701957" y="3519001"/>
            <a:ext cx="4050045" cy="1170013"/>
          </a:xfrm>
          <a:prstGeom prst="wedgeRoundRectCallout">
            <a:avLst>
              <a:gd name="adj1" fmla="val 25141"/>
              <a:gd name="adj2" fmla="val 70952"/>
              <a:gd name="adj3" fmla="val 16667"/>
            </a:avLst>
          </a:prstGeom>
          <a:ln>
            <a:headEnd/>
            <a:tailEnd type="triangle" w="sm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The IXU </a:t>
            </a:r>
            <a:r>
              <a:rPr kumimoji="1" lang="en-US" altLang="ja-JP" dirty="0" smtClean="0"/>
              <a:t>executes instructions in-order in the front-end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It functions as a filter for the OXU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104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2" grpId="0" animBg="1"/>
      <p:bldP spid="128" grpId="0"/>
      <p:bldP spid="129" grpId="0"/>
      <p:bldP spid="1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/>
              <a:t>FXA’s merit</a:t>
            </a:r>
            <a:r>
              <a:rPr lang="ja-JP" altLang="en-US" sz="3200" dirty="0" smtClean="0"/>
              <a:t>：</a:t>
            </a:r>
            <a:r>
              <a:rPr lang="en-US" altLang="ja-JP" sz="3200" dirty="0" smtClean="0"/>
              <a:t>improving energy efficiency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881958" y="1448978"/>
            <a:ext cx="8010089" cy="522005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/>
              <a:t>IXU</a:t>
            </a:r>
            <a:r>
              <a:rPr lang="ja-JP" altLang="en-US" sz="2400" dirty="0" smtClean="0"/>
              <a:t>：</a:t>
            </a:r>
            <a:endParaRPr lang="ja-JP" altLang="en-US" sz="2400" dirty="0"/>
          </a:p>
          <a:p>
            <a:pPr lvl="1"/>
            <a:r>
              <a:rPr lang="en-US" altLang="ja-JP" sz="2400" dirty="0" smtClean="0"/>
              <a:t>The IXU consists of FUs and a bypass network</a:t>
            </a:r>
          </a:p>
          <a:p>
            <a:pPr lvl="2"/>
            <a:r>
              <a:rPr lang="en-US" altLang="ja-JP" sz="2400" dirty="0" smtClean="0"/>
              <a:t>The IXU does not include the multi-ported memory</a:t>
            </a:r>
          </a:p>
          <a:p>
            <a:pPr lvl="2"/>
            <a:r>
              <a:rPr lang="en-US" altLang="ja-JP" dirty="0" smtClean="0"/>
              <a:t>FUs can be added at low cost, and it improves performance</a:t>
            </a:r>
          </a:p>
          <a:p>
            <a:pPr lvl="1"/>
            <a:r>
              <a:rPr lang="en-US" altLang="ja-JP" dirty="0"/>
              <a:t>The IXU can execute over 50% of all instructions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/>
              <a:t>OXU </a:t>
            </a:r>
            <a:r>
              <a:rPr lang="ja-JP" altLang="en-US" sz="2400" dirty="0" smtClean="0"/>
              <a:t>：</a:t>
            </a:r>
            <a:endParaRPr lang="ja-JP" altLang="en-US" sz="2400" dirty="0"/>
          </a:p>
          <a:p>
            <a:pPr lvl="1"/>
            <a:r>
              <a:rPr lang="en-US" altLang="ja-JP" sz="2400" dirty="0" smtClean="0"/>
              <a:t>The energy-consuming OXU can be shrunk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6219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Evaluation Results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sz="2400" dirty="0" smtClean="0"/>
              <a:t>Compared with ARM Cortex A-57 (big) ,</a:t>
            </a:r>
          </a:p>
          <a:p>
            <a:pPr lvl="1"/>
            <a:r>
              <a:rPr lang="en-US" altLang="ja-JP" sz="2400" dirty="0" smtClean="0"/>
              <a:t>FXA achieves:</a:t>
            </a:r>
            <a:endParaRPr lang="en-US" altLang="ja-JP" sz="2400" dirty="0"/>
          </a:p>
          <a:p>
            <a:pPr lvl="2"/>
            <a:r>
              <a:rPr lang="en-US" altLang="ja-JP" sz="2400" dirty="0" smtClean="0"/>
              <a:t>5.7% higher IPC</a:t>
            </a:r>
          </a:p>
          <a:p>
            <a:pPr lvl="2"/>
            <a:r>
              <a:rPr lang="en-US" altLang="ja-JP" sz="2400" dirty="0" smtClean="0"/>
              <a:t>17% lower energy consumption</a:t>
            </a:r>
          </a:p>
          <a:p>
            <a:pPr lvl="2"/>
            <a:r>
              <a:rPr lang="en-US" altLang="ja-JP" sz="2400" dirty="0"/>
              <a:t>25</a:t>
            </a:r>
            <a:r>
              <a:rPr lang="en-US" altLang="ja-JP" sz="2400" dirty="0" smtClean="0"/>
              <a:t>% improved performance/energy r</a:t>
            </a:r>
            <a:r>
              <a:rPr kumimoji="1" lang="en-US" altLang="ja-JP" sz="2400" dirty="0" smtClean="0"/>
              <a:t>atio (PER)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PER=the inverse of EDP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Compared with ARM </a:t>
            </a:r>
            <a:r>
              <a:rPr lang="en-US" altLang="ja-JP" sz="2400" dirty="0"/>
              <a:t>Cortex </a:t>
            </a:r>
            <a:r>
              <a:rPr lang="en-US" altLang="ja-JP" sz="2400" dirty="0" smtClean="0"/>
              <a:t>A-53 (little) </a:t>
            </a:r>
          </a:p>
          <a:p>
            <a:pPr lvl="1"/>
            <a:r>
              <a:rPr lang="en-US" altLang="ja-JP" sz="2400" dirty="0"/>
              <a:t>FXA </a:t>
            </a:r>
            <a:r>
              <a:rPr lang="en-US" altLang="ja-JP" sz="2400" dirty="0" smtClean="0"/>
              <a:t>achieves 27% </a:t>
            </a:r>
            <a:r>
              <a:rPr lang="en-US" altLang="ja-JP" dirty="0"/>
              <a:t>improved PER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337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rful-water-re-meiryo">
  <a:themeElements>
    <a:clrScheme name="colorful-water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168BD"/>
      </a:accent1>
      <a:accent2>
        <a:srgbClr val="C44A4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＋Segoe 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 type="triangle" w="sm" len="med"/>
        </a:ln>
        <a:extLst/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HG丸ｺﾞｼｯｸM-PRO" pitchFamily="50" charset="-128"/>
          </a:defRPr>
        </a:defPPr>
      </a:lstStyle>
    </a:lnDef>
  </a:objectDefaults>
  <a:extraClrSchemeLst>
    <a:extraClrScheme>
      <a:clrScheme name="colorful water re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rful water re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99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ful water rev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99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lorful-water-re-meiryo" id="{6562F41C-363A-415E-B2D9-0088A2928FDA}" vid="{F7C91DCE-0CA4-48D7-9743-C951C0DD1C2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colorful-water-re-meiryo</Template>
  <TotalTime>0</TotalTime>
  <Words>2317</Words>
  <Application>Microsoft Office PowerPoint</Application>
  <PresentationFormat>画面に合わせる (4:3)</PresentationFormat>
  <Paragraphs>727</Paragraphs>
  <Slides>42</Slides>
  <Notes>42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54" baseType="lpstr">
      <vt:lpstr>HGPｺﾞｼｯｸM</vt:lpstr>
      <vt:lpstr>HG丸ｺﾞｼｯｸM-PRO</vt:lpstr>
      <vt:lpstr>MeiryoKe_Console</vt:lpstr>
      <vt:lpstr>ＭＳ Ｐゴシック</vt:lpstr>
      <vt:lpstr>メイリオ</vt:lpstr>
      <vt:lpstr>Arial</vt:lpstr>
      <vt:lpstr>Arial Narrow</vt:lpstr>
      <vt:lpstr>Calibri</vt:lpstr>
      <vt:lpstr>Segoe UI</vt:lpstr>
      <vt:lpstr>Times New Roman</vt:lpstr>
      <vt:lpstr>Wingdings</vt:lpstr>
      <vt:lpstr>colorful-water-re-meiryo</vt:lpstr>
      <vt:lpstr>A Front-end Execution Architecture for High Energy Efficiency</vt:lpstr>
      <vt:lpstr>Single thread performance is important even for mobile devices</vt:lpstr>
      <vt:lpstr>Heterogeneous Architecture</vt:lpstr>
      <vt:lpstr>Why do OoO processors consume a large amount of energy?</vt:lpstr>
      <vt:lpstr>Front-end Execution Architecture (FXA)</vt:lpstr>
      <vt:lpstr>Front-end Execution Architecture (FXA)</vt:lpstr>
      <vt:lpstr>FXA has two execution units: IXU and OXU </vt:lpstr>
      <vt:lpstr>FXA’s merit：improving energy efficiency</vt:lpstr>
      <vt:lpstr>Evaluation Results</vt:lpstr>
      <vt:lpstr>Outline</vt:lpstr>
      <vt:lpstr>Basic Structure of FXA</vt:lpstr>
      <vt:lpstr>Basic Behavior of FXA</vt:lpstr>
      <vt:lpstr>Instructions executed in the IXU</vt:lpstr>
      <vt:lpstr>Topics</vt:lpstr>
      <vt:lpstr>IXU structure</vt:lpstr>
      <vt:lpstr>Instruction execution in the IXU</vt:lpstr>
      <vt:lpstr>Cycle-1 Behavior</vt:lpstr>
      <vt:lpstr>Cycle-1 Behavior</vt:lpstr>
      <vt:lpstr>Cycle-2 Behavior</vt:lpstr>
      <vt:lpstr>Cycle-2 Behavior</vt:lpstr>
      <vt:lpstr>Cycle-3 Behavior</vt:lpstr>
      <vt:lpstr>Instructions not executed in the IXU</vt:lpstr>
      <vt:lpstr>Instructions executed in the IXU</vt:lpstr>
      <vt:lpstr>Behavior when executing other instruction types in IXU</vt:lpstr>
      <vt:lpstr>Topics</vt:lpstr>
      <vt:lpstr>Performance Improvement of FXA</vt:lpstr>
      <vt:lpstr>Energy Consumption of FXA</vt:lpstr>
      <vt:lpstr>The increased energy consumption for the IXU is small</vt:lpstr>
      <vt:lpstr>The energy consumption of the RF is not changed significantly</vt:lpstr>
      <vt:lpstr>Energy Consumption of OXU</vt:lpstr>
      <vt:lpstr>Topics</vt:lpstr>
      <vt:lpstr>Evaluation Environment</vt:lpstr>
      <vt:lpstr>Evaluation Models</vt:lpstr>
      <vt:lpstr>Baseline Configuration</vt:lpstr>
      <vt:lpstr>Relative Performance/Energy Ratio （The inverse of EDP） All PERs are normalized by that of BIG</vt:lpstr>
      <vt:lpstr>Relative IPC in SPECCPU 2006 All IPCs are normalized by those of BIG</vt:lpstr>
      <vt:lpstr>Relative IPC in SPECCPU 2006 All IPCs are normalized by those of BIG</vt:lpstr>
      <vt:lpstr>Relative IPC in SPECCPU 2006 All IPCs are normalized by those of BIG</vt:lpstr>
      <vt:lpstr>Relative energy consumption All Energies are normalized by that of BIG</vt:lpstr>
      <vt:lpstr>Relative circuit area All areas are normalized by that of BIG</vt:lpstr>
      <vt:lpstr>Executed instructions rate in the IXU while varying the FUs depth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2014-12-24T11:20:35Z</dcterms:created>
  <dcterms:modified xsi:type="dcterms:W3CDTF">2014-12-24T11:22:09Z</dcterms:modified>
  <cp:contentStatus/>
</cp:coreProperties>
</file>