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53"/>
  </p:notesMasterIdLst>
  <p:sldIdLst>
    <p:sldId id="276" r:id="rId2"/>
    <p:sldId id="523" r:id="rId3"/>
    <p:sldId id="524" r:id="rId4"/>
    <p:sldId id="443" r:id="rId5"/>
    <p:sldId id="535" r:id="rId6"/>
    <p:sldId id="530" r:id="rId7"/>
    <p:sldId id="531" r:id="rId8"/>
    <p:sldId id="533" r:id="rId9"/>
    <p:sldId id="537" r:id="rId10"/>
    <p:sldId id="541" r:id="rId11"/>
    <p:sldId id="539" r:id="rId12"/>
    <p:sldId id="545" r:id="rId13"/>
    <p:sldId id="542" r:id="rId14"/>
    <p:sldId id="543" r:id="rId15"/>
    <p:sldId id="635" r:id="rId16"/>
    <p:sldId id="634" r:id="rId17"/>
    <p:sldId id="544" r:id="rId18"/>
    <p:sldId id="547" r:id="rId19"/>
    <p:sldId id="555" r:id="rId20"/>
    <p:sldId id="621" r:id="rId21"/>
    <p:sldId id="557" r:id="rId22"/>
    <p:sldId id="550" r:id="rId23"/>
    <p:sldId id="551" r:id="rId24"/>
    <p:sldId id="561" r:id="rId25"/>
    <p:sldId id="627" r:id="rId26"/>
    <p:sldId id="562" r:id="rId27"/>
    <p:sldId id="649" r:id="rId28"/>
    <p:sldId id="628" r:id="rId29"/>
    <p:sldId id="630" r:id="rId30"/>
    <p:sldId id="564" r:id="rId31"/>
    <p:sldId id="566" r:id="rId32"/>
    <p:sldId id="567" r:id="rId33"/>
    <p:sldId id="650" r:id="rId34"/>
    <p:sldId id="639" r:id="rId35"/>
    <p:sldId id="573" r:id="rId36"/>
    <p:sldId id="574" r:id="rId37"/>
    <p:sldId id="575" r:id="rId38"/>
    <p:sldId id="646" r:id="rId39"/>
    <p:sldId id="618" r:id="rId40"/>
    <p:sldId id="643" r:id="rId41"/>
    <p:sldId id="651" r:id="rId42"/>
    <p:sldId id="642" r:id="rId43"/>
    <p:sldId id="576" r:id="rId44"/>
    <p:sldId id="486" r:id="rId45"/>
    <p:sldId id="504" r:id="rId46"/>
    <p:sldId id="487" r:id="rId47"/>
    <p:sldId id="493" r:id="rId48"/>
    <p:sldId id="494" r:id="rId49"/>
    <p:sldId id="640" r:id="rId50"/>
    <p:sldId id="641" r:id="rId51"/>
    <p:sldId id="647" r:id="rId52"/>
  </p:sldIdLst>
  <p:sldSz cx="9144000" cy="6858000" type="screen4x3"/>
  <p:notesSz cx="6737350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とアウトライン" id="{9AFC9867-CDA3-4961-BC6D-40ED554B3332}">
          <p14:sldIdLst>
            <p14:sldId id="276"/>
            <p14:sldId id="523"/>
          </p14:sldIdLst>
        </p14:section>
        <p14:section name="イントロ" id="{7ECC96C1-49C5-4976-9AB4-443054745730}">
          <p14:sldIdLst>
            <p14:sldId id="524"/>
            <p14:sldId id="443"/>
            <p14:sldId id="535"/>
            <p14:sldId id="530"/>
            <p14:sldId id="531"/>
            <p14:sldId id="533"/>
            <p14:sldId id="537"/>
          </p14:sldIdLst>
        </p14:section>
        <p14:section name="LORCSの基本" id="{686FA95A-62ED-4895-8B23-4A7D0F7F68F5}">
          <p14:sldIdLst>
            <p14:sldId id="541"/>
            <p14:sldId id="539"/>
            <p14:sldId id="545"/>
            <p14:sldId id="542"/>
            <p14:sldId id="543"/>
            <p14:sldId id="635"/>
            <p14:sldId id="634"/>
            <p14:sldId id="544"/>
            <p14:sldId id="547"/>
          </p14:sldIdLst>
        </p14:section>
        <p14:section name="NORCSの基本" id="{3042FA0C-8174-4923-B4E8-861B1E870726}">
          <p14:sldIdLst>
            <p14:sldId id="555"/>
            <p14:sldId id="621"/>
            <p14:sldId id="557"/>
            <p14:sldId id="550"/>
            <p14:sldId id="551"/>
            <p14:sldId id="561"/>
          </p14:sldIdLst>
        </p14:section>
        <p14:section name="Details of NORCS" id="{F2845F0D-6F70-4EB7-8BB0-D8F479D9BE78}">
          <p14:sldIdLst>
            <p14:sldId id="627"/>
            <p14:sldId id="562"/>
            <p14:sldId id="649"/>
            <p14:sldId id="628"/>
            <p14:sldId id="630"/>
            <p14:sldId id="564"/>
            <p14:sldId id="566"/>
            <p14:sldId id="567"/>
            <p14:sldId id="650"/>
          </p14:sldIdLst>
        </p14:section>
        <p14:section name="評価" id="{676E5BC5-A73D-420A-8064-F896E8F6765E}">
          <p14:sldIdLst>
            <p14:sldId id="639"/>
            <p14:sldId id="573"/>
            <p14:sldId id="574"/>
            <p14:sldId id="575"/>
            <p14:sldId id="646"/>
            <p14:sldId id="618"/>
            <p14:sldId id="643"/>
            <p14:sldId id="651"/>
            <p14:sldId id="642"/>
          </p14:sldIdLst>
        </p14:section>
        <p14:section name="結論" id="{80EC765F-4296-4AB4-9134-F0AE733F2692}">
          <p14:sldIdLst>
            <p14:sldId id="576"/>
          </p14:sldIdLst>
        </p14:section>
        <p14:section name="Appendix" id="{F90C75B7-7DD2-49B3-8E2F-C23EA8AD9A07}">
          <p14:sldIdLst>
            <p14:sldId id="486"/>
            <p14:sldId id="504"/>
            <p14:sldId id="487"/>
            <p14:sldId id="493"/>
            <p14:sldId id="494"/>
            <p14:sldId id="640"/>
            <p14:sldId id="641"/>
            <p14:sldId id="64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66CCFF"/>
    <a:srgbClr val="3333CC"/>
    <a:srgbClr val="6666FF"/>
    <a:srgbClr val="9999FF"/>
    <a:srgbClr val="FFCC00"/>
    <a:srgbClr val="FF6600"/>
    <a:srgbClr val="FFFF00"/>
    <a:srgbClr val="0000FF"/>
    <a:srgbClr val="C8C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71022" autoAdjust="0"/>
  </p:normalViewPr>
  <p:slideViewPr>
    <p:cSldViewPr>
      <p:cViewPr>
        <p:scale>
          <a:sx n="125" d="100"/>
          <a:sy n="125" d="100"/>
        </p:scale>
        <p:origin x="-624" y="-378"/>
      </p:cViewPr>
      <p:guideLst>
        <p:guide orient="horz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6273" y="0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F5DA1-9137-452E-AFA4-E8F913A5114C}" type="datetimeFigureOut">
              <a:rPr kumimoji="1" lang="ja-JP" altLang="en-US" smtClean="0"/>
              <a:pPr/>
              <a:t>2011/1/17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735" y="4688007"/>
            <a:ext cx="538988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6273" y="9374301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027BC-CF55-416E-A686-348C62171B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345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Thank you chairman.</a:t>
            </a:r>
          </a:p>
          <a:p>
            <a:r>
              <a:rPr kumimoji="1" lang="en-US" altLang="ja-JP" dirty="0" smtClean="0"/>
              <a:t>(My name is Ryota Shioya.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Today I would like to talk about </a:t>
            </a:r>
            <a:r>
              <a:rPr lang="en-US" altLang="ja-JP" sz="1200" i="0" dirty="0" smtClean="0"/>
              <a:t>Register Cache System not for Latency Reduction Purpose.</a:t>
            </a:r>
          </a:p>
          <a:p>
            <a:endParaRPr kumimoji="1" lang="en-US" altLang="ja-JP" i="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 RC</a:t>
            </a:r>
            <a:r>
              <a:rPr kumimoji="1" lang="en-US" altLang="ja-JP" baseline="0" dirty="0" smtClean="0"/>
              <a:t> is a small and fast buffer </a:t>
            </a:r>
          </a:p>
          <a:p>
            <a:r>
              <a:rPr kumimoji="1" lang="en-US" altLang="ja-JP" baseline="0" dirty="0" smtClean="0"/>
              <a:t>and it caches values in the main register file.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 register cache system refers to a system that includes the followings.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 register cache,</a:t>
            </a:r>
            <a:r>
              <a:rPr kumimoji="1" lang="en-US" altLang="ja-JP" baseline="0" dirty="0" smtClean="0"/>
              <a:t> A main register file, and pipeline stages.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Note that a MRF is placed out</a:t>
            </a:r>
            <a:r>
              <a:rPr kumimoji="1" lang="en-US" altLang="ja-JP" baseline="0" dirty="0" smtClean="0"/>
              <a:t> of pipelines, it is accessed only on RC miss</a:t>
            </a:r>
            <a:r>
              <a:rPr kumimoji="1" lang="en-US" altLang="ja-JP" baseline="0" dirty="0" smtClean="0"/>
              <a:t>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515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 smtClean="0"/>
              <a:t>I will talk about two </a:t>
            </a:r>
            <a:r>
              <a:rPr lang="en-US" altLang="ja-JP" dirty="0" smtClean="0"/>
              <a:t>different register </a:t>
            </a:r>
            <a:r>
              <a:rPr kumimoji="1" lang="en-US" altLang="ja-JP" dirty="0" smtClean="0"/>
              <a:t>cache systems.</a:t>
            </a:r>
          </a:p>
          <a:p>
            <a:endParaRPr kumimoji="1" lang="en-US" altLang="ja-JP" dirty="0" smtClean="0"/>
          </a:p>
          <a:p>
            <a:pPr marL="228600" indent="-228600">
              <a:buAutoNum type="arabicPeriod"/>
            </a:pPr>
            <a:r>
              <a:rPr kumimoji="1" lang="en-US" altLang="ja-JP" baseline="0" dirty="0" smtClean="0"/>
              <a:t>latency oriented one, it is a conventional method</a:t>
            </a:r>
          </a:p>
          <a:p>
            <a:pPr marL="228600" indent="-228600">
              <a:buAutoNum type="arabicPeriod"/>
            </a:pPr>
            <a:r>
              <a:rPr kumimoji="1" lang="en-US" altLang="ja-JP" baseline="0" dirty="0" smtClean="0"/>
              <a:t>non-latency oriented one, it is our proposal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A conventional RC system is Latency-Oriented-Register Cache System, we call it LORCS.</a:t>
            </a:r>
          </a:p>
          <a:p>
            <a:r>
              <a:rPr lang="en-US" altLang="ja-JP" baseline="0" dirty="0" smtClean="0"/>
              <a:t>We call so in order to distinguish from our proposal.</a:t>
            </a:r>
          </a:p>
          <a:p>
            <a:endParaRPr lang="en-US" altLang="ja-JP" baseline="0" dirty="0" smtClean="0"/>
          </a:p>
          <a:p>
            <a:r>
              <a:rPr lang="en-US" altLang="ja-JP" dirty="0" smtClean="0"/>
              <a:t>Usually</a:t>
            </a:r>
            <a:r>
              <a:rPr lang="en-US" altLang="ja-JP" baseline="0" dirty="0" smtClean="0"/>
              <a:t> the RC refers this.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LORCS has a pipeline that assumes hit.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In LORCS, All instructions are scheduled assuming their operands will hit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If all operands hits , LORCS is equivalent to a system with a one cycle latency RF.</a:t>
            </a:r>
          </a:p>
          <a:p>
            <a:r>
              <a:rPr lang="en-US" altLang="ja-JP" baseline="0" dirty="0" smtClean="0"/>
              <a:t>On the RC miss, pipeline is stalled.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This pipeline is the same as a general data cache.</a:t>
            </a:r>
          </a:p>
          <a:p>
            <a:endParaRPr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This figure shows behavior of the LORCS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IS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 err="1" smtClean="0"/>
              <a:t>is</a:t>
            </a:r>
            <a:r>
              <a:rPr kumimoji="1" lang="en-US" altLang="ja-JP" dirty="0" smtClean="0"/>
              <a:t> instruction issue, CR</a:t>
            </a:r>
            <a:r>
              <a:rPr kumimoji="1" lang="en-US" altLang="ja-JP" baseline="0" dirty="0" smtClean="0"/>
              <a:t> is RC read, EX is execution, CW is RC write.</a:t>
            </a:r>
            <a:endParaRPr kumimoji="1" lang="en-US" altLang="ja-JP" dirty="0" smtClean="0"/>
          </a:p>
          <a:p>
            <a:r>
              <a:rPr kumimoji="1" lang="en-US" altLang="ja-JP" baseline="0" dirty="0" smtClean="0"/>
              <a:t>The CR and RR stages are horizontally divided into 2.</a:t>
            </a:r>
          </a:p>
          <a:p>
            <a:r>
              <a:rPr kumimoji="1" lang="en-US" altLang="ja-JP" baseline="0" dirty="0" smtClean="0"/>
              <a:t>It represents two source operands.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When all operands hit</a:t>
            </a:r>
            <a:r>
              <a:rPr kumimoji="1" lang="en-US" altLang="ja-JP" baseline="0" dirty="0" smtClean="0"/>
              <a:t> a RC, instructions are executed in this way.</a:t>
            </a:r>
          </a:p>
          <a:p>
            <a:r>
              <a:rPr kumimoji="1" lang="en-US" altLang="ja-JP" baseline="0" dirty="0" smtClean="0"/>
              <a:t>This is equivalent to behavior of a 1 cycle latency register file.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Next, I will talk about </a:t>
            </a:r>
            <a:r>
              <a:rPr kumimoji="1" lang="en-US" altLang="ja-JP" baseline="0" dirty="0" smtClean="0"/>
              <a:t>behavior on miss.</a:t>
            </a:r>
          </a:p>
          <a:p>
            <a:r>
              <a:rPr kumimoji="1" lang="en-US" altLang="ja-JP" baseline="0" dirty="0" smtClean="0"/>
              <a:t>The cycle time is progressed, and now an operand of instruction I2 missed the RC.</a:t>
            </a:r>
            <a:endParaRPr kumimoji="1" lang="en-US" altLang="ja-JP" dirty="0" smtClean="0"/>
          </a:p>
          <a:p>
            <a:r>
              <a:rPr kumimoji="1" lang="en-US" altLang="ja-JP" dirty="0" smtClean="0"/>
              <a:t>The processor backend is stalled and a MRF is accessed in the meantime.</a:t>
            </a:r>
          </a:p>
          <a:p>
            <a:r>
              <a:rPr kumimoji="1" lang="en-US" altLang="ja-JP" dirty="0" smtClean="0"/>
              <a:t>This is a miss penalty.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FF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ja-JP" dirty="0" smtClean="0"/>
              <a:t>The processor backend is stalled on RC misses</a:t>
            </a:r>
          </a:p>
          <a:p>
            <a:pPr marL="0" lvl="1" indent="0">
              <a:buClr>
                <a:srgbClr val="6666FF"/>
              </a:buClr>
              <a:buFont typeface="Wingdings" pitchFamily="2" charset="2"/>
              <a:buNone/>
            </a:pPr>
            <a:endParaRPr kumimoji="1" lang="en-US" altLang="ja-JP" dirty="0" smtClean="0"/>
          </a:p>
          <a:p>
            <a:pPr marL="0" lvl="1" indent="0">
              <a:buClr>
                <a:srgbClr val="6666FF"/>
              </a:buClr>
              <a:buFont typeface="Wingdings" pitchFamily="2" charset="2"/>
              <a:buNone/>
            </a:pPr>
            <a:r>
              <a:rPr kumimoji="1" lang="en-US" altLang="ja-JP" dirty="0" smtClean="0"/>
              <a:t>Usually, </a:t>
            </a:r>
            <a:r>
              <a:rPr kumimoji="1" lang="en-US" altLang="ja-JP" dirty="0" err="1" smtClean="0"/>
              <a:t>OoO</a:t>
            </a:r>
            <a:r>
              <a:rPr kumimoji="1" lang="en-US" altLang="ja-JP" dirty="0" smtClean="0"/>
              <a:t> superscalar processors can </a:t>
            </a:r>
            <a:r>
              <a:rPr lang="en-US" altLang="ja-JP" dirty="0" smtClean="0"/>
              <a:t>selectively delay instructions with long latency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One may think that the same can</a:t>
            </a:r>
            <a:r>
              <a:rPr kumimoji="1" lang="en-US" altLang="ja-JP" baseline="0" dirty="0" smtClean="0"/>
              <a:t> be done on RC misses.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>
                <a:solidFill>
                  <a:srgbClr val="FF0000"/>
                </a:solidFill>
              </a:rPr>
              <a:t>However, selective delay of instructions on RC misses is difficult</a:t>
            </a:r>
          </a:p>
          <a:p>
            <a:endParaRPr kumimoji="1" lang="en-US" altLang="ja-JP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This is because of </a:t>
            </a:r>
            <a:r>
              <a:rPr lang="en-US" altLang="ja-JP" dirty="0" smtClean="0"/>
              <a:t>Non-re-</a:t>
            </a:r>
            <a:r>
              <a:rPr lang="en-US" altLang="ja-JP" dirty="0" err="1" smtClean="0"/>
              <a:t>schedulability</a:t>
            </a:r>
            <a:r>
              <a:rPr lang="en-US" altLang="ja-JP" dirty="0" smtClean="0"/>
              <a:t> of a pipeline</a:t>
            </a:r>
            <a:r>
              <a:rPr kumimoji="1" lang="en-US" altLang="ja-JP" dirty="0" smtClean="0"/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4012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 will talk about this by using this figure.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This is a backend pipeline of LORCS.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Now</a:t>
            </a:r>
            <a:r>
              <a:rPr kumimoji="1" lang="en-US" altLang="ja-JP" baseline="0" dirty="0" smtClean="0"/>
              <a:t> I0 and I1 are issued from the instruction window.</a:t>
            </a:r>
            <a:endParaRPr kumimoji="1" lang="en-US" altLang="ja-JP" dirty="0" smtClean="0"/>
          </a:p>
          <a:p>
            <a:r>
              <a:rPr kumimoji="1" lang="en-US" altLang="ja-JP" dirty="0" smtClean="0"/>
              <a:t>…</a:t>
            </a:r>
          </a:p>
          <a:p>
            <a:r>
              <a:rPr kumimoji="1" lang="en-US" altLang="ja-JP" baseline="0" dirty="0" smtClean="0"/>
              <a:t>I0 misses the RC.</a:t>
            </a:r>
          </a:p>
          <a:p>
            <a:r>
              <a:rPr kumimoji="1" lang="en-US" altLang="ja-JP" dirty="0" smtClean="0"/>
              <a:t>At this timing</a:t>
            </a:r>
            <a:r>
              <a:rPr kumimoji="1" lang="en-US" altLang="ja-JP" baseline="0" dirty="0" smtClean="0"/>
              <a:t>, if you want to delay I0 selectively, </a:t>
            </a:r>
          </a:p>
          <a:p>
            <a:r>
              <a:rPr kumimoji="1" lang="en-US" altLang="ja-JP" baseline="0" dirty="0" smtClean="0"/>
              <a:t>on the next cycle, there is no place for the following I2.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Moreover, if I3 depends on I0,</a:t>
            </a:r>
          </a:p>
          <a:p>
            <a:r>
              <a:rPr kumimoji="1" lang="en-US" altLang="ja-JP" baseline="0" dirty="0" smtClean="0"/>
              <a:t>I3 must be delayed and the processor must detect this.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This means</a:t>
            </a:r>
            <a:r>
              <a:rPr kumimoji="1" lang="en-US" altLang="ja-JP" baseline="0" dirty="0" smtClean="0"/>
              <a:t> an additional scheduling logic and instruction window are required here, </a:t>
            </a:r>
          </a:p>
          <a:p>
            <a:r>
              <a:rPr kumimoji="1" lang="en-US" altLang="ja-JP" baseline="0" dirty="0" smtClean="0"/>
              <a:t>If you want to delay instructions selectively.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But it is unrealistic</a:t>
            </a:r>
            <a:r>
              <a:rPr kumimoji="1" lang="en-US" altLang="ja-JP" dirty="0" smtClean="0"/>
              <a:t>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354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purposes of the LORCS are reducing latency and</a:t>
            </a:r>
            <a:r>
              <a:rPr kumimoji="1" lang="en-US" altLang="ja-JP" baseline="0" dirty="0" smtClean="0"/>
              <a:t> reducing ports of a MRF.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First, In the ideal case, it can solve all the problems of pipelined RFs.</a:t>
            </a:r>
          </a:p>
          <a:p>
            <a:r>
              <a:rPr kumimoji="1" lang="en-US" altLang="ja-JP" baseline="0" dirty="0" smtClean="0"/>
              <a:t>It reduces prediction miss penalty, </a:t>
            </a:r>
          </a:p>
          <a:p>
            <a:r>
              <a:rPr kumimoji="1" lang="en-US" altLang="ja-JP" baseline="0" dirty="0" smtClean="0"/>
              <a:t>releases resources earlier,  </a:t>
            </a:r>
          </a:p>
          <a:p>
            <a:r>
              <a:rPr kumimoji="1" lang="en-US" altLang="ja-JP" baseline="0" dirty="0" smtClean="0"/>
              <a:t>simplify bypass network.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Second, it can reduce the ports</a:t>
            </a:r>
            <a:r>
              <a:rPr kumimoji="1" lang="en-US" altLang="ja-JP" baseline="0" dirty="0" smtClean="0"/>
              <a:t> of a MRF.</a:t>
            </a:r>
          </a:p>
          <a:p>
            <a:r>
              <a:rPr kumimoji="1" lang="en-US" altLang="ja-JP" baseline="0" dirty="0" smtClean="0"/>
              <a:t>Only operands that caused RC misses access a MRF,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Therefore a MRF has a few ports.</a:t>
            </a:r>
          </a:p>
          <a:p>
            <a:r>
              <a:rPr kumimoji="1" lang="en-US" altLang="ja-JP" baseline="0" dirty="0" smtClean="0"/>
              <a:t>The area of a RAM is proportional to the square of the port number, </a:t>
            </a:r>
            <a:endParaRPr kumimoji="1" lang="en-US" altLang="ja-JP" dirty="0" smtClean="0"/>
          </a:p>
          <a:p>
            <a:r>
              <a:rPr kumimoji="1" lang="en-US" altLang="ja-JP" dirty="0" smtClean="0"/>
              <a:t>So it reduces the area of the MRF greatly</a:t>
            </a:r>
            <a:r>
              <a:rPr kumimoji="1" lang="en-US" altLang="ja-JP" dirty="0" smtClean="0"/>
              <a:t>.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Next, I</a:t>
            </a:r>
            <a:r>
              <a:rPr kumimoji="1" lang="en-US" altLang="ja-JP" baseline="0" dirty="0" smtClean="0"/>
              <a:t> talk about our proposal NORCS.</a:t>
            </a:r>
            <a:endParaRPr lang="en-US" altLang="ja-JP" sz="1200" dirty="0" smtClean="0"/>
          </a:p>
          <a:p>
            <a:pPr marL="228600" indent="-228600">
              <a:buAutoNum type="arabicPeriod"/>
            </a:pP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is an outline of today’s presentation.</a:t>
            </a:r>
          </a:p>
          <a:p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Recently, the area of register files of </a:t>
            </a:r>
            <a:r>
              <a:rPr lang="en-US" altLang="ja-JP" dirty="0" err="1" smtClean="0"/>
              <a:t>OoO</a:t>
            </a:r>
            <a:r>
              <a:rPr lang="en-US" altLang="ja-JP" dirty="0" smtClean="0"/>
              <a:t> superscalar processors has been increasing.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And it is comparable to that of L1 data cache.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 large RF causes many problems.</a:t>
            </a:r>
          </a:p>
          <a:p>
            <a:r>
              <a:rPr kumimoji="1" lang="en-US" altLang="ja-JP" dirty="0" smtClean="0"/>
              <a:t>Especially,</a:t>
            </a:r>
            <a:r>
              <a:rPr kumimoji="1" lang="en-US" altLang="ja-JP" baseline="0" dirty="0" smtClean="0"/>
              <a:t> energy consumption and heat are serious.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 register cache wa</a:t>
            </a:r>
            <a:r>
              <a:rPr kumimoji="1" lang="en-US" altLang="ja-JP" baseline="0" dirty="0" smtClean="0"/>
              <a:t>s proposed to solve these problems of the RF.</a:t>
            </a:r>
          </a:p>
          <a:p>
            <a:r>
              <a:rPr kumimoji="1" lang="en-US" altLang="ja-JP" dirty="0" smtClean="0"/>
              <a:t>But miss penalties most likely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degrade</a:t>
            </a:r>
            <a:r>
              <a:rPr kumimoji="1" lang="en-US" altLang="ja-JP" baseline="0" dirty="0" smtClean="0"/>
              <a:t> IPC.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We solve the problems with a </a:t>
            </a:r>
            <a:r>
              <a:rPr lang="en-US" altLang="ja-JP" dirty="0" smtClean="0">
                <a:solidFill>
                  <a:srgbClr val="FF0000"/>
                </a:solidFill>
              </a:rPr>
              <a:t>“not fast”</a:t>
            </a:r>
            <a:r>
              <a:rPr lang="en-US" altLang="ja-JP" dirty="0" smtClean="0"/>
              <a:t> register cache</a:t>
            </a:r>
          </a:p>
          <a:p>
            <a:r>
              <a:rPr lang="en-US" altLang="ja-JP" dirty="0" smtClean="0"/>
              <a:t>Our method is faster than methods with a “fast” register cache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Our</a:t>
            </a:r>
            <a:r>
              <a:rPr lang="en-US" altLang="ja-JP" baseline="0" dirty="0" smtClean="0"/>
              <a:t> evaluations show a c</a:t>
            </a:r>
            <a:r>
              <a:rPr lang="en-US" altLang="ja-JP" dirty="0" smtClean="0"/>
              <a:t>ircuit area is reduced to 24.9%, and</a:t>
            </a:r>
          </a:p>
          <a:p>
            <a:r>
              <a:rPr lang="en-US" altLang="ja-JP" dirty="0" smtClean="0"/>
              <a:t>IPC degradation is no more than 2.1%</a:t>
            </a:r>
            <a:endParaRPr kumimoji="1" lang="ja-JP" altLang="en-US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1550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NORCS : Non-latency-Oriented Register Cache System</a:t>
            </a:r>
          </a:p>
          <a:p>
            <a:r>
              <a:rPr kumimoji="1" lang="en-US" altLang="ja-JP" dirty="0" smtClean="0"/>
              <a:t>also consists of a RC, a MRF,</a:t>
            </a:r>
            <a:r>
              <a:rPr kumimoji="1" lang="en-US" altLang="ja-JP" baseline="0" dirty="0" smtClean="0"/>
              <a:t> and pipeline stages.</a:t>
            </a:r>
          </a:p>
          <a:p>
            <a:endParaRPr kumimoji="1" lang="en-US" altLang="ja-JP" baseline="0" dirty="0" smtClean="0"/>
          </a:p>
          <a:p>
            <a:r>
              <a:rPr lang="en-US" altLang="ja-JP" dirty="0" smtClean="0"/>
              <a:t>It has a similar structure to LORCS.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and</a:t>
            </a:r>
            <a:r>
              <a:rPr lang="en-US" altLang="ja-JP" baseline="0" dirty="0" smtClean="0"/>
              <a:t> i</a:t>
            </a:r>
            <a:r>
              <a:rPr lang="en-US" altLang="ja-JP" dirty="0" smtClean="0"/>
              <a:t>t can reduce the area of a MRF by a similar way of  LORCS.</a:t>
            </a:r>
          </a:p>
          <a:p>
            <a:r>
              <a:rPr lang="en-US" altLang="ja-JP" dirty="0" err="1" smtClean="0"/>
              <a:t>Hwevere</a:t>
            </a:r>
            <a:r>
              <a:rPr lang="en-US" altLang="ja-JP" dirty="0" smtClean="0"/>
              <a:t>, NORCS is much faster than LORCS</a:t>
            </a:r>
          </a:p>
          <a:p>
            <a:endParaRPr kumimoji="1" lang="en-US" altLang="ja-JP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An important difference is that </a:t>
            </a:r>
            <a:r>
              <a:rPr kumimoji="1" lang="en-US" altLang="ja-JP" dirty="0" smtClean="0"/>
              <a:t>NORCS has </a:t>
            </a:r>
            <a:r>
              <a:rPr lang="en-US" altLang="ja-JP" dirty="0" smtClean="0"/>
              <a:t>stages accessing a </a:t>
            </a:r>
            <a:r>
              <a:rPr kumimoji="1" lang="en-US" altLang="ja-JP" dirty="0" smtClean="0"/>
              <a:t>MRF.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423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These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figures show block diagrams of LORCS</a:t>
            </a:r>
            <a:r>
              <a:rPr kumimoji="1" lang="en-US" altLang="ja-JP" baseline="0" dirty="0" smtClean="0"/>
              <a:t> and NORCS.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The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upper half is LORCS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The lower half is NORCS, our proposal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Both</a:t>
            </a:r>
            <a:r>
              <a:rPr kumimoji="1" lang="en-US" altLang="ja-JP" baseline="0" dirty="0" smtClean="0"/>
              <a:t> consist of a RC, a MRF, and pipelines.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An important difference is that </a:t>
            </a:r>
            <a:r>
              <a:rPr kumimoji="1" lang="en-US" altLang="ja-JP" dirty="0" smtClean="0"/>
              <a:t>NORCS has </a:t>
            </a:r>
            <a:r>
              <a:rPr lang="en-US" altLang="ja-JP" dirty="0" smtClean="0"/>
              <a:t>stages accessing the </a:t>
            </a:r>
            <a:r>
              <a:rPr kumimoji="1" lang="en-US" altLang="ja-JP" dirty="0" smtClean="0"/>
              <a:t>MRF, </a:t>
            </a:r>
          </a:p>
          <a:p>
            <a:r>
              <a:rPr kumimoji="1" lang="en-US" altLang="ja-JP" dirty="0" smtClean="0"/>
              <a:t>But LORCS doesn’t have them.</a:t>
            </a:r>
            <a:endParaRPr kumimoji="1" lang="ja-JP" alt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The MRF is placed out of the pipelines.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The difference in the logic is quite small,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but it makes a great difference to the </a:t>
            </a:r>
            <a:r>
              <a:rPr lang="en-US" altLang="ja-JP" dirty="0" smtClean="0"/>
              <a:t>performance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0826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/>
              <a:t>NORCS has stages to access the MRF,</a:t>
            </a:r>
            <a:r>
              <a:rPr lang="en-US" altLang="ja-JP" sz="1200" baseline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means that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NORCS has a pipeline</a:t>
            </a:r>
            <a:r>
              <a:rPr kumimoji="1" lang="en-US" altLang="ja-JP" baseline="0" dirty="0" smtClean="0"/>
              <a:t> that assumes a RC miss.</a:t>
            </a:r>
            <a:endParaRPr kumimoji="1" lang="en-US" altLang="ja-JP" dirty="0" smtClean="0"/>
          </a:p>
          <a:p>
            <a:r>
              <a:rPr kumimoji="1" lang="en-US" altLang="ja-JP" dirty="0" smtClean="0"/>
              <a:t>All instructions wait</a:t>
            </a:r>
            <a:r>
              <a:rPr kumimoji="1" lang="en-US" altLang="ja-JP" baseline="0" dirty="0" smtClean="0"/>
              <a:t> as if it had missed </a:t>
            </a:r>
            <a:r>
              <a:rPr kumimoji="1" lang="en-US" altLang="ja-JP" dirty="0" smtClean="0"/>
              <a:t>regardless of hit /miss.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So,</a:t>
            </a:r>
            <a:r>
              <a:rPr kumimoji="1" lang="en-US" altLang="ja-JP" baseline="0" dirty="0" smtClean="0"/>
              <a:t> i</a:t>
            </a:r>
            <a:r>
              <a:rPr kumimoji="1" lang="en-US" altLang="ja-JP" dirty="0" smtClean="0"/>
              <a:t>t is a cache, but it does not make processor fast.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This is behavior</a:t>
            </a:r>
            <a:r>
              <a:rPr kumimoji="1" lang="en-US" altLang="ja-JP" baseline="0" dirty="0" smtClean="0"/>
              <a:t> of NORCS.</a:t>
            </a:r>
          </a:p>
          <a:p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All the operands of I1 hit the RC.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on the following stages, the operands do not access the MRF.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When one of the operands of the I2 misses the register cache,</a:t>
            </a:r>
          </a:p>
          <a:p>
            <a:r>
              <a:rPr kumimoji="1" lang="en-US" altLang="ja-JP" baseline="0" dirty="0" smtClean="0"/>
              <a:t>on the following stages, the operand accesses the MRF.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All the operands of I3 and I4 hit the RC.</a:t>
            </a:r>
          </a:p>
          <a:p>
            <a:r>
              <a:rPr kumimoji="1" lang="en-US" altLang="ja-JP" dirty="0" smtClean="0"/>
              <a:t>Their operands</a:t>
            </a:r>
            <a:r>
              <a:rPr kumimoji="1" lang="en-US" altLang="ja-JP" baseline="0" dirty="0" smtClean="0"/>
              <a:t> don’t access the MRF.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This figure shows the pipeline of NORCS is</a:t>
            </a:r>
            <a:r>
              <a:rPr kumimoji="1" lang="en-US" altLang="ja-JP" baseline="0" dirty="0" smtClean="0"/>
              <a:t> not stalled only on the RC misses.</a:t>
            </a:r>
            <a:endParaRPr kumimoji="1" lang="en-US" altLang="ja-JP" dirty="0" smtClean="0"/>
          </a:p>
          <a:p>
            <a:r>
              <a:rPr kumimoji="1" lang="en-US" altLang="ja-JP" baseline="0" dirty="0" smtClean="0"/>
              <a:t>The pipeline is stalled when the ports of the MRF are short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Conditions of pipeline stalls are summarized here.</a:t>
            </a:r>
          </a:p>
          <a:p>
            <a:endParaRPr lang="en-US" altLang="ja-JP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In</a:t>
            </a:r>
            <a:r>
              <a:rPr kumimoji="1" lang="en-US" altLang="ja-JP" baseline="0" dirty="0" smtClean="0"/>
              <a:t> LORCS, if one or more </a:t>
            </a:r>
            <a:r>
              <a:rPr lang="en-US" altLang="ja-JP" dirty="0" smtClean="0"/>
              <a:t>register cache misses occur, the pipeline is stalled.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On</a:t>
            </a:r>
            <a:r>
              <a:rPr lang="en-US" altLang="ja-JP" baseline="0" dirty="0" smtClean="0"/>
              <a:t> the other hand, in NORCS,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/>
              <a:t>If RC misses occur more than MRF read ports,</a:t>
            </a:r>
            <a:r>
              <a:rPr lang="en-US" altLang="ja-JP" sz="1200" baseline="0" dirty="0" smtClean="0"/>
              <a:t> the pipeline is stalled.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aseline="0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aseline="0" dirty="0" smtClean="0"/>
              <a:t>This probability is very small.</a:t>
            </a:r>
            <a:endParaRPr lang="en-US" altLang="ja-JP" sz="1200" dirty="0" smtClean="0"/>
          </a:p>
          <a:p>
            <a:r>
              <a:rPr kumimoji="1" lang="en-US" altLang="ja-JP" dirty="0" smtClean="0"/>
              <a:t>For example, in NORCS with 16 entries RC, this is 1.0%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5990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47675" lvl="0" indent="-457200"/>
            <a:r>
              <a:rPr lang="en-US" altLang="ja-JP" dirty="0" smtClean="0"/>
              <a:t>Now, I will talk about details of NORCS.</a:t>
            </a:r>
          </a:p>
          <a:p>
            <a:pPr marL="447675" lvl="0" indent="-457200"/>
            <a:endParaRPr lang="en-US" altLang="ja-JP" dirty="0" smtClean="0"/>
          </a:p>
          <a:p>
            <a:pPr marL="447675" lvl="0" indent="-457200"/>
            <a:r>
              <a:rPr lang="en-US" altLang="ja-JP" dirty="0" smtClean="0"/>
              <a:t>I will talk about </a:t>
            </a:r>
          </a:p>
          <a:p>
            <a:pPr marL="447675" lvl="0" indent="-457200"/>
            <a:r>
              <a:rPr lang="en-US" altLang="ja-JP" dirty="0" smtClean="0"/>
              <a:t>Why NORCS can work and</a:t>
            </a:r>
          </a:p>
          <a:p>
            <a:pPr marL="447675" lvl="0" indent="-457200"/>
            <a:r>
              <a:rPr lang="en-US" altLang="ja-JP" dirty="0" smtClean="0"/>
              <a:t>Why NORCS is faster than LORCS</a:t>
            </a:r>
          </a:p>
          <a:p>
            <a:pPr marL="447675" lvl="0" indent="-457200"/>
            <a:endParaRPr lang="en-US" altLang="ja-JP" dirty="0" smtClean="0"/>
          </a:p>
          <a:p>
            <a:pPr marL="447675" lvl="0" indent="-457200"/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A pipeline of NORCS can work only for a RC.</a:t>
            </a:r>
          </a:p>
          <a:p>
            <a:r>
              <a:rPr lang="en-US" altLang="ja-JP" dirty="0" smtClean="0"/>
              <a:t>A not fast cache is meaningless in general data caches.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I</a:t>
            </a:r>
            <a:r>
              <a:rPr lang="en-US" altLang="ja-JP" baseline="0" dirty="0" smtClean="0"/>
              <a:t> try to explain this by using </a:t>
            </a:r>
          </a:p>
          <a:p>
            <a:r>
              <a:rPr lang="en-US" altLang="ja-JP" baseline="0" dirty="0" smtClean="0"/>
              <a:t>Data flow graph and two types of dependencies.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There are two types of  dependencies.</a:t>
            </a:r>
          </a:p>
          <a:p>
            <a:pPr lvl="0"/>
            <a:r>
              <a:rPr lang="en-US" altLang="ja-JP" dirty="0" smtClean="0"/>
              <a:t>“Value – value” dependency and </a:t>
            </a:r>
          </a:p>
          <a:p>
            <a:pPr lvl="0"/>
            <a:r>
              <a:rPr lang="en-US" altLang="ja-JP" dirty="0" smtClean="0"/>
              <a:t>“Via – Index” dependency</a:t>
            </a:r>
            <a:endParaRPr kumimoji="1"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3703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</a:t>
            </a:r>
            <a:r>
              <a:rPr kumimoji="1" lang="en-US" altLang="ja-JP" baseline="0" dirty="0" smtClean="0"/>
              <a:t>a data cache,</a:t>
            </a:r>
          </a:p>
          <a:p>
            <a:r>
              <a:rPr kumimoji="1" lang="en-US" altLang="ja-JP" baseline="0" dirty="0" smtClean="0"/>
              <a:t>A Value – value dependency means a dependency</a:t>
            </a:r>
          </a:p>
          <a:p>
            <a:r>
              <a:rPr kumimoji="1" lang="en-US" altLang="ja-JP" baseline="0" dirty="0" smtClean="0"/>
              <a:t>from a store </a:t>
            </a:r>
            <a:r>
              <a:rPr lang="en-US" altLang="ja-JP" dirty="0" smtClean="0"/>
              <a:t>to a dependent load instruction.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The increase in the latency possibly heightens the DFG like this.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5091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On the other hand,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In </a:t>
            </a:r>
            <a:r>
              <a:rPr kumimoji="1" lang="en-US" altLang="ja-JP" baseline="0" dirty="0" smtClean="0"/>
              <a:t>a register cache,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Since the bypass network can immediately pass the data, 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register cache latency is independent of the height of DFG.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5091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Next,</a:t>
            </a:r>
            <a:r>
              <a:rPr lang="ja-JP" altLang="en-US" dirty="0" smtClean="0"/>
              <a:t>　</a:t>
            </a:r>
            <a:r>
              <a:rPr lang="en-US" altLang="ja-JP" dirty="0" smtClean="0"/>
              <a:t>via</a:t>
            </a:r>
            <a:r>
              <a:rPr lang="en-US" altLang="ja-JP" baseline="0" dirty="0" smtClean="0"/>
              <a:t> index dependency.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In </a:t>
            </a:r>
            <a:r>
              <a:rPr kumimoji="1" lang="en-US" altLang="ja-JP" baseline="0" dirty="0" smtClean="0"/>
              <a:t>a data cache,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It means a</a:t>
            </a:r>
            <a:r>
              <a:rPr lang="en-US" altLang="ja-JP" dirty="0" smtClean="0"/>
              <a:t> dependency from an instruction to a dependent load instruction.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Typical</a:t>
            </a:r>
            <a:r>
              <a:rPr lang="en-US" altLang="ja-JP" baseline="0" dirty="0" smtClean="0"/>
              <a:t> example of this is pointer chasing in a linked list.</a:t>
            </a:r>
            <a:endParaRPr lang="en-US" altLang="ja-JP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The increase in the cache latency also heightens the DFG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On the other hand,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In a register cache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>
                <a:solidFill>
                  <a:srgbClr val="FF0000"/>
                </a:solidFill>
              </a:rPr>
              <a:t>There are no dependencies from execution results to register number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The register cache latency is independent of the height of DFG</a:t>
            </a:r>
            <a:endParaRPr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This is a reason</a:t>
            </a:r>
            <a:r>
              <a:rPr lang="en-US" altLang="ja-JP" baseline="0" dirty="0" smtClean="0"/>
              <a:t> why the</a:t>
            </a:r>
            <a:r>
              <a:rPr lang="en-US" altLang="ja-JP" dirty="0" smtClean="0"/>
              <a:t> pipeline of NORCS can work only for a RC.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047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 let me introduce the background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Recently, the area of register files of OoO superscalar processor has been increasing</a:t>
            </a:r>
            <a:r>
              <a:rPr kumimoji="1" lang="en-US" altLang="ja-JP" baseline="0" dirty="0" smtClean="0"/>
              <a:t>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There are two reasons for this.</a:t>
            </a:r>
          </a:p>
          <a:p>
            <a:r>
              <a:rPr kumimoji="1" lang="en-US" altLang="ja-JP" dirty="0" smtClean="0"/>
              <a:t>That is the</a:t>
            </a:r>
            <a:r>
              <a:rPr kumimoji="1" lang="en-US" altLang="ja-JP" baseline="0" dirty="0" smtClean="0"/>
              <a:t> increase in entries and ports of RFs.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 achieving high</a:t>
            </a:r>
            <a:r>
              <a:rPr kumimoji="1" lang="en-US" altLang="ja-JP" baseline="0" dirty="0" smtClean="0"/>
              <a:t> IPC, many entries are required.</a:t>
            </a:r>
            <a:endParaRPr kumimoji="1" lang="en-US" altLang="ja-JP" dirty="0" smtClean="0"/>
          </a:p>
          <a:p>
            <a:r>
              <a:rPr kumimoji="1" lang="en-US" altLang="ja-JP" dirty="0" smtClean="0"/>
              <a:t>Multi-threading also requires many</a:t>
            </a:r>
            <a:r>
              <a:rPr kumimoji="1" lang="en-US" altLang="ja-JP" baseline="0" dirty="0" smtClean="0"/>
              <a:t> entries.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second reason is the increase in the number of ports.</a:t>
            </a:r>
          </a:p>
          <a:p>
            <a:r>
              <a:rPr lang="en-US" altLang="ja-JP" dirty="0" smtClean="0"/>
              <a:t>A register file consists of a highly ported RAM.</a:t>
            </a:r>
          </a:p>
          <a:p>
            <a:r>
              <a:rPr lang="en-US" altLang="ja-JP" dirty="0" smtClean="0"/>
              <a:t>The area of a RAM is proportional to the square of the port number.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second</a:t>
            </a:r>
            <a:r>
              <a:rPr kumimoji="1" lang="en-US" altLang="ja-JP" baseline="0" dirty="0" smtClean="0"/>
              <a:t> topic is </a:t>
            </a:r>
          </a:p>
          <a:p>
            <a:r>
              <a:rPr lang="en-US" altLang="ja-JP" dirty="0" smtClean="0"/>
              <a:t>Why NORCS is faster than LORCS.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NORCS always waits, but LORCS waits only</a:t>
            </a:r>
            <a:r>
              <a:rPr kumimoji="1" lang="en-US" altLang="ja-JP" baseline="0" dirty="0" smtClean="0"/>
              <a:t> when needed.</a:t>
            </a:r>
          </a:p>
          <a:p>
            <a:r>
              <a:rPr kumimoji="1" lang="en-US" altLang="ja-JP" baseline="0" dirty="0" err="1" smtClean="0"/>
              <a:t>Howevere</a:t>
            </a:r>
            <a:r>
              <a:rPr kumimoji="1" lang="en-US" altLang="ja-JP" baseline="0" dirty="0" smtClean="0"/>
              <a:t>, NORCS is faster than LORCS.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This is because </a:t>
            </a:r>
          </a:p>
          <a:p>
            <a:r>
              <a:rPr lang="en-US" altLang="ja-JP" dirty="0" smtClean="0"/>
              <a:t>LORCS suffers from RC miss penalties with high probability.</a:t>
            </a:r>
          </a:p>
          <a:p>
            <a:r>
              <a:rPr lang="en-US" altLang="ja-JP" dirty="0" smtClean="0"/>
              <a:t>Stalls occur more frequently than RC miss of each operand.</a:t>
            </a:r>
          </a:p>
          <a:p>
            <a:r>
              <a:rPr lang="en-US" altLang="ja-JP" dirty="0" smtClean="0"/>
              <a:t>NORCS can avoid these penalties.</a:t>
            </a:r>
          </a:p>
          <a:p>
            <a:r>
              <a:rPr lang="en-US" altLang="ja-JP" dirty="0" smtClean="0"/>
              <a:t>NORCS can shift RC miss penalties to branch miss prediction penalties with low probability.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 will talk about these in the following.</a:t>
            </a:r>
            <a:endParaRPr kumimoji="1" lang="ja-JP" altLang="en-US" dirty="0" smtClean="0"/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3661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In LORCS, a pipeline is stalled when</a:t>
            </a:r>
            <a:r>
              <a:rPr lang="ja-JP" altLang="en-US" dirty="0" smtClean="0"/>
              <a:t>： </a:t>
            </a:r>
            <a:endParaRPr lang="en-US" altLang="ja-JP" dirty="0" smtClean="0"/>
          </a:p>
          <a:p>
            <a:r>
              <a:rPr lang="en-US" altLang="ja-JP" dirty="0" smtClean="0"/>
              <a:t>One or more register cache misses occur at a single cycle</a:t>
            </a:r>
          </a:p>
          <a:p>
            <a:endParaRPr kumimoji="1" lang="en-US" altLang="ja-JP" dirty="0" smtClean="0"/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example, in a case of SPEC CPU INT 2006 456.hmmer,</a:t>
            </a:r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RC hit rate is 94.2% and 2.49 instructions are issued on average.</a:t>
            </a:r>
            <a:b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kumimoji="1" lang="en-US" altLang="ja-JP" dirty="0" smtClean="0"/>
          </a:p>
          <a:p>
            <a:r>
              <a:rPr kumimoji="1" lang="en-US" altLang="ja-JP" baseline="0" dirty="0" smtClean="0"/>
              <a:t>In this case</a:t>
            </a:r>
          </a:p>
          <a:p>
            <a:r>
              <a:rPr lang="en-US" altLang="ja-JP" dirty="0" smtClean="0"/>
              <a:t>probability that all operands hit is nearly equal to 0.86,</a:t>
            </a:r>
            <a:r>
              <a:rPr lang="en-US" altLang="ja-JP" baseline="0" dirty="0" smtClean="0"/>
              <a:t> </a:t>
            </a:r>
            <a:endParaRPr lang="en-US" altLang="ja-JP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dirty="0" smtClean="0"/>
              <a:t>Which means probability to stall is </a:t>
            </a:r>
            <a:r>
              <a:rPr lang="en-US" altLang="ja-JP" sz="3600" dirty="0" smtClean="0"/>
              <a:t>nearly </a:t>
            </a:r>
            <a:r>
              <a:rPr kumimoji="1" lang="en-US" altLang="ja-JP" sz="3600" dirty="0" smtClean="0"/>
              <a:t>14%.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aseline="0" dirty="0" smtClean="0"/>
              <a:t>This is much larger than bare miss rate.</a:t>
            </a:r>
            <a:endParaRPr kumimoji="1" lang="en-US" altLang="ja-JP" sz="3600" dirty="0" smtClean="0"/>
          </a:p>
          <a:p>
            <a:endParaRPr kumimoji="1" lang="en-US" altLang="ja-JP" baseline="0" dirty="0" smtClean="0"/>
          </a:p>
          <a:p>
            <a:r>
              <a:rPr lang="en-US" altLang="ja-JP" dirty="0" smtClean="0"/>
              <a:t>Our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evaluation actually shows more than 10% IPC degradation in this benchmark</a:t>
            </a:r>
            <a:r>
              <a:rPr lang="en-US" altLang="ja-JP" dirty="0" smtClean="0"/>
              <a:t>.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NORCS can shift those RC miss penalties to branch miss prediction penalties.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This is the pipeline diagrams of LORCS and NORCS.</a:t>
            </a:r>
          </a:p>
          <a:p>
            <a:r>
              <a:rPr kumimoji="1" lang="en-US" altLang="ja-JP" dirty="0" smtClean="0"/>
              <a:t>The</a:t>
            </a:r>
            <a:r>
              <a:rPr kumimoji="1" lang="en-US" altLang="ja-JP" baseline="0" dirty="0" smtClean="0"/>
              <a:t> upper half is behavior of LORCS </a:t>
            </a:r>
          </a:p>
          <a:p>
            <a:r>
              <a:rPr kumimoji="1" lang="en-US" altLang="ja-JP" baseline="0" dirty="0" smtClean="0"/>
              <a:t>and the lower half is behavior of NORCS.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LORCS, </a:t>
            </a:r>
          </a:p>
          <a:p>
            <a:r>
              <a:rPr kumimoji="1" lang="en-US" altLang="ja-JP" baseline="0" dirty="0" smtClean="0"/>
              <a:t>The left shaded part shows branch miss prediction penalty, </a:t>
            </a:r>
          </a:p>
          <a:p>
            <a:r>
              <a:rPr kumimoji="1" lang="en-US" altLang="ja-JP" baseline="0" dirty="0" smtClean="0"/>
              <a:t>And the right shaded part shows the latency of the MRF, which is RC miss penalty.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NORCS,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 left shaded part also shows branch miss prediction penalty, 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is longer than that of LORCS by the latency of the MRF.</a:t>
            </a:r>
          </a:p>
          <a:p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figures shows RC miss penalty shifts to branch miss prediction penalty.</a:t>
            </a:r>
          </a:p>
          <a:p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1308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Usually, probability of RC miss penalty is much higher than that of branch miss prediction penalty.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the previous example, that of the RC miss penalty is 14%, </a:t>
            </a:r>
          </a:p>
          <a:p>
            <a:r>
              <a:rPr kumimoji="1" lang="en-US" altLang="ja-JP" baseline="0" dirty="0" smtClean="0"/>
              <a:t>and that of branch miss penalty is 5%.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such a case, NORCS is faster than LORCS.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This is a reason</a:t>
            </a:r>
            <a:r>
              <a:rPr lang="en-US" altLang="ja-JP" baseline="0" dirty="0" smtClean="0"/>
              <a:t> why </a:t>
            </a:r>
            <a:r>
              <a:rPr lang="en-US" altLang="ja-JP" dirty="0" smtClean="0"/>
              <a:t>NORCS is</a:t>
            </a:r>
            <a:r>
              <a:rPr lang="en-US" altLang="ja-JP" baseline="0" dirty="0" smtClean="0"/>
              <a:t> faster than LORCS.</a:t>
            </a:r>
            <a:endParaRPr lang="en-US" altLang="ja-JP" dirty="0" smtClean="0"/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13084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/>
              <a:t>Finally, I will show </a:t>
            </a:r>
            <a:r>
              <a:rPr lang="en-US" altLang="ja-JP" sz="1200" baseline="0" dirty="0" smtClean="0"/>
              <a:t>evaluations of the systems.</a:t>
            </a:r>
            <a:endParaRPr lang="en-US" altLang="ja-JP" sz="120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34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We evaluated IPC, area and energy consumption of the models</a:t>
            </a:r>
            <a:r>
              <a:rPr kumimoji="1" lang="en-US" altLang="ja-JP" baseline="0" dirty="0" smtClean="0"/>
              <a:t> described before.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We evaluated IPC</a:t>
            </a:r>
            <a:r>
              <a:rPr kumimoji="1" lang="en-US" altLang="ja-JP" baseline="0" dirty="0" smtClean="0"/>
              <a:t> using  Onikiri2 simulator developed in our laboratory.</a:t>
            </a:r>
          </a:p>
          <a:p>
            <a:r>
              <a:rPr kumimoji="1" lang="en-US" altLang="ja-JP" baseline="0" dirty="0" smtClean="0"/>
              <a:t>We evaluated area and energy consumption using CACTI 5.3.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We used all 29 programs of the SPEC CPU 2006 for benchmark.</a:t>
            </a:r>
          </a:p>
          <a:p>
            <a:r>
              <a:rPr kumimoji="1" lang="en-US" altLang="ja-JP" dirty="0" smtClean="0"/>
              <a:t>The programs are compiled using </a:t>
            </a:r>
            <a:r>
              <a:rPr kumimoji="1" lang="en-US" altLang="ja-JP" dirty="0" err="1" smtClean="0"/>
              <a:t>gcc</a:t>
            </a:r>
            <a:r>
              <a:rPr kumimoji="1" lang="en-US" altLang="ja-JP" dirty="0" smtClean="0"/>
              <a:t> 4.2.2 with –O3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35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We evaluated three models.</a:t>
            </a:r>
          </a:p>
          <a:p>
            <a:r>
              <a:rPr kumimoji="1" lang="en-US" altLang="ja-JP" dirty="0" smtClean="0"/>
              <a:t>PRF, LORCS, and NORCS.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PRF is a system with</a:t>
            </a:r>
            <a:r>
              <a:rPr kumimoji="1" lang="en-US" altLang="ja-JP" baseline="0" dirty="0" smtClean="0"/>
              <a:t> a </a:t>
            </a:r>
            <a:r>
              <a:rPr lang="en-US" altLang="ja-JP" dirty="0" smtClean="0"/>
              <a:t>8read/4write </a:t>
            </a:r>
            <a:r>
              <a:rPr kumimoji="1" lang="en-US" altLang="ja-JP" baseline="0" dirty="0" smtClean="0"/>
              <a:t>p</a:t>
            </a:r>
            <a:r>
              <a:rPr kumimoji="1" lang="en-US" altLang="ja-JP" dirty="0" smtClean="0"/>
              <a:t>ipelined RF.</a:t>
            </a:r>
          </a:p>
          <a:p>
            <a:endParaRPr lang="en-US" altLang="ja-JP" dirty="0" smtClean="0"/>
          </a:p>
          <a:p>
            <a:r>
              <a:rPr kumimoji="1" lang="en-US" altLang="ja-JP" dirty="0" smtClean="0"/>
              <a:t>In LORCS,</a:t>
            </a:r>
            <a:r>
              <a:rPr kumimoji="1" lang="en-US" altLang="ja-JP" baseline="0" dirty="0" smtClean="0"/>
              <a:t> w</a:t>
            </a:r>
            <a:r>
              <a:rPr kumimoji="1" lang="en-US" altLang="ja-JP" dirty="0" smtClean="0"/>
              <a:t>e evaluated RCs with LRU</a:t>
            </a:r>
            <a:r>
              <a:rPr kumimoji="1" lang="en-US" altLang="ja-JP" baseline="0" dirty="0" smtClean="0"/>
              <a:t> and Use-Based replacement policy proposed by butts and </a:t>
            </a:r>
            <a:r>
              <a:rPr kumimoji="1" lang="en-US" altLang="ja-JP" baseline="0" dirty="0" err="1" smtClean="0"/>
              <a:t>sohi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The model has a 2read/2write MRF.</a:t>
            </a:r>
          </a:p>
          <a:p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In NORCS, we evaluated RCs with LRU only.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 MRF is the same as LORCS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36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These</a:t>
            </a:r>
            <a:r>
              <a:rPr kumimoji="1" lang="en-US" altLang="ja-JP" baseline="0" dirty="0" smtClean="0"/>
              <a:t> are </a:t>
            </a:r>
            <a:r>
              <a:rPr kumimoji="1" lang="en-US" altLang="ja-JP" dirty="0" smtClean="0"/>
              <a:t>simulation configurations.</a:t>
            </a:r>
          </a:p>
          <a:p>
            <a:r>
              <a:rPr kumimoji="1" lang="en-US" altLang="ja-JP" dirty="0" smtClean="0"/>
              <a:t>Most parameters are</a:t>
            </a:r>
            <a:r>
              <a:rPr kumimoji="1" lang="en-US" altLang="ja-JP" baseline="0" dirty="0" smtClean="0"/>
              <a:t> set to modern processor</a:t>
            </a:r>
            <a:r>
              <a:rPr kumimoji="1" lang="en-US" altLang="ja-JP" baseline="0" dirty="0" smtClean="0"/>
              <a:t>.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37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graph shows probabilities</a:t>
            </a:r>
            <a:r>
              <a:rPr kumimoji="1" lang="en-US" altLang="ja-JP" baseline="0" dirty="0" smtClean="0"/>
              <a:t> of stalls of each model </a:t>
            </a:r>
          </a:p>
          <a:p>
            <a:r>
              <a:rPr kumimoji="1" lang="en-US" altLang="ja-JP" baseline="0" dirty="0" smtClean="0"/>
              <a:t>and branch prediction misses.</a:t>
            </a:r>
          </a:p>
          <a:p>
            <a:r>
              <a:rPr kumimoji="1" lang="en-US" altLang="ja-JP" baseline="0" dirty="0" smtClean="0"/>
              <a:t>The horizontal axis shows RC entries, and the vertical axis shows probability.</a:t>
            </a:r>
          </a:p>
          <a:p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/>
              <a:t>In NORCS, the probabilities of stalls are very row.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In LORCS,</a:t>
            </a:r>
          </a:p>
          <a:p>
            <a:r>
              <a:rPr kumimoji="1" lang="en-US" altLang="ja-JP" dirty="0" smtClean="0"/>
              <a:t>The probability of RC</a:t>
            </a:r>
            <a:r>
              <a:rPr kumimoji="1" lang="en-US" altLang="ja-JP" baseline="0" dirty="0" smtClean="0"/>
              <a:t> miss penalties are much higher than </a:t>
            </a:r>
          </a:p>
          <a:p>
            <a:r>
              <a:rPr kumimoji="1" lang="en-US" altLang="ja-JP" baseline="0" dirty="0" smtClean="0"/>
              <a:t>Branch miss penalties in the models with 4, 8, and 16 entries.</a:t>
            </a:r>
          </a:p>
          <a:p>
            <a:r>
              <a:rPr kumimoji="1" lang="en-US" altLang="ja-JP" baseline="0" dirty="0" smtClean="0"/>
              <a:t>In these situations, NORCS will be faster than LORCS as described before.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9243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graph shows a</a:t>
            </a:r>
            <a:r>
              <a:rPr lang="en-US" altLang="ja-JP" sz="1200" dirty="0" smtClean="0"/>
              <a:t>verage relative IPC.</a:t>
            </a:r>
          </a:p>
          <a:p>
            <a:r>
              <a:rPr lang="en-US" altLang="ja-JP" kern="0" dirty="0" smtClean="0">
                <a:solidFill>
                  <a:srgbClr val="00003A"/>
                </a:solidFill>
              </a:rPr>
              <a:t>All IPCs are normalized by that of the PRF model.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In LORCS, IPC degrades significantly in the models with 4,8, and 16 entries RC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In NORCS, </a:t>
            </a:r>
            <a:r>
              <a:rPr lang="en-US" altLang="ja-JP" kern="0" dirty="0" smtClean="0">
                <a:solidFill>
                  <a:srgbClr val="00003A"/>
                </a:solidFill>
              </a:rPr>
              <a:t>IPC degradation </a:t>
            </a:r>
            <a:r>
              <a:rPr lang="en-US" altLang="ja-JP" dirty="0" smtClean="0">
                <a:solidFill>
                  <a:srgbClr val="00003A"/>
                </a:solidFill>
              </a:rPr>
              <a:t>is very small.</a:t>
            </a:r>
            <a:endParaRPr lang="en-US" altLang="ja-JP" kern="0" dirty="0" smtClean="0">
              <a:solidFill>
                <a:srgbClr val="00003A"/>
              </a:solidFill>
            </a:endParaRPr>
          </a:p>
          <a:p>
            <a:r>
              <a:rPr kumimoji="1" lang="en-US" altLang="ja-JP" dirty="0" smtClean="0"/>
              <a:t>LORCS with a 64</a:t>
            </a:r>
            <a:r>
              <a:rPr kumimoji="1" lang="en-US" altLang="ja-JP" baseline="0" dirty="0" smtClean="0"/>
              <a:t> entries RC and </a:t>
            </a:r>
            <a:r>
              <a:rPr kumimoji="1" lang="en-US" altLang="ja-JP" dirty="0" smtClean="0"/>
              <a:t>NORCS with a 8 entries RC show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almost same</a:t>
            </a:r>
          </a:p>
          <a:p>
            <a:r>
              <a:rPr kumimoji="1" lang="en-US" altLang="ja-JP" dirty="0" smtClean="0"/>
              <a:t>IPCs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979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As a result of the increases, </a:t>
            </a:r>
            <a:r>
              <a:rPr lang="en-US" altLang="ja-JP" dirty="0" smtClean="0">
                <a:solidFill>
                  <a:schemeClr val="tx1"/>
                </a:solidFill>
              </a:rPr>
              <a:t>RF area is comparable to that of an L1 data cache.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endParaRPr kumimoji="1" lang="en-US" altLang="ja-JP" dirty="0" smtClean="0"/>
          </a:p>
          <a:p>
            <a:r>
              <a:rPr kumimoji="1" lang="en-US" altLang="ja-JP" dirty="0" smtClean="0"/>
              <a:t>This is a photograph of </a:t>
            </a:r>
            <a:r>
              <a:rPr kumimoji="1" lang="en-US" altLang="ja-JP" baseline="0" dirty="0" smtClean="0"/>
              <a:t>an integer execution core of a Pentium4.</a:t>
            </a:r>
          </a:p>
          <a:p>
            <a:r>
              <a:rPr kumimoji="1" lang="en-US" altLang="ja-JP" baseline="0" dirty="0" smtClean="0"/>
              <a:t>The left yellow rectangles are L1 data caches.</a:t>
            </a:r>
          </a:p>
          <a:p>
            <a:r>
              <a:rPr kumimoji="1" lang="en-US" altLang="ja-JP" baseline="0" dirty="0" smtClean="0"/>
              <a:t>The right red rectangles are register files.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This photograph shows</a:t>
            </a:r>
            <a:r>
              <a:rPr kumimoji="1" lang="en-US" altLang="ja-JP" baseline="0" dirty="0" smtClean="0"/>
              <a:t> these areas are almost the same.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//This holds true for more recent processor cores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graph shows the relative IPC per 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circuit areas.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kern="0" dirty="0" smtClean="0">
                <a:solidFill>
                  <a:srgbClr val="00003A"/>
                </a:solidFill>
              </a:rPr>
              <a:t>All areas are normalized by that of the PRF model.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data point of the line in this figure 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indicates a value of the model with a 4-, 8-, 16-, 32-, and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64- entries register cache from left to right.</a:t>
            </a:r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NORCS with 8 entries RC,.</a:t>
            </a:r>
          </a:p>
          <a:p>
            <a:pPr lvl="0"/>
            <a:r>
              <a:rPr lang="en-US" altLang="ja-JP" dirty="0" smtClean="0"/>
              <a:t>The area is reduced by 75.1% with only 2.1% IPC degradation from PRF model.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01623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is no significant difference of IPCs between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NORCS with 8-entry LRU register cache and LORCS with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64-entry register cache of LRU policy,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However, the area of the model of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NORCS is reduced by 72.4% from the model of LORCS.</a:t>
            </a:r>
          </a:p>
          <a:p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NORCS and LORCS with 8 entries LRU register cache show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same areas. However, the model of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NORCS improves IPC by 18.7% from the model of LORCS.</a:t>
            </a:r>
          </a:p>
          <a:p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models of LORCS USE-B have large areas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 their use-predictors for replacement are very large.</a:t>
            </a:r>
          </a:p>
          <a:p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01623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graph shows the relative IPC per 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energy consumption like the previous graph.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graph shows the same tendency as that of areas.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energy consumption of NORCS is reduced by 68.1% from PRF </a:t>
            </a:r>
            <a:r>
              <a:rPr lang="en-US" altLang="ja-JP" dirty="0" smtClean="0"/>
              <a:t>% with only 2.1% IPC degradation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6200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 large RF causes many problems </a:t>
            </a:r>
          </a:p>
          <a:p>
            <a:r>
              <a:rPr lang="en-US" altLang="ja-JP" dirty="0" smtClean="0"/>
              <a:t>Area, latency, energy, and heat …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A register cache was proposed to solve these problems</a:t>
            </a:r>
          </a:p>
          <a:p>
            <a:r>
              <a:rPr lang="en-US" altLang="ja-JP" dirty="0" smtClean="0"/>
              <a:t>Miss penalties degrade IPC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We solve the problems with a “not fast” register cache</a:t>
            </a:r>
          </a:p>
          <a:p>
            <a:r>
              <a:rPr lang="en-US" altLang="ja-JP" dirty="0" smtClean="0"/>
              <a:t>Our method overcomes methods with a “fast” register cache</a:t>
            </a:r>
          </a:p>
          <a:p>
            <a:r>
              <a:rPr lang="en-US" altLang="ja-JP" dirty="0" smtClean="0"/>
              <a:t>Evaluations show circuit area is reduced to 24.9% and </a:t>
            </a:r>
          </a:p>
          <a:p>
            <a:r>
              <a:rPr lang="en-US" altLang="ja-JP" dirty="0" smtClean="0"/>
              <a:t>IPC degradation is no more than 2.1%</a:t>
            </a:r>
            <a:endParaRPr lang="ja-JP" altLang="en-US" dirty="0" smtClean="0"/>
          </a:p>
          <a:p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43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Onikiri2 has a</a:t>
            </a:r>
            <a:r>
              <a:rPr lang="en-US" altLang="ja-JP" dirty="0" smtClean="0"/>
              <a:t>bstract pipeline model for OoO superscalar processor,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so it supports any types of OoO superscalar processors.</a:t>
            </a:r>
          </a:p>
          <a:p>
            <a:endParaRPr kumimoji="1" lang="en-US" altLang="ja-JP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Instruction emulation is performed in exec stages.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Many</a:t>
            </a:r>
            <a:r>
              <a:rPr lang="en-US" altLang="ja-JP" baseline="0" dirty="0" smtClean="0"/>
              <a:t> simulator, such as </a:t>
            </a:r>
            <a:r>
              <a:rPr lang="en-US" altLang="ja-JP" baseline="0" dirty="0" err="1" smtClean="0"/>
              <a:t>SimpleScalar</a:t>
            </a:r>
            <a:r>
              <a:rPr lang="en-US" altLang="ja-JP" baseline="0" dirty="0" smtClean="0"/>
              <a:t> and </a:t>
            </a:r>
            <a:r>
              <a:rPr lang="en-US" altLang="ja-JP" baseline="0" dirty="0" err="1" smtClean="0"/>
              <a:t>Simics</a:t>
            </a:r>
            <a:r>
              <a:rPr lang="en-US" altLang="ja-JP" baseline="0" dirty="0" smtClean="0"/>
              <a:t>, Instruction emulation is performed in fetch stages.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Incorrect scheduling cause incorrect result, thus bugs are easily detected.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Onikiri2 is written in C++.</a:t>
            </a:r>
          </a:p>
          <a:p>
            <a:r>
              <a:rPr kumimoji="1" lang="en-US" altLang="ja-JP" dirty="0" smtClean="0"/>
              <a:t>It support Alpha and PowerPC ISA.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it can execute all the programs in SPEC 2000/2006</a:t>
            </a:r>
            <a:r>
              <a:rPr lang="en-US" altLang="ja-JP" dirty="0" smtClean="0"/>
              <a:t>.</a:t>
            </a:r>
            <a:endParaRPr kumimoji="1"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46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37827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graph shows the circuit areas relative to that of PRF model. 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areas include those of the register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cache, main register file and use-predictor.</a:t>
            </a:r>
          </a:p>
          <a:p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NORCS, the total area of the main register file and the</a:t>
            </a:r>
          </a:p>
          <a:p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register cache is reduced to 19.9%, 24.9%, 34.7%,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164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873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 smtClean="0"/>
              <a:t>A large register file causes many problems.</a:t>
            </a:r>
          </a:p>
          <a:p>
            <a:r>
              <a:rPr kumimoji="1" lang="en-US" altLang="ja-JP" baseline="0" dirty="0" smtClean="0"/>
              <a:t>These two problems are important.</a:t>
            </a:r>
          </a:p>
          <a:p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First, energy consumption and heat from it.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The energy consumption of a RAM is proportional to its area.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 region including a</a:t>
            </a:r>
            <a:r>
              <a:rPr lang="en-US" altLang="ja-JP" baseline="0" dirty="0" smtClean="0"/>
              <a:t> RF is a hot spot of a core,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So it limit the clock frequency</a:t>
            </a:r>
            <a:endParaRPr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  <a:p>
            <a:r>
              <a:rPr kumimoji="1" lang="en-US" altLang="ja-JP" dirty="0" smtClean="0"/>
              <a:t>Second, the i</a:t>
            </a:r>
            <a:r>
              <a:rPr lang="en-US" altLang="ja-JP" dirty="0" smtClean="0"/>
              <a:t>ncrease in access latency</a:t>
            </a:r>
          </a:p>
          <a:p>
            <a:endParaRPr lang="en-US" altLang="ja-JP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Access latency of a RF is also comparable to that of L1D$</a:t>
            </a:r>
          </a:p>
          <a:p>
            <a:r>
              <a:rPr kumimoji="1" lang="en-US" altLang="ja-JP" baseline="0" dirty="0" smtClean="0"/>
              <a:t>So, a RF is pipelined similar to L1D$.</a:t>
            </a:r>
            <a:endParaRPr kumimoji="1" lang="en-US" altLang="ja-JP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Pipelining</a:t>
            </a:r>
            <a:r>
              <a:rPr kumimoji="1" lang="en-US" altLang="ja-JP" baseline="0" dirty="0" smtClean="0"/>
              <a:t> a RF leads to the increase in </a:t>
            </a:r>
            <a:r>
              <a:rPr lang="en-US" altLang="ja-JP" dirty="0" smtClean="0"/>
              <a:t>bypass network complexity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And a deeper pipeline usually </a:t>
            </a:r>
            <a:r>
              <a:rPr lang="en-US" altLang="ja-JP" baseline="0" dirty="0" smtClean="0"/>
              <a:t>decrease IPC.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 register cache is proposed to solve</a:t>
            </a:r>
            <a:r>
              <a:rPr kumimoji="1" lang="en-US" altLang="ja-JP" baseline="0" dirty="0" smtClean="0"/>
              <a:t> these problems of a large RF.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 RC</a:t>
            </a:r>
            <a:r>
              <a:rPr kumimoji="1" lang="en-US" altLang="ja-JP" baseline="0" dirty="0" smtClean="0"/>
              <a:t> is a small and fast buffer and it caches values in the main register file.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However, miss penalties of a RC most likely degrade IPC.</a:t>
            </a:r>
          </a:p>
          <a:p>
            <a:r>
              <a:rPr kumimoji="1" lang="en-US" altLang="ja-JP" baseline="0" dirty="0" smtClean="0"/>
              <a:t>For example, our evaluations show that IPC degradation by RC misses is 20.9%.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Our</a:t>
            </a:r>
            <a:r>
              <a:rPr kumimoji="1" lang="en-US" altLang="ja-JP" baseline="0" dirty="0" smtClean="0"/>
              <a:t> goal of the research is </a:t>
            </a:r>
            <a:r>
              <a:rPr lang="en-US" altLang="ja-JP" dirty="0" smtClean="0"/>
              <a:t>to reduce the circuit area of a register file</a:t>
            </a:r>
            <a:r>
              <a:rPr kumimoji="1" lang="en-US" altLang="ja-JP" dirty="0" smtClean="0"/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  <a:p>
            <a:r>
              <a:rPr lang="en-US" altLang="ja-JP" dirty="0" smtClean="0"/>
              <a:t>We achieve this with a </a:t>
            </a:r>
            <a:r>
              <a:rPr lang="en-US" altLang="ja-JP" dirty="0" smtClean="0">
                <a:solidFill>
                  <a:srgbClr val="FF0000"/>
                </a:solidFill>
              </a:rPr>
              <a:t>“not fast”</a:t>
            </a:r>
            <a:r>
              <a:rPr lang="en-US" altLang="ja-JP" dirty="0" smtClean="0"/>
              <a:t> register cache.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Our RC does not reduce latency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it </a:t>
            </a:r>
            <a:r>
              <a:rPr lang="en-US" altLang="ja-JP" dirty="0" smtClean="0"/>
              <a:t>is faster than methods with “fast” register caches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Our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Evaluation results shows that the circuit area is reduced to 24.9%, and</a:t>
            </a:r>
          </a:p>
          <a:p>
            <a:r>
              <a:rPr lang="en-US" altLang="ja-JP" dirty="0" smtClean="0"/>
              <a:t>IPC degradation is no more than 2.1%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Shifts RC miss penalties to branch miss prediction penalties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958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Usually, the definition of a cache is “cache is a fast one”.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I found this in some text books</a:t>
            </a:r>
            <a:r>
              <a:rPr lang="en-US" altLang="ja-JP" baseline="0" dirty="0" smtClean="0"/>
              <a:t> and </a:t>
            </a:r>
            <a:r>
              <a:rPr lang="en-US" altLang="ja-JP" baseline="0" dirty="0" err="1" smtClean="0"/>
              <a:t>wikipedia</a:t>
            </a:r>
            <a:r>
              <a:rPr lang="en-US" altLang="ja-JP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And you may think so too.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In this definition, our proposal is not a cache.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="1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baseline="0" dirty="0" smtClean="0"/>
              <a:t>One may think,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 smtClean="0"/>
              <a:t>Why a RC that does not reduce latency works?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 not fast cache is usually meaningless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 smtClean="0"/>
              <a:t>Why a not fast cache overcomes a fast cache</a:t>
            </a:r>
            <a:r>
              <a:rPr lang="en-US" altLang="ja-JP" b="0" dirty="0" smtClean="0"/>
              <a:t>?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0" dirty="0" smtClean="0"/>
              <a:t>In the</a:t>
            </a:r>
            <a:r>
              <a:rPr lang="en-US" altLang="ja-JP" b="0" baseline="0" dirty="0" smtClean="0"/>
              <a:t> following , </a:t>
            </a:r>
            <a:r>
              <a:rPr lang="en-US" altLang="ja-JP" b="0" dirty="0" smtClean="0"/>
              <a:t>I will talk about them.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958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This is the outline of the following section.</a:t>
            </a:r>
          </a:p>
          <a:p>
            <a:endParaRPr kumimoji="1" lang="en-US" altLang="ja-JP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ja-JP" sz="1200" dirty="0" smtClean="0"/>
              <a:t>First, I will talk</a:t>
            </a:r>
            <a:r>
              <a:rPr lang="en-US" altLang="ja-JP" sz="1200" baseline="0" dirty="0" smtClean="0"/>
              <a:t> about </a:t>
            </a:r>
            <a:r>
              <a:rPr lang="en-US" altLang="ja-JP" sz="1200" dirty="0" smtClean="0"/>
              <a:t>LORCS.</a:t>
            </a:r>
            <a:br>
              <a:rPr lang="en-US" altLang="ja-JP" sz="1200" dirty="0" smtClean="0"/>
            </a:br>
            <a:r>
              <a:rPr lang="en-US" altLang="ja-JP" sz="1200" dirty="0" smtClean="0"/>
              <a:t>This is a conventional method that solves the problems of</a:t>
            </a:r>
            <a:r>
              <a:rPr lang="en-US" altLang="ja-JP" sz="1200" baseline="0" dirty="0" smtClean="0"/>
              <a:t> a large RF.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altLang="ja-JP" sz="120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ja-JP" sz="1200" dirty="0" smtClean="0"/>
              <a:t>The second topic is NORCS.</a:t>
            </a:r>
            <a:br>
              <a:rPr lang="en-US" altLang="ja-JP" sz="1200" dirty="0" smtClean="0"/>
            </a:br>
            <a:r>
              <a:rPr lang="en-US" altLang="ja-JP" sz="1200" dirty="0" smtClean="0"/>
              <a:t>This is our proposal.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altLang="ja-JP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ja-JP" sz="1200" dirty="0" smtClean="0"/>
              <a:t>Then, I will talk about detailed topics about NORCS.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altLang="ja-JP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ja-JP" sz="1200" dirty="0" smtClean="0"/>
              <a:t>Finally, I will show </a:t>
            </a:r>
            <a:r>
              <a:rPr lang="en-US" altLang="ja-JP" sz="1200" baseline="0" dirty="0" smtClean="0"/>
              <a:t>evaluations of systems.</a:t>
            </a:r>
            <a:endParaRPr lang="en-US" altLang="ja-JP" sz="1200" dirty="0" smtClean="0"/>
          </a:p>
          <a:p>
            <a:pPr marL="228600" indent="-228600">
              <a:buAutoNum type="arabicPeriod"/>
            </a:pP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27BC-CF55-416E-A686-348C62171B11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2130425"/>
            <a:ext cx="7199312" cy="1470025"/>
          </a:xfrm>
        </p:spPr>
        <p:txBody>
          <a:bodyPr/>
          <a:lstStyle>
            <a:lvl1pPr>
              <a:defRPr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r">
              <a:buFont typeface="Wingdings" pitchFamily="2" charset="2"/>
              <a:buNone/>
              <a:defRPr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187450" y="1052513"/>
            <a:ext cx="144463" cy="1081087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 flipH="1">
            <a:off x="2052638" y="1989138"/>
            <a:ext cx="358775" cy="1444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547813" y="765175"/>
            <a:ext cx="73025" cy="433388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 flipH="1">
            <a:off x="1187450" y="3644900"/>
            <a:ext cx="358775" cy="14446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 flipH="1">
            <a:off x="1116013" y="1484313"/>
            <a:ext cx="358775" cy="1444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 flipH="1">
            <a:off x="1187450" y="1484313"/>
            <a:ext cx="144463" cy="144462"/>
          </a:xfrm>
          <a:prstGeom prst="rect">
            <a:avLst/>
          </a:prstGeom>
          <a:solidFill>
            <a:srgbClr val="A99BF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 flipH="1">
            <a:off x="1835150" y="1557338"/>
            <a:ext cx="73025" cy="2889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 flipH="1">
            <a:off x="1908175" y="3644900"/>
            <a:ext cx="69850" cy="574675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 flipH="1">
            <a:off x="1476375" y="4005263"/>
            <a:ext cx="574675" cy="144462"/>
          </a:xfrm>
          <a:prstGeom prst="rect">
            <a:avLst/>
          </a:prstGeom>
          <a:solidFill>
            <a:srgbClr val="A99BF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 flipH="1">
            <a:off x="1908175" y="4005263"/>
            <a:ext cx="69850" cy="144462"/>
          </a:xfrm>
          <a:prstGeom prst="rect">
            <a:avLst/>
          </a:prstGeom>
          <a:solidFill>
            <a:srgbClr val="D39DFB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 flipH="1">
            <a:off x="1547813" y="1700213"/>
            <a:ext cx="144462" cy="288925"/>
          </a:xfrm>
          <a:prstGeom prst="rect">
            <a:avLst/>
          </a:prstGeom>
          <a:solidFill>
            <a:srgbClr val="E69F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1258888" y="4508500"/>
            <a:ext cx="73025" cy="1081088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 flipH="1">
            <a:off x="827088" y="4508500"/>
            <a:ext cx="288925" cy="1444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 flipH="1">
            <a:off x="1042988" y="4005263"/>
            <a:ext cx="144462" cy="215900"/>
          </a:xfrm>
          <a:prstGeom prst="rect">
            <a:avLst/>
          </a:prstGeom>
          <a:solidFill>
            <a:srgbClr val="E69F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323850" y="3603625"/>
            <a:ext cx="8496300" cy="412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323850" y="2133600"/>
            <a:ext cx="8496300" cy="412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 flipV="1">
            <a:off x="4643438" y="5619750"/>
            <a:ext cx="3240087" cy="412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32160B-3F78-4F84-9D56-8643E1CD58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2250" y="609600"/>
            <a:ext cx="1962150" cy="597058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34050" cy="597058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32160B-3F78-4F84-9D56-8643E1CD58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32160B-3F78-4F84-9D56-8643E1CD58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48100" cy="490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86300" y="1676400"/>
            <a:ext cx="3848100" cy="490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32160B-3F78-4F84-9D56-8643E1CD58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32160B-3F78-4F84-9D56-8643E1CD58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848600" cy="490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28675" y="188913"/>
            <a:ext cx="71438" cy="431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 flipH="1">
            <a:off x="1260475" y="549275"/>
            <a:ext cx="144463" cy="71438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 flipH="1">
            <a:off x="684213" y="404813"/>
            <a:ext cx="358775" cy="7302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 flipH="1">
            <a:off x="828675" y="404813"/>
            <a:ext cx="71438" cy="73025"/>
          </a:xfrm>
          <a:prstGeom prst="rect">
            <a:avLst/>
          </a:prstGeom>
          <a:solidFill>
            <a:srgbClr val="A99BF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 flipH="1">
            <a:off x="612775" y="12700"/>
            <a:ext cx="73025" cy="2889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 flipH="1">
            <a:off x="468313" y="404813"/>
            <a:ext cx="73025" cy="217487"/>
          </a:xfrm>
          <a:prstGeom prst="rect">
            <a:avLst/>
          </a:prstGeom>
          <a:solidFill>
            <a:srgbClr val="E69F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 flipH="1">
            <a:off x="900113" y="1524000"/>
            <a:ext cx="214312" cy="71438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 flipH="1">
            <a:off x="539750" y="1524000"/>
            <a:ext cx="69850" cy="574675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 flipH="1">
            <a:off x="395288" y="1884363"/>
            <a:ext cx="287337" cy="71437"/>
          </a:xfrm>
          <a:prstGeom prst="rect">
            <a:avLst/>
          </a:prstGeom>
          <a:solidFill>
            <a:srgbClr val="A99BF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 flipH="1">
            <a:off x="539750" y="2133600"/>
            <a:ext cx="69850" cy="71438"/>
          </a:xfrm>
          <a:prstGeom prst="rect">
            <a:avLst/>
          </a:prstGeom>
          <a:solidFill>
            <a:srgbClr val="D39DFB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323850" y="1811338"/>
            <a:ext cx="73025" cy="1081087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 flipH="1" flipV="1">
            <a:off x="8316913" y="6526213"/>
            <a:ext cx="360362" cy="7143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8532813" y="6310313"/>
            <a:ext cx="71437" cy="431800"/>
          </a:xfrm>
          <a:prstGeom prst="rect">
            <a:avLst/>
          </a:prstGeom>
          <a:solidFill>
            <a:srgbClr val="E69F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 flipH="1">
            <a:off x="8532813" y="6526213"/>
            <a:ext cx="69850" cy="71437"/>
          </a:xfrm>
          <a:prstGeom prst="rect">
            <a:avLst/>
          </a:prstGeom>
          <a:solidFill>
            <a:srgbClr val="D39DFB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04800" y="1524000"/>
            <a:ext cx="8496300" cy="412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04800" y="579438"/>
            <a:ext cx="8496300" cy="412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84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Helvetica" pitchFamily="34" charset="0"/>
                <a:cs typeface="Helvetica" pitchFamily="34" charset="0"/>
              </a:defRPr>
            </a:lvl1pPr>
          </a:lstStyle>
          <a:p>
            <a:fld id="{824DE2CD-ABE5-4AC5-9AC7-9659026BA91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elvetica" pitchFamily="34" charset="0"/>
          <a:ea typeface="+mj-ea"/>
          <a:cs typeface="Helvetic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9pPr>
    </p:titleStyle>
    <p:bodyStyle>
      <a:lvl1pPr marL="269875" indent="-269875" algn="l" rtl="0" eaLnBrk="1" fontAlgn="base" hangingPunct="1">
        <a:spcBef>
          <a:spcPct val="20000"/>
        </a:spcBef>
        <a:spcAft>
          <a:spcPct val="0"/>
        </a:spcAft>
        <a:buClr>
          <a:srgbClr val="6666FF"/>
        </a:buClr>
        <a:buFont typeface="Wingdings" pitchFamily="2" charset="2"/>
        <a:buChar char="n"/>
        <a:tabLst>
          <a:tab pos="2057400" algn="l"/>
        </a:tabLst>
        <a:defRPr kumimoji="1" sz="2000" baseline="0">
          <a:solidFill>
            <a:schemeClr val="tx2"/>
          </a:solidFill>
          <a:latin typeface="Helvetica" pitchFamily="34" charset="0"/>
          <a:ea typeface="+mn-ea"/>
          <a:cs typeface="Helvetica" pitchFamily="34" charset="0"/>
        </a:defRPr>
      </a:lvl1pPr>
      <a:lvl2pPr marL="717550" indent="-268288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u"/>
        <a:tabLst>
          <a:tab pos="2057400" algn="l"/>
        </a:tabLst>
        <a:defRPr kumimoji="1" sz="2000" baseline="0">
          <a:solidFill>
            <a:schemeClr val="tx2"/>
          </a:solidFill>
          <a:latin typeface="Helvetica" pitchFamily="34" charset="0"/>
          <a:ea typeface="+mn-ea"/>
          <a:cs typeface="Helvetica" pitchFamily="34" charset="0"/>
        </a:defRPr>
      </a:lvl2pPr>
      <a:lvl3pPr marL="1166813" indent="-269875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Font typeface="Wingdings" pitchFamily="2" charset="2"/>
        <a:buChar char="l"/>
        <a:tabLst>
          <a:tab pos="2057400" algn="l"/>
        </a:tabLst>
        <a:defRPr kumimoji="1" sz="2000" baseline="0">
          <a:solidFill>
            <a:schemeClr val="tx2"/>
          </a:solidFill>
          <a:latin typeface="Helvetica" pitchFamily="34" charset="0"/>
          <a:ea typeface="+mn-ea"/>
          <a:cs typeface="Helvetica" pitchFamily="34" charset="0"/>
        </a:defRPr>
      </a:lvl3pPr>
      <a:lvl4pPr marL="1611313" indent="-265113" algn="l" rtl="0" eaLnBrk="1" fontAlgn="base" hangingPunct="1">
        <a:spcBef>
          <a:spcPct val="20000"/>
        </a:spcBef>
        <a:spcAft>
          <a:spcPct val="0"/>
        </a:spcAft>
        <a:buClr>
          <a:srgbClr val="6666FF"/>
        </a:buClr>
        <a:buSzPct val="121000"/>
        <a:buFont typeface="Arial" pitchFamily="34" charset="0"/>
        <a:buChar char="•"/>
        <a:tabLst>
          <a:tab pos="2057400" algn="l"/>
        </a:tabLst>
        <a:defRPr kumimoji="1" sz="2000" baseline="0">
          <a:solidFill>
            <a:schemeClr val="tx2"/>
          </a:solidFill>
          <a:latin typeface="Helvetica" pitchFamily="34" charset="0"/>
          <a:ea typeface="+mn-ea"/>
          <a:cs typeface="Helvetica" pitchFamily="34" charset="0"/>
        </a:defRPr>
      </a:lvl4pPr>
      <a:lvl5pPr marL="2057400" indent="-260350" algn="l" rtl="0" eaLnBrk="1" fontAlgn="base" hangingPunct="1">
        <a:spcBef>
          <a:spcPct val="20000"/>
        </a:spcBef>
        <a:spcAft>
          <a:spcPct val="0"/>
        </a:spcAft>
        <a:buClr>
          <a:srgbClr val="00B0F0"/>
        </a:buClr>
        <a:buChar char="•"/>
        <a:tabLst>
          <a:tab pos="2057400" algn="l"/>
        </a:tabLst>
        <a:defRPr kumimoji="1" sz="2000" baseline="0">
          <a:solidFill>
            <a:schemeClr val="tx2"/>
          </a:solidFill>
          <a:latin typeface="Helvetica" pitchFamily="34" charset="0"/>
          <a:ea typeface="+mn-ea"/>
          <a:cs typeface="Helvetica" pitchFamily="34" charset="0"/>
        </a:defRPr>
      </a:lvl5pPr>
      <a:lvl6pPr marL="2514600" indent="-2603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tabLst>
          <a:tab pos="2057400" algn="l"/>
        </a:tabLst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603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tabLst>
          <a:tab pos="2057400" algn="l"/>
        </a:tabLst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603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tabLst>
          <a:tab pos="2057400" algn="l"/>
        </a:tabLst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603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tabLst>
          <a:tab pos="2057400" algn="l"/>
        </a:tabLst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3600" dirty="0" smtClean="0"/>
              <a:t>Register Cache System not for Latency Reduction Purpose</a:t>
            </a:r>
            <a:endParaRPr kumimoji="1" lang="ja-JP" altLang="en-US" sz="3600" dirty="0"/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err="1" smtClean="0"/>
              <a:t>Ryota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Shioya</a:t>
            </a:r>
            <a:r>
              <a:rPr lang="en-US" altLang="ja-JP" dirty="0" smtClean="0"/>
              <a:t>, Kazuo </a:t>
            </a:r>
            <a:r>
              <a:rPr lang="en-US" altLang="ja-JP" dirty="0" err="1"/>
              <a:t>Horio</a:t>
            </a:r>
            <a:r>
              <a:rPr lang="en-US" altLang="ja-JP" dirty="0"/>
              <a:t>,</a:t>
            </a:r>
          </a:p>
          <a:p>
            <a:r>
              <a:rPr lang="en-US" altLang="ja-JP" dirty="0"/>
              <a:t> Masahiro </a:t>
            </a:r>
            <a:r>
              <a:rPr lang="en-US" altLang="ja-JP" dirty="0" err="1"/>
              <a:t>Goshima</a:t>
            </a:r>
            <a:r>
              <a:rPr lang="en-US" altLang="ja-JP" dirty="0"/>
              <a:t>, and Shuichi </a:t>
            </a:r>
            <a:r>
              <a:rPr lang="en-US" altLang="ja-JP" dirty="0" smtClean="0"/>
              <a:t>Sakai</a:t>
            </a:r>
          </a:p>
          <a:p>
            <a:r>
              <a:rPr lang="en-US" altLang="ja-JP" dirty="0" smtClean="0"/>
              <a:t>The </a:t>
            </a:r>
            <a:r>
              <a:rPr lang="en-US" dirty="0" smtClean="0"/>
              <a:t>University of Tokyo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7668344" y="6186488"/>
            <a:ext cx="1295400" cy="400050"/>
          </a:xfrm>
        </p:spPr>
        <p:txBody>
          <a:bodyPr/>
          <a:lstStyle/>
          <a:p>
            <a:fld id="{D2D8002D-B5B0-4BAC-B1F6-782DDCCE6D9C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Register cache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Register </a:t>
            </a:r>
            <a:r>
              <a:rPr lang="en-US" altLang="ja-JP" dirty="0" smtClean="0"/>
              <a:t>cache (RC)</a:t>
            </a:r>
            <a:endParaRPr lang="en-US" altLang="ja-JP" dirty="0"/>
          </a:p>
          <a:p>
            <a:pPr lvl="1"/>
            <a:r>
              <a:rPr lang="en-US" altLang="ja-JP" dirty="0"/>
              <a:t>A RC is a small and fast buffer </a:t>
            </a:r>
          </a:p>
          <a:p>
            <a:pPr lvl="1"/>
            <a:r>
              <a:rPr lang="en-US" altLang="ja-JP" dirty="0" smtClean="0"/>
              <a:t>caches </a:t>
            </a:r>
            <a:r>
              <a:rPr lang="en-US" altLang="ja-JP" dirty="0"/>
              <a:t>values in </a:t>
            </a:r>
            <a:r>
              <a:rPr lang="en-US" altLang="ja-JP" dirty="0" smtClean="0"/>
              <a:t>the main </a:t>
            </a:r>
            <a:r>
              <a:rPr lang="en-US" altLang="ja-JP" dirty="0"/>
              <a:t>register file</a:t>
            </a:r>
            <a:r>
              <a:rPr lang="ja-JP" altLang="en-US" dirty="0"/>
              <a:t>（</a:t>
            </a:r>
            <a:r>
              <a:rPr lang="en-US" altLang="ja-JP" dirty="0"/>
              <a:t>MRF</a:t>
            </a:r>
            <a:r>
              <a:rPr lang="ja-JP" altLang="en-US" dirty="0" smtClean="0"/>
              <a:t>）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018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>
                <a:solidFill>
                  <a:schemeClr val="tx1"/>
                </a:solidFill>
              </a:rPr>
              <a:t>Register cache </a:t>
            </a:r>
            <a:r>
              <a:rPr lang="en-US" altLang="ja-JP" sz="3200" b="1" dirty="0">
                <a:solidFill>
                  <a:schemeClr val="tx1"/>
                </a:solidFill>
              </a:rPr>
              <a:t>system</a:t>
            </a:r>
          </a:p>
        </p:txBody>
      </p:sp>
      <p:sp>
        <p:nvSpPr>
          <p:cNvPr id="45" name="コンテンツ プレースホルダー 44"/>
          <p:cNvSpPr>
            <a:spLocks noGrp="1"/>
          </p:cNvSpPr>
          <p:nvPr>
            <p:ph idx="1"/>
          </p:nvPr>
        </p:nvSpPr>
        <p:spPr>
          <a:xfrm>
            <a:off x="836585" y="4824156"/>
            <a:ext cx="7245805" cy="1890210"/>
          </a:xfrm>
        </p:spPr>
        <p:txBody>
          <a:bodyPr/>
          <a:lstStyle/>
          <a:p>
            <a:r>
              <a:rPr lang="en-US" altLang="ja-JP" dirty="0" smtClean="0"/>
              <a:t>A register </a:t>
            </a:r>
            <a:r>
              <a:rPr lang="en-US" altLang="ja-JP" dirty="0"/>
              <a:t>cache </a:t>
            </a:r>
            <a:r>
              <a:rPr lang="en-US" altLang="ja-JP" dirty="0" smtClean="0"/>
              <a:t>system refers </a:t>
            </a:r>
            <a:r>
              <a:rPr lang="en-US" altLang="ja-JP" dirty="0"/>
              <a:t>to a system that includes the followings :  </a:t>
            </a:r>
          </a:p>
          <a:p>
            <a:pPr lvl="2"/>
            <a:r>
              <a:rPr lang="en-US" altLang="ja-JP" dirty="0" smtClean="0"/>
              <a:t>Register </a:t>
            </a:r>
            <a:r>
              <a:rPr lang="en-US" altLang="ja-JP" dirty="0"/>
              <a:t>cache</a:t>
            </a:r>
          </a:p>
          <a:p>
            <a:pPr lvl="2"/>
            <a:r>
              <a:rPr lang="en-US" altLang="ja-JP" dirty="0"/>
              <a:t>Main register file</a:t>
            </a:r>
          </a:p>
          <a:p>
            <a:pPr lvl="2"/>
            <a:r>
              <a:rPr lang="en-US" altLang="ja-JP" dirty="0">
                <a:solidFill>
                  <a:srgbClr val="FF0000"/>
                </a:solidFill>
              </a:rPr>
              <a:t>Pipeline </a:t>
            </a:r>
            <a:r>
              <a:rPr lang="en-US" altLang="ja-JP" dirty="0" smtClean="0">
                <a:solidFill>
                  <a:srgbClr val="FF0000"/>
                </a:solidFill>
              </a:rPr>
              <a:t>stages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11</a:t>
            </a:fld>
            <a:endParaRPr lang="ja-JP" altLang="en-US"/>
          </a:p>
        </p:txBody>
      </p:sp>
      <p:grpSp>
        <p:nvGrpSpPr>
          <p:cNvPr id="55" name="グループ化 54"/>
          <p:cNvGrpSpPr/>
          <p:nvPr/>
        </p:nvGrpSpPr>
        <p:grpSpPr>
          <a:xfrm>
            <a:off x="3333012" y="2941294"/>
            <a:ext cx="4704373" cy="1806170"/>
            <a:chOff x="3333012" y="2393885"/>
            <a:chExt cx="4704373" cy="3645405"/>
          </a:xfrm>
        </p:grpSpPr>
        <p:cxnSp>
          <p:nvCxnSpPr>
            <p:cNvPr id="118" name="直線コネクタ 117"/>
            <p:cNvCxnSpPr/>
            <p:nvPr/>
          </p:nvCxnSpPr>
          <p:spPr bwMode="auto">
            <a:xfrm>
              <a:off x="6528367" y="2393885"/>
              <a:ext cx="0" cy="3645405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 bwMode="auto">
            <a:xfrm>
              <a:off x="4998197" y="2393885"/>
              <a:ext cx="0" cy="3645405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直線コネクタ 197"/>
            <p:cNvCxnSpPr/>
            <p:nvPr/>
          </p:nvCxnSpPr>
          <p:spPr bwMode="auto">
            <a:xfrm>
              <a:off x="3333012" y="2393885"/>
              <a:ext cx="0" cy="3645405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直線コネクタ 198"/>
            <p:cNvCxnSpPr/>
            <p:nvPr/>
          </p:nvCxnSpPr>
          <p:spPr bwMode="auto">
            <a:xfrm>
              <a:off x="8037385" y="2393885"/>
              <a:ext cx="0" cy="3645405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33" name="直線コネクタ 132"/>
          <p:cNvCxnSpPr/>
          <p:nvPr/>
        </p:nvCxnSpPr>
        <p:spPr bwMode="auto">
          <a:xfrm>
            <a:off x="2051720" y="4113719"/>
            <a:ext cx="1395155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直線コネクタ 175"/>
          <p:cNvCxnSpPr/>
          <p:nvPr/>
        </p:nvCxnSpPr>
        <p:spPr bwMode="auto">
          <a:xfrm>
            <a:off x="2006715" y="3289852"/>
            <a:ext cx="1350150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4" name="Freeform 25"/>
          <p:cNvSpPr>
            <a:spLocks/>
          </p:cNvSpPr>
          <p:nvPr/>
        </p:nvSpPr>
        <p:spPr bwMode="auto">
          <a:xfrm>
            <a:off x="3491880" y="2497673"/>
            <a:ext cx="4365485" cy="351906"/>
          </a:xfrm>
          <a:custGeom>
            <a:avLst/>
            <a:gdLst>
              <a:gd name="T0" fmla="*/ 720725 w 1588"/>
              <a:gd name="T1" fmla="*/ 539750 h 340"/>
              <a:gd name="T2" fmla="*/ 720725 w 1588"/>
              <a:gd name="T3" fmla="*/ 360363 h 340"/>
              <a:gd name="T4" fmla="*/ 1800225 w 1588"/>
              <a:gd name="T5" fmla="*/ 360363 h 340"/>
              <a:gd name="T6" fmla="*/ 1800225 w 1588"/>
              <a:gd name="T7" fmla="*/ 539750 h 340"/>
              <a:gd name="T8" fmla="*/ 2520950 w 1588"/>
              <a:gd name="T9" fmla="*/ 539750 h 340"/>
              <a:gd name="T10" fmla="*/ 2520950 w 1588"/>
              <a:gd name="T11" fmla="*/ 0 h 340"/>
              <a:gd name="T12" fmla="*/ 0 w 1588"/>
              <a:gd name="T13" fmla="*/ 0 h 340"/>
              <a:gd name="T14" fmla="*/ 0 w 1588"/>
              <a:gd name="T15" fmla="*/ 539750 h 340"/>
              <a:gd name="T16" fmla="*/ 720725 w 1588"/>
              <a:gd name="T17" fmla="*/ 539750 h 3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connsiteX0" fmla="*/ 3903 w 10000"/>
              <a:gd name="connsiteY0" fmla="*/ 10000 h 10000"/>
              <a:gd name="connsiteX1" fmla="*/ 2859 w 10000"/>
              <a:gd name="connsiteY1" fmla="*/ 6676 h 10000"/>
              <a:gd name="connsiteX2" fmla="*/ 7141 w 10000"/>
              <a:gd name="connsiteY2" fmla="*/ 6676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7141 w 10000"/>
              <a:gd name="connsiteY2" fmla="*/ 6676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7141 w 10000"/>
              <a:gd name="connsiteY2" fmla="*/ 6676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309 w 10000"/>
              <a:gd name="connsiteY2" fmla="*/ 6580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288 w 10000"/>
              <a:gd name="connsiteY2" fmla="*/ 6580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302 w 10000"/>
              <a:gd name="connsiteY2" fmla="*/ 6628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543 w 10000"/>
              <a:gd name="connsiteY0" fmla="*/ 10000 h 10000"/>
              <a:gd name="connsiteX1" fmla="*/ 3903 w 10000"/>
              <a:gd name="connsiteY1" fmla="*/ 6628 h 10000"/>
              <a:gd name="connsiteX2" fmla="*/ 6302 w 10000"/>
              <a:gd name="connsiteY2" fmla="*/ 6628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543 w 10000"/>
              <a:gd name="connsiteY8" fmla="*/ 10000 h 10000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302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816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74 w 10000"/>
              <a:gd name="connsiteY1" fmla="*/ 6628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9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4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4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79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4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5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0" h="10096">
                <a:moveTo>
                  <a:pt x="3538" y="9952"/>
                </a:moveTo>
                <a:cubicBezTo>
                  <a:pt x="3533" y="8972"/>
                  <a:pt x="3539" y="9002"/>
                  <a:pt x="3539" y="7782"/>
                </a:cubicBezTo>
                <a:lnTo>
                  <a:pt x="6800" y="7734"/>
                </a:lnTo>
                <a:cubicBezTo>
                  <a:pt x="6797" y="8874"/>
                  <a:pt x="6797" y="8956"/>
                  <a:pt x="6794" y="10096"/>
                </a:cubicBezTo>
                <a:lnTo>
                  <a:pt x="10000" y="10000"/>
                </a:lnTo>
                <a:lnTo>
                  <a:pt x="10000" y="0"/>
                </a:lnTo>
                <a:lnTo>
                  <a:pt x="0" y="0"/>
                </a:lnTo>
                <a:lnTo>
                  <a:pt x="0" y="10000"/>
                </a:lnTo>
                <a:lnTo>
                  <a:pt x="3538" y="9952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altLang="ja-JP" sz="2000" dirty="0" smtClean="0">
                <a:latin typeface="Helvetica" pitchFamily="34" charset="0"/>
                <a:cs typeface="Helvetica" pitchFamily="34" charset="0"/>
              </a:rPr>
              <a:t>Register cache</a:t>
            </a:r>
            <a:endParaRPr lang="ja-JP" altLang="en-US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台形 6"/>
          <p:cNvSpPr/>
          <p:nvPr/>
        </p:nvSpPr>
        <p:spPr>
          <a:xfrm rot="5400000">
            <a:off x="5519954" y="3321256"/>
            <a:ext cx="538682" cy="285752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13"/>
          <p:cNvGrpSpPr/>
          <p:nvPr/>
        </p:nvGrpSpPr>
        <p:grpSpPr>
          <a:xfrm>
            <a:off x="6462210" y="3353227"/>
            <a:ext cx="142876" cy="201193"/>
            <a:chOff x="3571868" y="3071810"/>
            <a:chExt cx="285752" cy="914734"/>
          </a:xfrm>
        </p:grpSpPr>
        <p:sp>
          <p:nvSpPr>
            <p:cNvPr id="15" name="正方形/長方形 14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6" name="二等辺三角形 15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cxnSp>
        <p:nvCxnSpPr>
          <p:cNvPr id="21" name="直線矢印コネクタ 20"/>
          <p:cNvCxnSpPr/>
          <p:nvPr/>
        </p:nvCxnSpPr>
        <p:spPr bwMode="auto">
          <a:xfrm>
            <a:off x="5067055" y="3289852"/>
            <a:ext cx="571504" cy="5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 bwMode="auto">
          <a:xfrm>
            <a:off x="5067055" y="3638411"/>
            <a:ext cx="571504" cy="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endCxn id="15" idx="1"/>
          </p:cNvCxnSpPr>
          <p:nvPr/>
        </p:nvCxnSpPr>
        <p:spPr bwMode="auto">
          <a:xfrm>
            <a:off x="5932172" y="3451816"/>
            <a:ext cx="530038" cy="197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台形 23"/>
          <p:cNvSpPr/>
          <p:nvPr/>
        </p:nvSpPr>
        <p:spPr>
          <a:xfrm rot="5400000">
            <a:off x="5519955" y="4145123"/>
            <a:ext cx="538682" cy="285752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30"/>
          <p:cNvGrpSpPr/>
          <p:nvPr/>
        </p:nvGrpSpPr>
        <p:grpSpPr>
          <a:xfrm>
            <a:off x="6462210" y="4208781"/>
            <a:ext cx="142876" cy="201193"/>
            <a:chOff x="3571868" y="3071810"/>
            <a:chExt cx="285752" cy="914734"/>
          </a:xfrm>
        </p:grpSpPr>
        <p:sp>
          <p:nvSpPr>
            <p:cNvPr id="32" name="正方形/長方形 31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33" name="二等辺三角形 32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cxnSp>
        <p:nvCxnSpPr>
          <p:cNvPr id="34" name="直線矢印コネクタ 33"/>
          <p:cNvCxnSpPr/>
          <p:nvPr/>
        </p:nvCxnSpPr>
        <p:spPr bwMode="auto">
          <a:xfrm>
            <a:off x="5067055" y="4113719"/>
            <a:ext cx="571504" cy="5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 bwMode="auto">
          <a:xfrm>
            <a:off x="5067055" y="4462278"/>
            <a:ext cx="571504" cy="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endCxn id="32" idx="1"/>
          </p:cNvCxnSpPr>
          <p:nvPr/>
        </p:nvCxnSpPr>
        <p:spPr bwMode="auto">
          <a:xfrm>
            <a:off x="5922150" y="4303842"/>
            <a:ext cx="540060" cy="54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 bwMode="auto">
          <a:xfrm>
            <a:off x="4707015" y="3289852"/>
            <a:ext cx="214314" cy="3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 bwMode="auto">
          <a:xfrm>
            <a:off x="4707015" y="3638411"/>
            <a:ext cx="214314" cy="3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 bwMode="auto">
          <a:xfrm>
            <a:off x="4707015" y="4113719"/>
            <a:ext cx="214314" cy="3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 bwMode="auto">
          <a:xfrm>
            <a:off x="4707015" y="4462278"/>
            <a:ext cx="214314" cy="3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フリーフォーム 112"/>
          <p:cNvSpPr/>
          <p:nvPr/>
        </p:nvSpPr>
        <p:spPr bwMode="auto">
          <a:xfrm rot="16200000" flipH="1">
            <a:off x="4161982" y="2853196"/>
            <a:ext cx="505005" cy="495055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14" name="フリーフォーム 113"/>
          <p:cNvSpPr/>
          <p:nvPr/>
        </p:nvSpPr>
        <p:spPr bwMode="auto">
          <a:xfrm rot="16200000" flipH="1">
            <a:off x="3941702" y="2981477"/>
            <a:ext cx="855554" cy="585066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15" name="フリーフォーム 114"/>
          <p:cNvSpPr/>
          <p:nvPr/>
        </p:nvSpPr>
        <p:spPr bwMode="auto">
          <a:xfrm rot="16200000" flipH="1">
            <a:off x="3674886" y="3158283"/>
            <a:ext cx="1299173" cy="675074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16" name="フリーフォーム 115"/>
          <p:cNvSpPr/>
          <p:nvPr/>
        </p:nvSpPr>
        <p:spPr bwMode="auto">
          <a:xfrm rot="16200000" flipH="1">
            <a:off x="3447740" y="3295416"/>
            <a:ext cx="1647735" cy="749366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08" name="フリーフォーム 107"/>
          <p:cNvSpPr/>
          <p:nvPr/>
        </p:nvSpPr>
        <p:spPr bwMode="auto">
          <a:xfrm rot="16200000" flipH="1">
            <a:off x="3332067" y="3068961"/>
            <a:ext cx="2344854" cy="315035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62" name="フリーフォーム 161"/>
          <p:cNvSpPr/>
          <p:nvPr/>
        </p:nvSpPr>
        <p:spPr bwMode="auto">
          <a:xfrm rot="10800000" flipH="1">
            <a:off x="3401871" y="2846231"/>
            <a:ext cx="180020" cy="443621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63" name="フリーフォーム 162"/>
          <p:cNvSpPr/>
          <p:nvPr/>
        </p:nvSpPr>
        <p:spPr bwMode="auto">
          <a:xfrm rot="10800000" flipH="1">
            <a:off x="3356865" y="2846231"/>
            <a:ext cx="270030" cy="792180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64" name="フリーフォーム 163"/>
          <p:cNvSpPr/>
          <p:nvPr/>
        </p:nvSpPr>
        <p:spPr bwMode="auto">
          <a:xfrm rot="10800000" flipH="1">
            <a:off x="3356866" y="2846231"/>
            <a:ext cx="315034" cy="1267488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65" name="フリーフォーム 164"/>
          <p:cNvSpPr/>
          <p:nvPr/>
        </p:nvSpPr>
        <p:spPr bwMode="auto">
          <a:xfrm rot="10800000" flipH="1">
            <a:off x="3356865" y="2846230"/>
            <a:ext cx="360040" cy="1616047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87" name="正方形/長方形 186"/>
          <p:cNvSpPr/>
          <p:nvPr/>
        </p:nvSpPr>
        <p:spPr bwMode="auto">
          <a:xfrm>
            <a:off x="4662010" y="3194790"/>
            <a:ext cx="45719" cy="2218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grpSp>
        <p:nvGrpSpPr>
          <p:cNvPr id="242" name="グループ化 241"/>
          <p:cNvGrpSpPr/>
          <p:nvPr/>
        </p:nvGrpSpPr>
        <p:grpSpPr>
          <a:xfrm>
            <a:off x="3581890" y="2370923"/>
            <a:ext cx="135809" cy="477910"/>
            <a:chOff x="3221850" y="2348880"/>
            <a:chExt cx="135809" cy="723776"/>
          </a:xfrm>
        </p:grpSpPr>
        <p:cxnSp>
          <p:nvCxnSpPr>
            <p:cNvPr id="205" name="直線コネクタ 204"/>
            <p:cNvCxnSpPr/>
            <p:nvPr/>
          </p:nvCxnSpPr>
          <p:spPr bwMode="auto">
            <a:xfrm rot="5400000" flipH="1" flipV="1">
              <a:off x="2860359" y="2710371"/>
              <a:ext cx="723776" cy="794"/>
            </a:xfrm>
            <a:prstGeom prst="line">
              <a:avLst/>
            </a:prstGeom>
            <a:ln w="158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直線コネクタ 208"/>
            <p:cNvCxnSpPr/>
            <p:nvPr/>
          </p:nvCxnSpPr>
          <p:spPr bwMode="auto">
            <a:xfrm rot="5400000" flipH="1" flipV="1">
              <a:off x="2905364" y="2710371"/>
              <a:ext cx="723776" cy="794"/>
            </a:xfrm>
            <a:prstGeom prst="line">
              <a:avLst/>
            </a:prstGeom>
            <a:ln w="158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直線コネクタ 209"/>
            <p:cNvCxnSpPr/>
            <p:nvPr/>
          </p:nvCxnSpPr>
          <p:spPr bwMode="auto">
            <a:xfrm rot="5400000" flipH="1" flipV="1">
              <a:off x="2950369" y="2710371"/>
              <a:ext cx="723776" cy="794"/>
            </a:xfrm>
            <a:prstGeom prst="line">
              <a:avLst/>
            </a:prstGeom>
            <a:ln w="158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1" name="直線コネクタ 210"/>
            <p:cNvCxnSpPr/>
            <p:nvPr/>
          </p:nvCxnSpPr>
          <p:spPr bwMode="auto">
            <a:xfrm flipV="1">
              <a:off x="3356865" y="2348880"/>
              <a:ext cx="794" cy="721672"/>
            </a:xfrm>
            <a:prstGeom prst="line">
              <a:avLst/>
            </a:prstGeom>
            <a:ln w="158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24" name="直線コネクタ 223"/>
          <p:cNvCxnSpPr/>
          <p:nvPr/>
        </p:nvCxnSpPr>
        <p:spPr bwMode="auto">
          <a:xfrm flipV="1">
            <a:off x="3626895" y="2054052"/>
            <a:ext cx="0" cy="285185"/>
          </a:xfrm>
          <a:prstGeom prst="line">
            <a:avLst/>
          </a:prstGeom>
          <a:ln w="1587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 bwMode="auto">
          <a:xfrm>
            <a:off x="2051720" y="3638411"/>
            <a:ext cx="1350150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2" name="グループ化 145"/>
          <p:cNvGrpSpPr/>
          <p:nvPr/>
        </p:nvGrpSpPr>
        <p:grpSpPr>
          <a:xfrm>
            <a:off x="3266855" y="3543350"/>
            <a:ext cx="135015" cy="190123"/>
            <a:chOff x="3571868" y="3071810"/>
            <a:chExt cx="285752" cy="914734"/>
          </a:xfrm>
        </p:grpSpPr>
        <p:sp>
          <p:nvSpPr>
            <p:cNvPr id="123" name="正方形/長方形 122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24" name="二等辺三角形 123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grpSp>
        <p:nvGrpSpPr>
          <p:cNvPr id="125" name="グループ化 145"/>
          <p:cNvGrpSpPr/>
          <p:nvPr/>
        </p:nvGrpSpPr>
        <p:grpSpPr>
          <a:xfrm>
            <a:off x="3266855" y="4018657"/>
            <a:ext cx="135015" cy="190123"/>
            <a:chOff x="3571868" y="3071810"/>
            <a:chExt cx="285752" cy="914734"/>
          </a:xfrm>
        </p:grpSpPr>
        <p:sp>
          <p:nvSpPr>
            <p:cNvPr id="126" name="正方形/長方形 125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27" name="二等辺三角形 126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cxnSp>
        <p:nvCxnSpPr>
          <p:cNvPr id="135" name="直線コネクタ 134"/>
          <p:cNvCxnSpPr/>
          <p:nvPr/>
        </p:nvCxnSpPr>
        <p:spPr bwMode="auto">
          <a:xfrm>
            <a:off x="2006715" y="4462278"/>
            <a:ext cx="1395155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37" name="グループ化 145"/>
          <p:cNvGrpSpPr/>
          <p:nvPr/>
        </p:nvGrpSpPr>
        <p:grpSpPr>
          <a:xfrm>
            <a:off x="3266855" y="4367217"/>
            <a:ext cx="135015" cy="190123"/>
            <a:chOff x="3571868" y="3071810"/>
            <a:chExt cx="285752" cy="914734"/>
          </a:xfrm>
        </p:grpSpPr>
        <p:sp>
          <p:nvSpPr>
            <p:cNvPr id="138" name="正方形/長方形 137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40" name="二等辺三角形 139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sp>
        <p:nvSpPr>
          <p:cNvPr id="141" name="正方形/長方形 140"/>
          <p:cNvSpPr/>
          <p:nvPr/>
        </p:nvSpPr>
        <p:spPr bwMode="auto">
          <a:xfrm>
            <a:off x="3491880" y="2339236"/>
            <a:ext cx="315035" cy="321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grpSp>
        <p:nvGrpSpPr>
          <p:cNvPr id="142" name="グループ化 145"/>
          <p:cNvGrpSpPr/>
          <p:nvPr/>
        </p:nvGrpSpPr>
        <p:grpSpPr>
          <a:xfrm>
            <a:off x="4932040" y="3194790"/>
            <a:ext cx="135015" cy="190123"/>
            <a:chOff x="3571868" y="3071810"/>
            <a:chExt cx="285752" cy="914734"/>
          </a:xfrm>
        </p:grpSpPr>
        <p:sp>
          <p:nvSpPr>
            <p:cNvPr id="143" name="正方形/長方形 142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44" name="二等辺三角形 143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grpSp>
        <p:nvGrpSpPr>
          <p:cNvPr id="145" name="グループ化 145"/>
          <p:cNvGrpSpPr/>
          <p:nvPr/>
        </p:nvGrpSpPr>
        <p:grpSpPr>
          <a:xfrm>
            <a:off x="4932040" y="3543350"/>
            <a:ext cx="135015" cy="190123"/>
            <a:chOff x="3571868" y="3071810"/>
            <a:chExt cx="285752" cy="914734"/>
          </a:xfrm>
        </p:grpSpPr>
        <p:sp>
          <p:nvSpPr>
            <p:cNvPr id="146" name="正方形/長方形 145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49" name="二等辺三角形 148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grpSp>
        <p:nvGrpSpPr>
          <p:cNvPr id="152" name="グループ化 145"/>
          <p:cNvGrpSpPr/>
          <p:nvPr/>
        </p:nvGrpSpPr>
        <p:grpSpPr>
          <a:xfrm>
            <a:off x="4932040" y="4018657"/>
            <a:ext cx="135015" cy="190123"/>
            <a:chOff x="3571868" y="3071810"/>
            <a:chExt cx="285752" cy="914734"/>
          </a:xfrm>
        </p:grpSpPr>
        <p:sp>
          <p:nvSpPr>
            <p:cNvPr id="155" name="正方形/長方形 154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59" name="二等辺三角形 158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grpSp>
        <p:nvGrpSpPr>
          <p:cNvPr id="160" name="グループ化 145"/>
          <p:cNvGrpSpPr/>
          <p:nvPr/>
        </p:nvGrpSpPr>
        <p:grpSpPr>
          <a:xfrm>
            <a:off x="4932040" y="4367217"/>
            <a:ext cx="135015" cy="190123"/>
            <a:chOff x="3571868" y="3071810"/>
            <a:chExt cx="285752" cy="914734"/>
          </a:xfrm>
        </p:grpSpPr>
        <p:sp>
          <p:nvSpPr>
            <p:cNvPr id="166" name="正方形/長方形 165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67" name="二等辺三角形 166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sp>
        <p:nvSpPr>
          <p:cNvPr id="168" name="正方形/長方形 167"/>
          <p:cNvSpPr/>
          <p:nvPr/>
        </p:nvSpPr>
        <p:spPr bwMode="auto">
          <a:xfrm>
            <a:off x="4662010" y="3543350"/>
            <a:ext cx="45719" cy="2218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69" name="正方形/長方形 168"/>
          <p:cNvSpPr/>
          <p:nvPr/>
        </p:nvSpPr>
        <p:spPr bwMode="auto">
          <a:xfrm>
            <a:off x="4662010" y="3986970"/>
            <a:ext cx="45719" cy="2218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4662010" y="4335530"/>
            <a:ext cx="45719" cy="2218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cxnSp>
        <p:nvCxnSpPr>
          <p:cNvPr id="171" name="直線矢印コネクタ 170"/>
          <p:cNvCxnSpPr/>
          <p:nvPr/>
        </p:nvCxnSpPr>
        <p:spPr bwMode="auto">
          <a:xfrm>
            <a:off x="4346975" y="4050345"/>
            <a:ext cx="31503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2" name="直線矢印コネクタ 171"/>
          <p:cNvCxnSpPr/>
          <p:nvPr/>
        </p:nvCxnSpPr>
        <p:spPr bwMode="auto">
          <a:xfrm>
            <a:off x="4346975" y="3606724"/>
            <a:ext cx="31503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3" name="直線矢印コネクタ 172"/>
          <p:cNvCxnSpPr/>
          <p:nvPr/>
        </p:nvCxnSpPr>
        <p:spPr bwMode="auto">
          <a:xfrm>
            <a:off x="4346975" y="3258165"/>
            <a:ext cx="31503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Rectangle 25"/>
          <p:cNvSpPr>
            <a:spLocks noChangeArrowheads="1"/>
          </p:cNvSpPr>
          <p:nvPr/>
        </p:nvSpPr>
        <p:spPr bwMode="auto">
          <a:xfrm>
            <a:off x="1217264" y="2877919"/>
            <a:ext cx="857256" cy="19012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Calibri" pitchFamily="34" charset="0"/>
              </a:rPr>
              <a:t>Instruction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Calibri" pitchFamily="34" charset="0"/>
              </a:rPr>
              <a:t> Window</a:t>
            </a: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174" name="フリーフォーム 173"/>
          <p:cNvSpPr/>
          <p:nvPr/>
        </p:nvSpPr>
        <p:spPr bwMode="auto">
          <a:xfrm rot="10800000" flipH="1">
            <a:off x="6597225" y="2846231"/>
            <a:ext cx="630071" cy="602057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77" name="フリーフォーム 176"/>
          <p:cNvSpPr/>
          <p:nvPr/>
        </p:nvSpPr>
        <p:spPr bwMode="auto">
          <a:xfrm rot="10800000" flipH="1">
            <a:off x="6597225" y="2846228"/>
            <a:ext cx="855095" cy="1457611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246" name="正方形/長方形 245"/>
          <p:cNvSpPr/>
          <p:nvPr/>
        </p:nvSpPr>
        <p:spPr bwMode="auto">
          <a:xfrm>
            <a:off x="6687235" y="2244175"/>
            <a:ext cx="1260141" cy="12674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rPr>
              <a:t>Write Buffer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cxnSp>
        <p:nvCxnSpPr>
          <p:cNvPr id="189" name="直線矢印コネクタ 188"/>
          <p:cNvCxnSpPr/>
          <p:nvPr/>
        </p:nvCxnSpPr>
        <p:spPr bwMode="auto">
          <a:xfrm flipV="1">
            <a:off x="7452320" y="2370923"/>
            <a:ext cx="0" cy="47534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0" name="Freeform 25"/>
          <p:cNvSpPr>
            <a:spLocks/>
          </p:cNvSpPr>
          <p:nvPr/>
        </p:nvSpPr>
        <p:spPr bwMode="auto">
          <a:xfrm>
            <a:off x="3446876" y="1673806"/>
            <a:ext cx="4410490" cy="380246"/>
          </a:xfrm>
          <a:custGeom>
            <a:avLst/>
            <a:gdLst>
              <a:gd name="T0" fmla="*/ 720725 w 1588"/>
              <a:gd name="T1" fmla="*/ 539750 h 340"/>
              <a:gd name="T2" fmla="*/ 720725 w 1588"/>
              <a:gd name="T3" fmla="*/ 360363 h 340"/>
              <a:gd name="T4" fmla="*/ 1800225 w 1588"/>
              <a:gd name="T5" fmla="*/ 360363 h 340"/>
              <a:gd name="T6" fmla="*/ 1800225 w 1588"/>
              <a:gd name="T7" fmla="*/ 539750 h 340"/>
              <a:gd name="T8" fmla="*/ 2520950 w 1588"/>
              <a:gd name="T9" fmla="*/ 539750 h 340"/>
              <a:gd name="T10" fmla="*/ 2520950 w 1588"/>
              <a:gd name="T11" fmla="*/ 0 h 340"/>
              <a:gd name="T12" fmla="*/ 0 w 1588"/>
              <a:gd name="T13" fmla="*/ 0 h 340"/>
              <a:gd name="T14" fmla="*/ 0 w 1588"/>
              <a:gd name="T15" fmla="*/ 539750 h 340"/>
              <a:gd name="T16" fmla="*/ 720725 w 1588"/>
              <a:gd name="T17" fmla="*/ 539750 h 3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connsiteX0" fmla="*/ 3903 w 10000"/>
              <a:gd name="connsiteY0" fmla="*/ 10000 h 10000"/>
              <a:gd name="connsiteX1" fmla="*/ 2859 w 10000"/>
              <a:gd name="connsiteY1" fmla="*/ 6676 h 10000"/>
              <a:gd name="connsiteX2" fmla="*/ 7141 w 10000"/>
              <a:gd name="connsiteY2" fmla="*/ 6676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7141 w 10000"/>
              <a:gd name="connsiteY2" fmla="*/ 6676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7141 w 10000"/>
              <a:gd name="connsiteY2" fmla="*/ 6676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309 w 10000"/>
              <a:gd name="connsiteY2" fmla="*/ 6580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288 w 10000"/>
              <a:gd name="connsiteY2" fmla="*/ 6580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302 w 10000"/>
              <a:gd name="connsiteY2" fmla="*/ 6628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543 w 10000"/>
              <a:gd name="connsiteY0" fmla="*/ 10000 h 10000"/>
              <a:gd name="connsiteX1" fmla="*/ 3903 w 10000"/>
              <a:gd name="connsiteY1" fmla="*/ 6628 h 10000"/>
              <a:gd name="connsiteX2" fmla="*/ 6302 w 10000"/>
              <a:gd name="connsiteY2" fmla="*/ 6628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543 w 10000"/>
              <a:gd name="connsiteY8" fmla="*/ 10000 h 10000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302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816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74 w 10000"/>
              <a:gd name="connsiteY1" fmla="*/ 6628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9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4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4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79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4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5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0" h="10096">
                <a:moveTo>
                  <a:pt x="3538" y="9952"/>
                </a:moveTo>
                <a:cubicBezTo>
                  <a:pt x="3533" y="8972"/>
                  <a:pt x="3539" y="9002"/>
                  <a:pt x="3539" y="7782"/>
                </a:cubicBezTo>
                <a:lnTo>
                  <a:pt x="6800" y="7734"/>
                </a:lnTo>
                <a:cubicBezTo>
                  <a:pt x="6797" y="8874"/>
                  <a:pt x="6797" y="8956"/>
                  <a:pt x="6794" y="10096"/>
                </a:cubicBezTo>
                <a:lnTo>
                  <a:pt x="10000" y="10000"/>
                </a:lnTo>
                <a:lnTo>
                  <a:pt x="10000" y="0"/>
                </a:lnTo>
                <a:lnTo>
                  <a:pt x="0" y="0"/>
                </a:lnTo>
                <a:lnTo>
                  <a:pt x="0" y="10000"/>
                </a:lnTo>
                <a:lnTo>
                  <a:pt x="3538" y="9952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altLang="ja-JP" sz="2000" dirty="0" smtClean="0">
                <a:latin typeface="Helvetica" pitchFamily="34" charset="0"/>
                <a:cs typeface="Helvetica" pitchFamily="34" charset="0"/>
              </a:rPr>
              <a:t>Main Register File</a:t>
            </a:r>
            <a:endParaRPr lang="ja-JP" altLang="en-US" sz="2000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191" name="直線矢印コネクタ 190"/>
          <p:cNvCxnSpPr/>
          <p:nvPr/>
        </p:nvCxnSpPr>
        <p:spPr bwMode="auto">
          <a:xfrm flipV="1">
            <a:off x="7317305" y="2054052"/>
            <a:ext cx="0" cy="19016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2" name="直線矢印コネクタ 191"/>
          <p:cNvCxnSpPr/>
          <p:nvPr/>
        </p:nvCxnSpPr>
        <p:spPr bwMode="auto">
          <a:xfrm flipV="1">
            <a:off x="7227295" y="2370923"/>
            <a:ext cx="0" cy="47534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3" name="Rectangle 24"/>
          <p:cNvSpPr>
            <a:spLocks noChangeArrowheads="1"/>
          </p:cNvSpPr>
          <p:nvPr/>
        </p:nvSpPr>
        <p:spPr bwMode="auto">
          <a:xfrm>
            <a:off x="5697125" y="3765160"/>
            <a:ext cx="719138" cy="200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000" dirty="0" smtClean="0">
                <a:latin typeface="Helvetica" pitchFamily="34" charset="0"/>
                <a:cs typeface="Helvetica" pitchFamily="34" charset="0"/>
              </a:rPr>
              <a:t>ALUs</a:t>
            </a:r>
            <a:endParaRPr lang="ja-JP" altLang="en-US" sz="2000" dirty="0">
              <a:latin typeface="Helvetica" pitchFamily="34" charset="0"/>
              <a:cs typeface="Helvetica" pitchFamily="34" charset="0"/>
            </a:endParaRPr>
          </a:p>
        </p:txBody>
      </p:sp>
      <p:grpSp>
        <p:nvGrpSpPr>
          <p:cNvPr id="200" name="グループ化 145"/>
          <p:cNvGrpSpPr/>
          <p:nvPr/>
        </p:nvGrpSpPr>
        <p:grpSpPr>
          <a:xfrm>
            <a:off x="3266855" y="3194791"/>
            <a:ext cx="135015" cy="190123"/>
            <a:chOff x="3571868" y="3071810"/>
            <a:chExt cx="285752" cy="914734"/>
          </a:xfrm>
        </p:grpSpPr>
        <p:sp>
          <p:nvSpPr>
            <p:cNvPr id="201" name="正方形/長方形 200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202" name="二等辺三角形 201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sp>
        <p:nvSpPr>
          <p:cNvPr id="89" name="円/楕円 88"/>
          <p:cNvSpPr>
            <a:spLocks noChangeArrowheads="1"/>
          </p:cNvSpPr>
          <p:nvPr/>
        </p:nvSpPr>
        <p:spPr bwMode="auto">
          <a:xfrm>
            <a:off x="1421650" y="2656110"/>
            <a:ext cx="7245805" cy="2059667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ja-JP" altLang="en-US">
              <a:latin typeface="Helvetica" pitchFamily="34" charset="0"/>
              <a:ea typeface="HG丸ｺﾞｼｯｸM-PRO" pitchFamily="50" charset="-128"/>
              <a:cs typeface="Helvetica" pitchFamily="34" charset="0"/>
            </a:endParaRPr>
          </a:p>
        </p:txBody>
      </p:sp>
      <p:cxnSp>
        <p:nvCxnSpPr>
          <p:cNvPr id="6" name="直線コネクタ 5"/>
          <p:cNvCxnSpPr/>
          <p:nvPr/>
        </p:nvCxnSpPr>
        <p:spPr bwMode="auto">
          <a:xfrm>
            <a:off x="1241630" y="2213865"/>
            <a:ext cx="7470830" cy="0"/>
          </a:xfrm>
          <a:prstGeom prst="line">
            <a:avLst/>
          </a:prstGeom>
          <a:noFill/>
          <a:ln w="158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Rectangle 24"/>
          <p:cNvSpPr>
            <a:spLocks noChangeArrowheads="1"/>
          </p:cNvSpPr>
          <p:nvPr/>
        </p:nvSpPr>
        <p:spPr bwMode="auto">
          <a:xfrm>
            <a:off x="1691680" y="1673804"/>
            <a:ext cx="1575175" cy="405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000" dirty="0" smtClean="0">
                <a:latin typeface="Helvetica" pitchFamily="34" charset="0"/>
                <a:cs typeface="Helvetica" pitchFamily="34" charset="0"/>
              </a:rPr>
              <a:t>Out of pipelines </a:t>
            </a:r>
            <a:endParaRPr lang="ja-JP" altLang="en-US" sz="20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18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LORCS : </a:t>
            </a:r>
            <a:br>
              <a:rPr lang="en-US" altLang="ja-JP" dirty="0" smtClean="0"/>
            </a:br>
            <a:r>
              <a:rPr lang="en-US" altLang="ja-JP" dirty="0" smtClean="0"/>
              <a:t>Latency-Oriented-Register Cache System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Two </a:t>
            </a:r>
            <a:r>
              <a:rPr lang="en-US" altLang="ja-JP" dirty="0"/>
              <a:t>different register cache system</a:t>
            </a:r>
          </a:p>
          <a:p>
            <a:pPr marL="906462" lvl="1" indent="-457200">
              <a:buFont typeface="+mj-lt"/>
              <a:buAutoNum type="arabicPeriod"/>
            </a:pPr>
            <a:r>
              <a:rPr lang="en-US" altLang="ja-JP" dirty="0"/>
              <a:t>Latency-Oriented </a:t>
            </a:r>
            <a:r>
              <a:rPr lang="en-US" altLang="ja-JP" dirty="0" smtClean="0"/>
              <a:t>         : Conventional method</a:t>
            </a:r>
            <a:endParaRPr lang="en-US" altLang="ja-JP" dirty="0"/>
          </a:p>
          <a:p>
            <a:pPr marL="906462" lvl="1" indent="-457200">
              <a:buFont typeface="+mj-lt"/>
              <a:buAutoNum type="arabicPeriod"/>
            </a:pPr>
            <a:r>
              <a:rPr lang="en-US" altLang="ja-JP" dirty="0"/>
              <a:t>Non-Latency-Oriented </a:t>
            </a:r>
            <a:r>
              <a:rPr lang="en-US" altLang="ja-JP" dirty="0" smtClean="0"/>
              <a:t> : Our </a:t>
            </a:r>
            <a:r>
              <a:rPr lang="en-US" altLang="ja-JP" dirty="0"/>
              <a:t>proposal             </a:t>
            </a:r>
            <a:endParaRPr lang="ja-JP" altLang="en-US" dirty="0"/>
          </a:p>
          <a:p>
            <a:endParaRPr lang="en-US" altLang="ja-JP" dirty="0" smtClean="0"/>
          </a:p>
          <a:p>
            <a:r>
              <a:rPr lang="en-US" altLang="ja-JP" b="1" dirty="0" smtClean="0"/>
              <a:t>LORCS : Latency-Oriented-Register </a:t>
            </a:r>
            <a:r>
              <a:rPr lang="en-US" altLang="ja-JP" b="1" dirty="0"/>
              <a:t>Cache System</a:t>
            </a:r>
            <a:r>
              <a:rPr lang="en-US" altLang="ja-JP" dirty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 conventional </a:t>
            </a:r>
            <a:r>
              <a:rPr lang="en-US" altLang="ja-JP" dirty="0"/>
              <a:t>RC system is referred to as </a:t>
            </a:r>
            <a:r>
              <a:rPr lang="en-US" altLang="ja-JP" dirty="0" smtClean="0"/>
              <a:t>it </a:t>
            </a:r>
            <a:br>
              <a:rPr lang="en-US" altLang="ja-JP" dirty="0" smtClean="0"/>
            </a:br>
            <a:r>
              <a:rPr lang="en-US" altLang="ja-JP" dirty="0" smtClean="0"/>
              <a:t>in order to distinguish it from our proposal</a:t>
            </a:r>
          </a:p>
          <a:p>
            <a:pPr lvl="1"/>
            <a:r>
              <a:rPr lang="en-US" altLang="ja-JP" dirty="0" smtClean="0"/>
              <a:t>Usually, </a:t>
            </a:r>
            <a:r>
              <a:rPr lang="en-US" altLang="ja-JP" dirty="0"/>
              <a:t>the </a:t>
            </a:r>
            <a:r>
              <a:rPr lang="en-US" altLang="ja-JP" dirty="0" smtClean="0"/>
              <a:t>“Register Cache” </a:t>
            </a:r>
            <a:r>
              <a:rPr lang="en-US" altLang="ja-JP" dirty="0"/>
              <a:t>refers </a:t>
            </a:r>
            <a:r>
              <a:rPr lang="en-US" altLang="ja-JP" dirty="0" smtClean="0"/>
              <a:t>this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509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LORCS : </a:t>
            </a:r>
            <a:br>
              <a:rPr lang="en-US" altLang="ja-JP" dirty="0" smtClean="0"/>
            </a:br>
            <a:r>
              <a:rPr lang="en-US" altLang="ja-JP" dirty="0" smtClean="0"/>
              <a:t>Latency-Oriented-Register Cache System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Pipeline that assumes hit</a:t>
            </a:r>
          </a:p>
          <a:p>
            <a:pPr lvl="1"/>
            <a:r>
              <a:rPr lang="en-US" altLang="ja-JP" dirty="0" smtClean="0"/>
              <a:t>All instructions are scheduled assuming their operands will hit</a:t>
            </a:r>
          </a:p>
          <a:p>
            <a:pPr lvl="1"/>
            <a:endParaRPr lang="en-US" altLang="ja-JP" i="1" dirty="0" smtClean="0"/>
          </a:p>
          <a:p>
            <a:pPr lvl="1"/>
            <a:r>
              <a:rPr lang="en-US" altLang="ja-JP" dirty="0" smtClean="0"/>
              <a:t>If all operands hit,</a:t>
            </a:r>
          </a:p>
          <a:p>
            <a:pPr lvl="2"/>
            <a:r>
              <a:rPr lang="en-US" altLang="ja-JP" dirty="0" smtClean="0"/>
              <a:t>It is equivalent to a system with a 1-cycle </a:t>
            </a:r>
            <a:r>
              <a:rPr lang="en-US" altLang="ja-JP" dirty="0"/>
              <a:t>latency RF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On the RC miss, pipeline is stalled (miss penalty)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/>
              <a:t>This pipeline is </a:t>
            </a:r>
            <a:r>
              <a:rPr lang="en-US" altLang="ja-JP" dirty="0" smtClean="0"/>
              <a:t>the same as a general data cache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61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 bwMode="auto">
          <a:xfrm>
            <a:off x="3491880" y="1583795"/>
            <a:ext cx="1395155" cy="391543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Behavior of LORCS</a:t>
            </a:r>
            <a:endParaRPr kumimoji="1" lang="ja-JP" altLang="en-US" sz="2800" dirty="0"/>
          </a:p>
        </p:txBody>
      </p:sp>
      <p:sp>
        <p:nvSpPr>
          <p:cNvPr id="42" name="コンテンツ プレースホルダ 41"/>
          <p:cNvSpPr>
            <a:spLocks noGrp="1"/>
          </p:cNvSpPr>
          <p:nvPr>
            <p:ph idx="1"/>
          </p:nvPr>
        </p:nvSpPr>
        <p:spPr>
          <a:xfrm>
            <a:off x="341436" y="5229240"/>
            <a:ext cx="7848600" cy="1222362"/>
          </a:xfrm>
        </p:spPr>
        <p:txBody>
          <a:bodyPr/>
          <a:lstStyle/>
          <a:p>
            <a:pPr marL="269875" lvl="1" indent="-269875">
              <a:buClr>
                <a:srgbClr val="6666FF"/>
              </a:buClr>
              <a:buFont typeface="Wingdings" pitchFamily="2" charset="2"/>
              <a:buChar char="n"/>
            </a:pPr>
            <a:r>
              <a:rPr kumimoji="1" lang="en-US" altLang="ja-JP" dirty="0" smtClean="0"/>
              <a:t>On RC miss, </a:t>
            </a:r>
            <a:r>
              <a:rPr lang="en-US" altLang="ja-JP" dirty="0" smtClean="0"/>
              <a:t>the processor backend is stalled</a:t>
            </a:r>
          </a:p>
          <a:p>
            <a:pPr lvl="1"/>
            <a:r>
              <a:rPr lang="en-US" altLang="ja-JP" dirty="0" smtClean="0"/>
              <a:t>MRF is accessed in the meantime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61" name="Rectangle 96"/>
          <p:cNvSpPr>
            <a:spLocks noChangeArrowheads="1"/>
          </p:cNvSpPr>
          <p:nvPr/>
        </p:nvSpPr>
        <p:spPr bwMode="auto">
          <a:xfrm>
            <a:off x="7092336" y="1718772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r>
              <a:rPr lang="en-US" altLang="ja-JP" sz="2000" dirty="0">
                <a:latin typeface="Helvetica" pitchFamily="34" charset="0"/>
                <a:ea typeface="HG丸ｺﾞｼｯｸM-PRO" pitchFamily="50" charset="-128"/>
                <a:cs typeface="Helvetica" pitchFamily="34" charset="0"/>
              </a:rPr>
              <a:t>cycle</a:t>
            </a:r>
          </a:p>
        </p:txBody>
      </p:sp>
      <p:cxnSp>
        <p:nvCxnSpPr>
          <p:cNvPr id="64" name="直線矢印コネクタ 63"/>
          <p:cNvCxnSpPr/>
          <p:nvPr/>
        </p:nvCxnSpPr>
        <p:spPr bwMode="auto">
          <a:xfrm>
            <a:off x="1151544" y="1718772"/>
            <a:ext cx="693092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611472" y="1898796"/>
            <a:ext cx="82805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sz="2400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1</a:t>
            </a:r>
            <a:r>
              <a:rPr kumimoji="1" lang="en-US" altLang="ja-JP" sz="24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 : </a:t>
            </a:r>
            <a:endParaRPr kumimoji="1" lang="ja-JP" altLang="en-US" sz="2400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593529" y="2528880"/>
            <a:ext cx="82805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sz="2400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2</a:t>
            </a:r>
            <a:r>
              <a:rPr kumimoji="1" lang="en-US" altLang="ja-JP" sz="24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 : </a:t>
            </a:r>
            <a:endParaRPr kumimoji="1" lang="ja-JP" altLang="en-US" sz="2400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593529" y="3158964"/>
            <a:ext cx="82805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sz="2400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3</a:t>
            </a:r>
            <a:r>
              <a:rPr kumimoji="1" lang="en-US" altLang="ja-JP" sz="24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 : </a:t>
            </a:r>
            <a:endParaRPr kumimoji="1" lang="ja-JP" altLang="en-US" sz="2400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611472" y="3789048"/>
            <a:ext cx="82805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sz="2400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4</a:t>
            </a:r>
            <a:r>
              <a:rPr kumimoji="1" lang="en-US" altLang="ja-JP" sz="24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 : </a:t>
            </a:r>
            <a:endParaRPr kumimoji="1" lang="ja-JP" altLang="en-US" sz="2400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593529" y="4419132"/>
            <a:ext cx="82805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sz="2400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5</a:t>
            </a:r>
            <a:r>
              <a:rPr kumimoji="1" lang="en-US" altLang="ja-JP" sz="24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 : </a:t>
            </a:r>
            <a:endParaRPr kumimoji="1" lang="ja-JP" altLang="en-US" sz="2400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46" name="Rectangle 25"/>
          <p:cNvSpPr>
            <a:spLocks noChangeArrowheads="1"/>
          </p:cNvSpPr>
          <p:nvPr/>
        </p:nvSpPr>
        <p:spPr bwMode="auto">
          <a:xfrm>
            <a:off x="1331568" y="1898796"/>
            <a:ext cx="630084" cy="540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 smtClean="0">
                <a:latin typeface="Calibri" pitchFamily="34" charset="0"/>
              </a:rPr>
              <a:t>IS</a:t>
            </a:r>
            <a:endParaRPr lang="en-US" altLang="ja-JP" sz="2800" dirty="0">
              <a:latin typeface="Calibri" pitchFamily="34" charset="0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051664" y="1903559"/>
            <a:ext cx="630084" cy="529075"/>
            <a:chOff x="2321700" y="1993571"/>
            <a:chExt cx="630084" cy="529075"/>
          </a:xfrm>
        </p:grpSpPr>
        <p:sp>
          <p:nvSpPr>
            <p:cNvPr id="67" name="Rectangle 25"/>
            <p:cNvSpPr>
              <a:spLocks noChangeArrowheads="1"/>
            </p:cNvSpPr>
            <p:nvPr/>
          </p:nvSpPr>
          <p:spPr bwMode="auto">
            <a:xfrm>
              <a:off x="2321700" y="2288646"/>
              <a:ext cx="630084" cy="234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Calibri" pitchFamily="34" charset="0"/>
                </a:rPr>
                <a:t>CR</a:t>
              </a:r>
              <a:endParaRPr lang="en-US" altLang="ja-JP" dirty="0">
                <a:latin typeface="Calibri" pitchFamily="34" charset="0"/>
              </a:endParaRPr>
            </a:p>
          </p:txBody>
        </p:sp>
        <p:sp>
          <p:nvSpPr>
            <p:cNvPr id="75" name="Rectangle 25"/>
            <p:cNvSpPr>
              <a:spLocks noChangeArrowheads="1"/>
            </p:cNvSpPr>
            <p:nvPr/>
          </p:nvSpPr>
          <p:spPr bwMode="auto">
            <a:xfrm>
              <a:off x="2321700" y="1993571"/>
              <a:ext cx="630084" cy="234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Calibri" pitchFamily="34" charset="0"/>
                </a:rPr>
                <a:t>CR</a:t>
              </a:r>
              <a:endParaRPr lang="en-US" altLang="ja-JP" dirty="0">
                <a:latin typeface="Calibri" pitchFamily="34" charset="0"/>
              </a:endParaRPr>
            </a:p>
          </p:txBody>
        </p:sp>
      </p:grp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2771760" y="1898796"/>
            <a:ext cx="630084" cy="540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 smtClean="0">
                <a:latin typeface="Calibri" pitchFamily="34" charset="0"/>
              </a:rPr>
              <a:t>EX</a:t>
            </a:r>
            <a:endParaRPr lang="en-US" altLang="ja-JP" sz="2800" dirty="0">
              <a:latin typeface="Calibri" pitchFamily="34" charset="0"/>
            </a:endParaRPr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2051664" y="2528880"/>
            <a:ext cx="630084" cy="540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 smtClean="0">
                <a:latin typeface="Calibri" pitchFamily="34" charset="0"/>
              </a:rPr>
              <a:t>IS</a:t>
            </a:r>
            <a:endParaRPr lang="en-US" altLang="ja-JP" sz="2800" dirty="0">
              <a:latin typeface="Calibri" pitchFamily="34" charset="0"/>
            </a:endParaRPr>
          </a:p>
        </p:txBody>
      </p:sp>
      <p:grpSp>
        <p:nvGrpSpPr>
          <p:cNvPr id="85" name="グループ化 84"/>
          <p:cNvGrpSpPr/>
          <p:nvPr/>
        </p:nvGrpSpPr>
        <p:grpSpPr>
          <a:xfrm>
            <a:off x="2771760" y="2533643"/>
            <a:ext cx="630084" cy="529075"/>
            <a:chOff x="2321700" y="1993571"/>
            <a:chExt cx="630084" cy="529075"/>
          </a:xfrm>
        </p:grpSpPr>
        <p:sp>
          <p:nvSpPr>
            <p:cNvPr id="86" name="Rectangle 25"/>
            <p:cNvSpPr>
              <a:spLocks noChangeArrowheads="1"/>
            </p:cNvSpPr>
            <p:nvPr/>
          </p:nvSpPr>
          <p:spPr bwMode="auto">
            <a:xfrm>
              <a:off x="2321700" y="2288646"/>
              <a:ext cx="630084" cy="234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Calibri" pitchFamily="34" charset="0"/>
                </a:rPr>
                <a:t>CR</a:t>
              </a:r>
              <a:endParaRPr lang="en-US" altLang="ja-JP" dirty="0">
                <a:latin typeface="Calibri" pitchFamily="34" charset="0"/>
              </a:endParaRPr>
            </a:p>
          </p:txBody>
        </p:sp>
        <p:sp>
          <p:nvSpPr>
            <p:cNvPr id="87" name="Rectangle 25"/>
            <p:cNvSpPr>
              <a:spLocks noChangeArrowheads="1"/>
            </p:cNvSpPr>
            <p:nvPr/>
          </p:nvSpPr>
          <p:spPr bwMode="auto">
            <a:xfrm>
              <a:off x="2321700" y="1993571"/>
              <a:ext cx="630084" cy="234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Calibri" pitchFamily="34" charset="0"/>
                </a:rPr>
                <a:t>CR</a:t>
              </a:r>
              <a:endParaRPr lang="en-US" altLang="ja-JP" dirty="0">
                <a:latin typeface="Calibri" pitchFamily="34" charset="0"/>
              </a:endParaRPr>
            </a:p>
          </p:txBody>
        </p:sp>
      </p:grpSp>
      <p:sp>
        <p:nvSpPr>
          <p:cNvPr id="93" name="Rectangle 25"/>
          <p:cNvSpPr>
            <a:spLocks noChangeArrowheads="1"/>
          </p:cNvSpPr>
          <p:nvPr/>
        </p:nvSpPr>
        <p:spPr bwMode="auto">
          <a:xfrm>
            <a:off x="2771760" y="3158964"/>
            <a:ext cx="630084" cy="540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 smtClean="0">
                <a:latin typeface="Calibri" pitchFamily="34" charset="0"/>
              </a:rPr>
              <a:t>IS</a:t>
            </a:r>
            <a:endParaRPr lang="en-US" altLang="ja-JP" sz="2800" dirty="0">
              <a:latin typeface="Calibri" pitchFamily="34" charset="0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3491856" y="1898796"/>
            <a:ext cx="3510468" cy="3060408"/>
            <a:chOff x="3491856" y="1898796"/>
            <a:chExt cx="3510468" cy="3060408"/>
          </a:xfrm>
        </p:grpSpPr>
        <p:sp>
          <p:nvSpPr>
            <p:cNvPr id="77" name="Rectangle 25"/>
            <p:cNvSpPr>
              <a:spLocks noChangeArrowheads="1"/>
            </p:cNvSpPr>
            <p:nvPr/>
          </p:nvSpPr>
          <p:spPr bwMode="auto">
            <a:xfrm>
              <a:off x="3491856" y="1898796"/>
              <a:ext cx="630084" cy="5400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800" dirty="0" smtClean="0">
                  <a:latin typeface="Calibri" pitchFamily="34" charset="0"/>
                </a:rPr>
                <a:t>CW</a:t>
              </a:r>
              <a:endParaRPr lang="en-US" altLang="ja-JP" sz="2800" dirty="0">
                <a:latin typeface="Calibri" pitchFamily="34" charset="0"/>
              </a:endParaRPr>
            </a:p>
          </p:txBody>
        </p:sp>
        <p:sp>
          <p:nvSpPr>
            <p:cNvPr id="88" name="Rectangle 25"/>
            <p:cNvSpPr>
              <a:spLocks noChangeArrowheads="1"/>
            </p:cNvSpPr>
            <p:nvPr/>
          </p:nvSpPr>
          <p:spPr bwMode="auto">
            <a:xfrm>
              <a:off x="3491856" y="2528880"/>
              <a:ext cx="630084" cy="5400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800" dirty="0" smtClean="0">
                  <a:latin typeface="Calibri" pitchFamily="34" charset="0"/>
                </a:rPr>
                <a:t>EX</a:t>
              </a:r>
              <a:endParaRPr lang="en-US" altLang="ja-JP" sz="2800" dirty="0">
                <a:latin typeface="Calibri" pitchFamily="34" charset="0"/>
              </a:endParaRPr>
            </a:p>
          </p:txBody>
        </p:sp>
        <p:sp>
          <p:nvSpPr>
            <p:cNvPr id="89" name="Rectangle 25"/>
            <p:cNvSpPr>
              <a:spLocks noChangeArrowheads="1"/>
            </p:cNvSpPr>
            <p:nvPr/>
          </p:nvSpPr>
          <p:spPr bwMode="auto">
            <a:xfrm>
              <a:off x="4211952" y="2528880"/>
              <a:ext cx="630084" cy="5400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800" dirty="0" smtClean="0">
                  <a:latin typeface="Calibri" pitchFamily="34" charset="0"/>
                </a:rPr>
                <a:t>CW</a:t>
              </a:r>
              <a:endParaRPr lang="en-US" altLang="ja-JP" sz="2800" dirty="0">
                <a:latin typeface="Calibri" pitchFamily="34" charset="0"/>
              </a:endParaRPr>
            </a:p>
          </p:txBody>
        </p:sp>
        <p:grpSp>
          <p:nvGrpSpPr>
            <p:cNvPr id="94" name="グループ化 93"/>
            <p:cNvGrpSpPr/>
            <p:nvPr/>
          </p:nvGrpSpPr>
          <p:grpSpPr>
            <a:xfrm>
              <a:off x="3491856" y="3163727"/>
              <a:ext cx="630084" cy="529075"/>
              <a:chOff x="2321700" y="1993571"/>
              <a:chExt cx="630084" cy="529075"/>
            </a:xfrm>
          </p:grpSpPr>
          <p:sp>
            <p:nvSpPr>
              <p:cNvPr id="95" name="Rectangle 25"/>
              <p:cNvSpPr>
                <a:spLocks noChangeArrowheads="1"/>
              </p:cNvSpPr>
              <p:nvPr/>
            </p:nvSpPr>
            <p:spPr bwMode="auto">
              <a:xfrm>
                <a:off x="2321700" y="2288646"/>
                <a:ext cx="630084" cy="23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 smtClean="0">
                    <a:latin typeface="Calibri" pitchFamily="34" charset="0"/>
                  </a:rPr>
                  <a:t>CR</a:t>
                </a:r>
                <a:endParaRPr lang="en-US" altLang="ja-JP" dirty="0">
                  <a:latin typeface="Calibri" pitchFamily="34" charset="0"/>
                </a:endParaRPr>
              </a:p>
            </p:txBody>
          </p:sp>
          <p:sp>
            <p:nvSpPr>
              <p:cNvPr id="99" name="Rectangle 25"/>
              <p:cNvSpPr>
                <a:spLocks noChangeArrowheads="1"/>
              </p:cNvSpPr>
              <p:nvPr/>
            </p:nvSpPr>
            <p:spPr bwMode="auto">
              <a:xfrm>
                <a:off x="2321700" y="1993571"/>
                <a:ext cx="630084" cy="23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 smtClean="0">
                    <a:latin typeface="Calibri" pitchFamily="34" charset="0"/>
                  </a:rPr>
                  <a:t>CR</a:t>
                </a:r>
                <a:endParaRPr lang="en-US" altLang="ja-JP" dirty="0">
                  <a:latin typeface="Calibri" pitchFamily="34" charset="0"/>
                </a:endParaRPr>
              </a:p>
            </p:txBody>
          </p:sp>
        </p:grpSp>
        <p:sp>
          <p:nvSpPr>
            <p:cNvPr id="100" name="Rectangle 25"/>
            <p:cNvSpPr>
              <a:spLocks noChangeArrowheads="1"/>
            </p:cNvSpPr>
            <p:nvPr/>
          </p:nvSpPr>
          <p:spPr bwMode="auto">
            <a:xfrm>
              <a:off x="4211952" y="3158964"/>
              <a:ext cx="630084" cy="5400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800" dirty="0" smtClean="0">
                  <a:latin typeface="Calibri" pitchFamily="34" charset="0"/>
                </a:rPr>
                <a:t>EX</a:t>
              </a:r>
              <a:endParaRPr lang="en-US" altLang="ja-JP" sz="2800" dirty="0">
                <a:latin typeface="Calibri" pitchFamily="34" charset="0"/>
              </a:endParaRPr>
            </a:p>
          </p:txBody>
        </p:sp>
        <p:sp>
          <p:nvSpPr>
            <p:cNvPr id="101" name="Rectangle 25"/>
            <p:cNvSpPr>
              <a:spLocks noChangeArrowheads="1"/>
            </p:cNvSpPr>
            <p:nvPr/>
          </p:nvSpPr>
          <p:spPr bwMode="auto">
            <a:xfrm>
              <a:off x="4932048" y="3158964"/>
              <a:ext cx="630084" cy="5400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800" dirty="0" smtClean="0">
                  <a:latin typeface="Calibri" pitchFamily="34" charset="0"/>
                </a:rPr>
                <a:t>CW</a:t>
              </a:r>
              <a:endParaRPr lang="en-US" altLang="ja-JP" sz="2800" dirty="0">
                <a:latin typeface="Calibri" pitchFamily="34" charset="0"/>
              </a:endParaRPr>
            </a:p>
          </p:txBody>
        </p:sp>
        <p:sp>
          <p:nvSpPr>
            <p:cNvPr id="105" name="Rectangle 25"/>
            <p:cNvSpPr>
              <a:spLocks noChangeArrowheads="1"/>
            </p:cNvSpPr>
            <p:nvPr/>
          </p:nvSpPr>
          <p:spPr bwMode="auto">
            <a:xfrm>
              <a:off x="3491856" y="3789048"/>
              <a:ext cx="630084" cy="5400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800" dirty="0" smtClean="0">
                  <a:latin typeface="Calibri" pitchFamily="34" charset="0"/>
                </a:rPr>
                <a:t>IS</a:t>
              </a:r>
              <a:endParaRPr lang="en-US" altLang="ja-JP" sz="2800" dirty="0">
                <a:latin typeface="Calibri" pitchFamily="34" charset="0"/>
              </a:endParaRPr>
            </a:p>
          </p:txBody>
        </p:sp>
        <p:grpSp>
          <p:nvGrpSpPr>
            <p:cNvPr id="106" name="グループ化 105"/>
            <p:cNvGrpSpPr/>
            <p:nvPr/>
          </p:nvGrpSpPr>
          <p:grpSpPr>
            <a:xfrm>
              <a:off x="4211952" y="3793811"/>
              <a:ext cx="630084" cy="529075"/>
              <a:chOff x="2321700" y="1993571"/>
              <a:chExt cx="630084" cy="529075"/>
            </a:xfrm>
          </p:grpSpPr>
          <p:sp>
            <p:nvSpPr>
              <p:cNvPr id="107" name="Rectangle 25"/>
              <p:cNvSpPr>
                <a:spLocks noChangeArrowheads="1"/>
              </p:cNvSpPr>
              <p:nvPr/>
            </p:nvSpPr>
            <p:spPr bwMode="auto">
              <a:xfrm>
                <a:off x="2321700" y="2288646"/>
                <a:ext cx="630084" cy="23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 smtClean="0">
                    <a:latin typeface="Calibri" pitchFamily="34" charset="0"/>
                  </a:rPr>
                  <a:t>CR</a:t>
                </a:r>
                <a:endParaRPr lang="en-US" altLang="ja-JP" dirty="0">
                  <a:latin typeface="Calibri" pitchFamily="34" charset="0"/>
                </a:endParaRPr>
              </a:p>
            </p:txBody>
          </p:sp>
          <p:sp>
            <p:nvSpPr>
              <p:cNvPr id="108" name="Rectangle 25"/>
              <p:cNvSpPr>
                <a:spLocks noChangeArrowheads="1"/>
              </p:cNvSpPr>
              <p:nvPr/>
            </p:nvSpPr>
            <p:spPr bwMode="auto">
              <a:xfrm>
                <a:off x="2321700" y="1993571"/>
                <a:ext cx="630084" cy="23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 smtClean="0">
                    <a:latin typeface="Calibri" pitchFamily="34" charset="0"/>
                  </a:rPr>
                  <a:t>CR</a:t>
                </a:r>
                <a:endParaRPr lang="en-US" altLang="ja-JP" dirty="0">
                  <a:latin typeface="Calibri" pitchFamily="34" charset="0"/>
                </a:endParaRPr>
              </a:p>
            </p:txBody>
          </p:sp>
        </p:grpSp>
        <p:sp>
          <p:nvSpPr>
            <p:cNvPr id="109" name="Rectangle 25"/>
            <p:cNvSpPr>
              <a:spLocks noChangeArrowheads="1"/>
            </p:cNvSpPr>
            <p:nvPr/>
          </p:nvSpPr>
          <p:spPr bwMode="auto">
            <a:xfrm>
              <a:off x="4932048" y="3789048"/>
              <a:ext cx="630084" cy="5400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800" dirty="0" smtClean="0">
                  <a:latin typeface="Calibri" pitchFamily="34" charset="0"/>
                </a:rPr>
                <a:t>EX</a:t>
              </a:r>
              <a:endParaRPr lang="en-US" altLang="ja-JP" sz="2800" dirty="0">
                <a:latin typeface="Calibri" pitchFamily="34" charset="0"/>
              </a:endParaRPr>
            </a:p>
          </p:txBody>
        </p:sp>
        <p:sp>
          <p:nvSpPr>
            <p:cNvPr id="110" name="Rectangle 25"/>
            <p:cNvSpPr>
              <a:spLocks noChangeArrowheads="1"/>
            </p:cNvSpPr>
            <p:nvPr/>
          </p:nvSpPr>
          <p:spPr bwMode="auto">
            <a:xfrm>
              <a:off x="5652144" y="3789048"/>
              <a:ext cx="630084" cy="5400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800" dirty="0" smtClean="0">
                  <a:latin typeface="Calibri" pitchFamily="34" charset="0"/>
                </a:rPr>
                <a:t>CW</a:t>
              </a:r>
              <a:endParaRPr lang="en-US" altLang="ja-JP" sz="2800" dirty="0">
                <a:latin typeface="Calibri" pitchFamily="34" charset="0"/>
              </a:endParaRPr>
            </a:p>
          </p:txBody>
        </p:sp>
        <p:sp>
          <p:nvSpPr>
            <p:cNvPr id="114" name="Rectangle 25"/>
            <p:cNvSpPr>
              <a:spLocks noChangeArrowheads="1"/>
            </p:cNvSpPr>
            <p:nvPr/>
          </p:nvSpPr>
          <p:spPr bwMode="auto">
            <a:xfrm>
              <a:off x="4211952" y="4419132"/>
              <a:ext cx="630084" cy="5400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800" dirty="0" smtClean="0">
                  <a:latin typeface="Calibri" pitchFamily="34" charset="0"/>
                </a:rPr>
                <a:t>IS</a:t>
              </a:r>
              <a:endParaRPr lang="en-US" altLang="ja-JP" sz="2800" dirty="0">
                <a:latin typeface="Calibri" pitchFamily="34" charset="0"/>
              </a:endParaRPr>
            </a:p>
          </p:txBody>
        </p:sp>
        <p:grpSp>
          <p:nvGrpSpPr>
            <p:cNvPr id="117" name="グループ化 116"/>
            <p:cNvGrpSpPr/>
            <p:nvPr/>
          </p:nvGrpSpPr>
          <p:grpSpPr>
            <a:xfrm>
              <a:off x="4932048" y="4423895"/>
              <a:ext cx="630084" cy="529075"/>
              <a:chOff x="2321700" y="1993571"/>
              <a:chExt cx="630084" cy="529075"/>
            </a:xfrm>
          </p:grpSpPr>
          <p:sp>
            <p:nvSpPr>
              <p:cNvPr id="118" name="Rectangle 25"/>
              <p:cNvSpPr>
                <a:spLocks noChangeArrowheads="1"/>
              </p:cNvSpPr>
              <p:nvPr/>
            </p:nvSpPr>
            <p:spPr bwMode="auto">
              <a:xfrm>
                <a:off x="2321700" y="2288646"/>
                <a:ext cx="630084" cy="23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 smtClean="0">
                    <a:latin typeface="Calibri" pitchFamily="34" charset="0"/>
                  </a:rPr>
                  <a:t>CR</a:t>
                </a:r>
                <a:endParaRPr lang="en-US" altLang="ja-JP" dirty="0">
                  <a:latin typeface="Calibri" pitchFamily="34" charset="0"/>
                </a:endParaRPr>
              </a:p>
            </p:txBody>
          </p:sp>
          <p:sp>
            <p:nvSpPr>
              <p:cNvPr id="119" name="Rectangle 25"/>
              <p:cNvSpPr>
                <a:spLocks noChangeArrowheads="1"/>
              </p:cNvSpPr>
              <p:nvPr/>
            </p:nvSpPr>
            <p:spPr bwMode="auto">
              <a:xfrm>
                <a:off x="2321700" y="1993571"/>
                <a:ext cx="630084" cy="23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 smtClean="0">
                    <a:latin typeface="Calibri" pitchFamily="34" charset="0"/>
                  </a:rPr>
                  <a:t>CR</a:t>
                </a:r>
                <a:endParaRPr lang="en-US" altLang="ja-JP" dirty="0">
                  <a:latin typeface="Calibri" pitchFamily="34" charset="0"/>
                </a:endParaRPr>
              </a:p>
            </p:txBody>
          </p:sp>
        </p:grpSp>
        <p:sp>
          <p:nvSpPr>
            <p:cNvPr id="121" name="Rectangle 25"/>
            <p:cNvSpPr>
              <a:spLocks noChangeArrowheads="1"/>
            </p:cNvSpPr>
            <p:nvPr/>
          </p:nvSpPr>
          <p:spPr bwMode="auto">
            <a:xfrm>
              <a:off x="5652144" y="4419132"/>
              <a:ext cx="630084" cy="5400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800" dirty="0" smtClean="0">
                  <a:latin typeface="Calibri" pitchFamily="34" charset="0"/>
                </a:rPr>
                <a:t>EX</a:t>
              </a:r>
              <a:endParaRPr lang="en-US" altLang="ja-JP" sz="2800" dirty="0">
                <a:latin typeface="Calibri" pitchFamily="34" charset="0"/>
              </a:endParaRPr>
            </a:p>
          </p:txBody>
        </p:sp>
        <p:sp>
          <p:nvSpPr>
            <p:cNvPr id="122" name="Rectangle 25"/>
            <p:cNvSpPr>
              <a:spLocks noChangeArrowheads="1"/>
            </p:cNvSpPr>
            <p:nvPr/>
          </p:nvSpPr>
          <p:spPr bwMode="auto">
            <a:xfrm>
              <a:off x="6372240" y="4419132"/>
              <a:ext cx="630084" cy="5400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800" dirty="0" smtClean="0">
                  <a:latin typeface="Calibri" pitchFamily="34" charset="0"/>
                </a:rPr>
                <a:t>CW</a:t>
              </a:r>
              <a:endParaRPr lang="en-US" altLang="ja-JP" sz="2800" dirty="0">
                <a:latin typeface="Calibri" pitchFamily="34" charset="0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3491856" y="2528880"/>
            <a:ext cx="1350180" cy="234000"/>
            <a:chOff x="4932048" y="1898796"/>
            <a:chExt cx="1350180" cy="234000"/>
          </a:xfrm>
        </p:grpSpPr>
        <p:sp>
          <p:nvSpPr>
            <p:cNvPr id="132" name="Rectangle 25"/>
            <p:cNvSpPr>
              <a:spLocks noChangeArrowheads="1"/>
            </p:cNvSpPr>
            <p:nvPr/>
          </p:nvSpPr>
          <p:spPr bwMode="auto">
            <a:xfrm>
              <a:off x="4932048" y="1898796"/>
              <a:ext cx="630084" cy="234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Calibri" pitchFamily="34" charset="0"/>
                </a:rPr>
                <a:t>R</a:t>
              </a:r>
              <a:r>
                <a:rPr lang="en-US" altLang="ja-JP" dirty="0" smtClean="0">
                  <a:latin typeface="Calibri" pitchFamily="34" charset="0"/>
                </a:rPr>
                <a:t>R</a:t>
              </a:r>
              <a:endParaRPr lang="en-US" altLang="ja-JP" dirty="0">
                <a:latin typeface="Calibri" pitchFamily="34" charset="0"/>
              </a:endParaRPr>
            </a:p>
          </p:txBody>
        </p:sp>
        <p:sp>
          <p:nvSpPr>
            <p:cNvPr id="138" name="Rectangle 25"/>
            <p:cNvSpPr>
              <a:spLocks noChangeArrowheads="1"/>
            </p:cNvSpPr>
            <p:nvPr/>
          </p:nvSpPr>
          <p:spPr bwMode="auto">
            <a:xfrm>
              <a:off x="5652144" y="1898796"/>
              <a:ext cx="630084" cy="234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Calibri" pitchFamily="34" charset="0"/>
                </a:rPr>
                <a:t>R</a:t>
              </a:r>
              <a:r>
                <a:rPr lang="en-US" altLang="ja-JP" dirty="0" smtClean="0">
                  <a:latin typeface="Calibri" pitchFamily="34" charset="0"/>
                </a:rPr>
                <a:t>R</a:t>
              </a:r>
              <a:endParaRPr lang="en-US" altLang="ja-JP" dirty="0">
                <a:latin typeface="Calibri" pitchFamily="34" charset="0"/>
              </a:endParaRPr>
            </a:p>
          </p:txBody>
        </p:sp>
      </p:grpSp>
      <p:grpSp>
        <p:nvGrpSpPr>
          <p:cNvPr id="139" name="グループ化 99"/>
          <p:cNvGrpSpPr/>
          <p:nvPr/>
        </p:nvGrpSpPr>
        <p:grpSpPr>
          <a:xfrm>
            <a:off x="1511592" y="2438868"/>
            <a:ext cx="1643074" cy="1533235"/>
            <a:chOff x="1500166" y="2285992"/>
            <a:chExt cx="1643074" cy="1533235"/>
          </a:xfrm>
        </p:grpSpPr>
        <p:sp>
          <p:nvSpPr>
            <p:cNvPr id="140" name="爆発 1 139"/>
            <p:cNvSpPr/>
            <p:nvPr/>
          </p:nvSpPr>
          <p:spPr>
            <a:xfrm>
              <a:off x="2714612" y="2285992"/>
              <a:ext cx="428628" cy="428628"/>
            </a:xfrm>
            <a:prstGeom prst="irregularSeal1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elvetica" pitchFamily="34" charset="0"/>
                <a:cs typeface="Helvetica" pitchFamily="34" charset="0"/>
              </a:endParaRPr>
            </a:p>
          </p:txBody>
        </p:sp>
        <p:cxnSp>
          <p:nvCxnSpPr>
            <p:cNvPr id="141" name="曲線コネクタ 105"/>
            <p:cNvCxnSpPr>
              <a:stCxn id="142" idx="0"/>
              <a:endCxn id="140" idx="1"/>
            </p:cNvCxnSpPr>
            <p:nvPr/>
          </p:nvCxnSpPr>
          <p:spPr>
            <a:xfrm rot="5400000" flipH="1" flipV="1">
              <a:off x="1996412" y="2639363"/>
              <a:ext cx="900615" cy="535785"/>
            </a:xfrm>
            <a:prstGeom prst="curved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2" name="テキスト ボックス 141"/>
            <p:cNvSpPr txBox="1"/>
            <p:nvPr/>
          </p:nvSpPr>
          <p:spPr>
            <a:xfrm>
              <a:off x="1500166" y="3357562"/>
              <a:ext cx="1357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>
                  <a:solidFill>
                    <a:srgbClr val="FF0000"/>
                  </a:solidFill>
                  <a:latin typeface="Helvetica" pitchFamily="34" charset="0"/>
                  <a:cs typeface="Helvetica" pitchFamily="34" charset="0"/>
                </a:rPr>
                <a:t>Miss</a:t>
              </a:r>
              <a:endParaRPr kumimoji="1" lang="ja-JP" altLang="en-US" sz="2400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endParaRPr>
            </a:p>
          </p:txBody>
        </p:sp>
      </p:grpSp>
      <p:cxnSp>
        <p:nvCxnSpPr>
          <p:cNvPr id="143" name="直線矢印コネクタ 142"/>
          <p:cNvCxnSpPr/>
          <p:nvPr/>
        </p:nvCxnSpPr>
        <p:spPr bwMode="auto">
          <a:xfrm>
            <a:off x="3491856" y="3248976"/>
            <a:ext cx="1350180" cy="0"/>
          </a:xfrm>
          <a:prstGeom prst="straightConnector1">
            <a:avLst/>
          </a:prstGeom>
          <a:ln>
            <a:headEnd type="arrow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4" name="テキスト ボックス 143"/>
          <p:cNvSpPr txBox="1"/>
          <p:nvPr/>
        </p:nvSpPr>
        <p:spPr>
          <a:xfrm>
            <a:off x="3581868" y="3248976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Helvetica" pitchFamily="34" charset="0"/>
                <a:cs typeface="Helvetica" pitchFamily="34" charset="0"/>
              </a:rPr>
              <a:t>Stall</a:t>
            </a:r>
            <a:endParaRPr kumimoji="1" lang="ja-JP" altLang="en-US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6" name="正方形/長方形 125"/>
          <p:cNvSpPr/>
          <p:nvPr/>
        </p:nvSpPr>
        <p:spPr bwMode="auto">
          <a:xfrm>
            <a:off x="1241556" y="1628760"/>
            <a:ext cx="810108" cy="3780504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>
            <a:solidFill>
              <a:schemeClr val="accent4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5922150" y="5274205"/>
            <a:ext cx="2250338" cy="1097280"/>
            <a:chOff x="6282228" y="5229240"/>
            <a:chExt cx="2250338" cy="1097280"/>
          </a:xfrm>
        </p:grpSpPr>
        <p:graphicFrame>
          <p:nvGraphicFramePr>
            <p:cNvPr id="120" name="コンテンツ プレースホルダ 9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52977563"/>
                </p:ext>
              </p:extLst>
            </p:nvPr>
          </p:nvGraphicFramePr>
          <p:xfrm>
            <a:off x="6282228" y="5229240"/>
            <a:ext cx="2250338" cy="1097280"/>
          </p:xfrm>
          <a:graphic>
            <a:graphicData uri="http://schemas.openxmlformats.org/drawingml/2006/table">
              <a:tbl>
                <a:tblPr firstRow="1" bandRow="1">
                  <a:tableStyleId>{3B4B98B0-60AC-42C2-AFA5-B58CD77FA1E5}</a:tableStyleId>
                </a:tblPr>
                <a:tblGrid>
                  <a:gridCol w="547380"/>
                  <a:gridCol w="1702958"/>
                </a:tblGrid>
                <a:tr h="182880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b="0" dirty="0" smtClean="0">
                            <a:latin typeface="Calibri" pitchFamily="34" charset="0"/>
                          </a:rPr>
                          <a:t>CR</a:t>
                        </a:r>
                        <a:endParaRPr kumimoji="1" lang="ja-JP" altLang="en-US" b="0" dirty="0">
                          <a:latin typeface="Calibri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RC</a:t>
                        </a:r>
                        <a:r>
                          <a:rPr kumimoji="1" lang="ja-JP" altLang="en-US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 </a:t>
                        </a:r>
                        <a:r>
                          <a:rPr kumimoji="1" lang="en-US" altLang="ja-JP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Read</a:t>
                        </a:r>
                        <a:endParaRPr kumimoji="1" lang="ja-JP" altLang="en-US" sz="1600" b="0" dirty="0">
                          <a:latin typeface="Helvetica" pitchFamily="34" charset="0"/>
                          <a:cs typeface="Helvetica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  <a:tr h="182880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b="0" dirty="0" smtClean="0">
                            <a:latin typeface="Calibri" pitchFamily="34" charset="0"/>
                          </a:rPr>
                          <a:t>CW</a:t>
                        </a:r>
                        <a:endParaRPr kumimoji="1" lang="ja-JP" altLang="en-US" b="0" dirty="0">
                          <a:latin typeface="Calibri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RC Write</a:t>
                        </a:r>
                        <a:endParaRPr kumimoji="1" lang="ja-JP" altLang="en-US" sz="1600" b="0" dirty="0">
                          <a:latin typeface="Helvetica" pitchFamily="34" charset="0"/>
                          <a:cs typeface="Helvetica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  <a:tr h="250033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dirty="0" smtClean="0">
                            <a:latin typeface="Calibri" pitchFamily="34" charset="0"/>
                          </a:rPr>
                          <a:t>RR</a:t>
                        </a:r>
                        <a:endParaRPr kumimoji="1" lang="ja-JP" altLang="en-US" dirty="0">
                          <a:latin typeface="Calibri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1" lang="en-US" altLang="ja-JP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MRF</a:t>
                        </a:r>
                        <a:r>
                          <a:rPr kumimoji="1" lang="ja-JP" altLang="en-US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 </a:t>
                        </a:r>
                        <a:r>
                          <a:rPr kumimoji="1" lang="en-US" altLang="ja-JP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Read</a:t>
                        </a:r>
                        <a:endParaRPr kumimoji="1" lang="ja-JP" altLang="en-US" sz="1600" b="0" dirty="0" smtClean="0">
                          <a:latin typeface="Helvetica" pitchFamily="34" charset="0"/>
                          <a:cs typeface="Helvetica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solidFill>
                        <a:schemeClr val="bg1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57" name="Rectangle 25"/>
            <p:cNvSpPr>
              <a:spLocks noChangeArrowheads="1"/>
            </p:cNvSpPr>
            <p:nvPr/>
          </p:nvSpPr>
          <p:spPr bwMode="auto">
            <a:xfrm>
              <a:off x="6327195" y="5274205"/>
              <a:ext cx="405045" cy="2790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Calibri" pitchFamily="34" charset="0"/>
                </a:rPr>
                <a:t>CR</a:t>
              </a:r>
              <a:endParaRPr lang="en-US" altLang="ja-JP" dirty="0">
                <a:latin typeface="Calibri" pitchFamily="34" charset="0"/>
              </a:endParaRPr>
            </a:p>
          </p:txBody>
        </p:sp>
        <p:sp>
          <p:nvSpPr>
            <p:cNvPr id="58" name="Rectangle 25"/>
            <p:cNvSpPr>
              <a:spLocks noChangeArrowheads="1"/>
            </p:cNvSpPr>
            <p:nvPr/>
          </p:nvSpPr>
          <p:spPr bwMode="auto">
            <a:xfrm>
              <a:off x="6327195" y="5634245"/>
              <a:ext cx="405045" cy="2790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Calibri" pitchFamily="34" charset="0"/>
                </a:rPr>
                <a:t>CW</a:t>
              </a:r>
              <a:endParaRPr lang="en-US" altLang="ja-JP" dirty="0">
                <a:latin typeface="Calibri" pitchFamily="34" charset="0"/>
              </a:endParaRPr>
            </a:p>
          </p:txBody>
        </p:sp>
        <p:sp>
          <p:nvSpPr>
            <p:cNvPr id="59" name="Rectangle 25"/>
            <p:cNvSpPr>
              <a:spLocks noChangeArrowheads="1"/>
            </p:cNvSpPr>
            <p:nvPr/>
          </p:nvSpPr>
          <p:spPr bwMode="auto">
            <a:xfrm>
              <a:off x="6327195" y="5994285"/>
              <a:ext cx="405045" cy="2790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Calibri" pitchFamily="34" charset="0"/>
                </a:rPr>
                <a:t>RR</a:t>
              </a:r>
              <a:endParaRPr lang="en-US" altLang="ja-JP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279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0023 L 0.07865 0.000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65 0.00023 L 0.15747 0.00023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01874E-6 L 0.15747 -3.01874E-6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47 0.00023 L 0.23629 0.00023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44" grpId="0"/>
      <p:bldP spid="126" grpId="0" animBg="1"/>
      <p:bldP spid="126" grpId="1" animBg="1"/>
      <p:bldP spid="126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Consideration of RC miss penalties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lvl="1" indent="-269875">
              <a:buClr>
                <a:srgbClr val="6666FF"/>
              </a:buClr>
              <a:buFont typeface="Wingdings" pitchFamily="2" charset="2"/>
              <a:buChar char="n"/>
            </a:pPr>
            <a:r>
              <a:rPr lang="en-US" altLang="ja-JP" dirty="0"/>
              <a:t>The processor backend is stalled </a:t>
            </a:r>
            <a:r>
              <a:rPr lang="en-US" altLang="ja-JP" dirty="0" smtClean="0"/>
              <a:t>on RC misses</a:t>
            </a:r>
          </a:p>
          <a:p>
            <a:pPr marL="269875" lvl="1" indent="-269875">
              <a:buClr>
                <a:srgbClr val="6666FF"/>
              </a:buClr>
              <a:buFont typeface="Wingdings" pitchFamily="2" charset="2"/>
              <a:buChar char="n"/>
            </a:pPr>
            <a:endParaRPr lang="en-US" altLang="ja-JP" dirty="0"/>
          </a:p>
          <a:p>
            <a:pPr marL="269875" lvl="1" indent="-269875">
              <a:buClr>
                <a:srgbClr val="6666FF"/>
              </a:buClr>
              <a:buFont typeface="Wingdings" pitchFamily="2" charset="2"/>
              <a:buChar char="n"/>
            </a:pPr>
            <a:r>
              <a:rPr kumimoji="1" lang="en-US" altLang="ja-JP" dirty="0" err="1" smtClean="0"/>
              <a:t>OoO</a:t>
            </a:r>
            <a:r>
              <a:rPr kumimoji="1" lang="en-US" altLang="ja-JP" dirty="0" smtClean="0"/>
              <a:t> superscalar processors can </a:t>
            </a:r>
            <a:r>
              <a:rPr lang="en-US" altLang="ja-JP" dirty="0"/>
              <a:t>selectively </a:t>
            </a:r>
            <a:r>
              <a:rPr lang="en-US" altLang="ja-JP" dirty="0" smtClean="0"/>
              <a:t>delay </a:t>
            </a:r>
            <a:r>
              <a:rPr lang="en-US" altLang="ja-JP" dirty="0"/>
              <a:t>instructions with long </a:t>
            </a:r>
            <a:r>
              <a:rPr lang="en-US" altLang="ja-JP" dirty="0" smtClean="0"/>
              <a:t>latency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One </a:t>
            </a:r>
            <a:r>
              <a:rPr lang="en-US" altLang="ja-JP" dirty="0"/>
              <a:t>may think that </a:t>
            </a:r>
            <a:r>
              <a:rPr lang="en-US" altLang="ja-JP" dirty="0" smtClean="0"/>
              <a:t>the same </a:t>
            </a:r>
            <a:r>
              <a:rPr lang="en-US" altLang="ja-JP" dirty="0"/>
              <a:t>can be </a:t>
            </a:r>
            <a:r>
              <a:rPr lang="en-US" altLang="ja-JP" dirty="0" smtClean="0"/>
              <a:t>used for </a:t>
            </a:r>
            <a:r>
              <a:rPr lang="en-US" altLang="ja-JP" dirty="0"/>
              <a:t>RC </a:t>
            </a:r>
            <a:r>
              <a:rPr lang="en-US" altLang="ja-JP" dirty="0" smtClean="0"/>
              <a:t>misses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>
                <a:solidFill>
                  <a:srgbClr val="FF0000"/>
                </a:solidFill>
              </a:rPr>
              <a:t>Selective delay of instructions on RC misses </a:t>
            </a:r>
            <a:r>
              <a:rPr lang="en-US" altLang="ja-JP" dirty="0" smtClean="0">
                <a:solidFill>
                  <a:srgbClr val="FF0000"/>
                </a:solidFill>
              </a:rPr>
              <a:t>is difficult</a:t>
            </a:r>
          </a:p>
          <a:p>
            <a:pPr lvl="1"/>
            <a:r>
              <a:rPr lang="en-US" altLang="ja-JP" dirty="0" smtClean="0"/>
              <a:t>Non-re-</a:t>
            </a:r>
            <a:r>
              <a:rPr lang="en-US" altLang="ja-JP" dirty="0" err="1" smtClean="0"/>
              <a:t>schedulability</a:t>
            </a:r>
            <a:r>
              <a:rPr lang="en-US" altLang="ja-JP" dirty="0" smtClean="0"/>
              <a:t> of </a:t>
            </a:r>
            <a:r>
              <a:rPr lang="en-US" altLang="ja-JP" dirty="0"/>
              <a:t>a </a:t>
            </a:r>
            <a:r>
              <a:rPr lang="en-US" altLang="ja-JP" dirty="0" smtClean="0"/>
              <a:t>pipeline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31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Non-re-</a:t>
            </a:r>
            <a:r>
              <a:rPr lang="en-US" altLang="ja-JP" dirty="0" err="1" smtClean="0"/>
              <a:t>schedulability</a:t>
            </a:r>
            <a:r>
              <a:rPr lang="en-US" altLang="ja-JP" dirty="0" smtClean="0"/>
              <a:t> of </a:t>
            </a:r>
            <a:r>
              <a:rPr lang="en-US" altLang="ja-JP" dirty="0"/>
              <a:t>a pipeline</a:t>
            </a:r>
            <a:endParaRPr kumimoji="1" lang="ja-JP" altLang="en-US" dirty="0"/>
          </a:p>
        </p:txBody>
      </p:sp>
      <p:sp>
        <p:nvSpPr>
          <p:cNvPr id="45" name="コンテンツ プレースホルダー 44"/>
          <p:cNvSpPr>
            <a:spLocks noGrp="1"/>
          </p:cNvSpPr>
          <p:nvPr>
            <p:ph idx="1"/>
          </p:nvPr>
        </p:nvSpPr>
        <p:spPr>
          <a:xfrm>
            <a:off x="2366755" y="6129300"/>
            <a:ext cx="5715635" cy="585065"/>
          </a:xfrm>
        </p:spPr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Instructions cannot be </a:t>
            </a:r>
            <a:r>
              <a:rPr lang="en-US" altLang="ja-JP" dirty="0" smtClean="0">
                <a:solidFill>
                  <a:srgbClr val="FF0000"/>
                </a:solidFill>
              </a:rPr>
              <a:t>re-scheduled in </a:t>
            </a:r>
            <a:r>
              <a:rPr lang="en-US" altLang="ja-JP" dirty="0">
                <a:solidFill>
                  <a:srgbClr val="FF0000"/>
                </a:solidFill>
              </a:rPr>
              <a:t>pipelines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16</a:t>
            </a:fld>
            <a:endParaRPr lang="ja-JP" altLang="en-US"/>
          </a:p>
        </p:txBody>
      </p:sp>
      <p:grpSp>
        <p:nvGrpSpPr>
          <p:cNvPr id="55" name="グループ化 54"/>
          <p:cNvGrpSpPr/>
          <p:nvPr/>
        </p:nvGrpSpPr>
        <p:grpSpPr>
          <a:xfrm>
            <a:off x="3333012" y="3474005"/>
            <a:ext cx="4704373" cy="2565285"/>
            <a:chOff x="3333012" y="2393885"/>
            <a:chExt cx="4704373" cy="3645405"/>
          </a:xfrm>
        </p:grpSpPr>
        <p:cxnSp>
          <p:nvCxnSpPr>
            <p:cNvPr id="118" name="直線コネクタ 117"/>
            <p:cNvCxnSpPr/>
            <p:nvPr/>
          </p:nvCxnSpPr>
          <p:spPr bwMode="auto">
            <a:xfrm>
              <a:off x="6528367" y="2393885"/>
              <a:ext cx="0" cy="3645405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 bwMode="auto">
            <a:xfrm>
              <a:off x="4998197" y="2393885"/>
              <a:ext cx="0" cy="3645405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直線コネクタ 197"/>
            <p:cNvCxnSpPr/>
            <p:nvPr/>
          </p:nvCxnSpPr>
          <p:spPr bwMode="auto">
            <a:xfrm>
              <a:off x="3333012" y="2393885"/>
              <a:ext cx="0" cy="3645405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直線コネクタ 198"/>
            <p:cNvCxnSpPr/>
            <p:nvPr/>
          </p:nvCxnSpPr>
          <p:spPr bwMode="auto">
            <a:xfrm>
              <a:off x="8037385" y="2393885"/>
              <a:ext cx="0" cy="3645405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33" name="直線コネクタ 132"/>
          <p:cNvCxnSpPr/>
          <p:nvPr/>
        </p:nvCxnSpPr>
        <p:spPr bwMode="auto">
          <a:xfrm>
            <a:off x="2051720" y="5139189"/>
            <a:ext cx="1395155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直線コネクタ 175"/>
          <p:cNvCxnSpPr/>
          <p:nvPr/>
        </p:nvCxnSpPr>
        <p:spPr bwMode="auto">
          <a:xfrm>
            <a:off x="2006715" y="3969059"/>
            <a:ext cx="1350150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4" name="Freeform 25"/>
          <p:cNvSpPr>
            <a:spLocks/>
          </p:cNvSpPr>
          <p:nvPr/>
        </p:nvSpPr>
        <p:spPr bwMode="auto">
          <a:xfrm>
            <a:off x="3491880" y="2843935"/>
            <a:ext cx="4365485" cy="499808"/>
          </a:xfrm>
          <a:custGeom>
            <a:avLst/>
            <a:gdLst>
              <a:gd name="T0" fmla="*/ 720725 w 1588"/>
              <a:gd name="T1" fmla="*/ 539750 h 340"/>
              <a:gd name="T2" fmla="*/ 720725 w 1588"/>
              <a:gd name="T3" fmla="*/ 360363 h 340"/>
              <a:gd name="T4" fmla="*/ 1800225 w 1588"/>
              <a:gd name="T5" fmla="*/ 360363 h 340"/>
              <a:gd name="T6" fmla="*/ 1800225 w 1588"/>
              <a:gd name="T7" fmla="*/ 539750 h 340"/>
              <a:gd name="T8" fmla="*/ 2520950 w 1588"/>
              <a:gd name="T9" fmla="*/ 539750 h 340"/>
              <a:gd name="T10" fmla="*/ 2520950 w 1588"/>
              <a:gd name="T11" fmla="*/ 0 h 340"/>
              <a:gd name="T12" fmla="*/ 0 w 1588"/>
              <a:gd name="T13" fmla="*/ 0 h 340"/>
              <a:gd name="T14" fmla="*/ 0 w 1588"/>
              <a:gd name="T15" fmla="*/ 539750 h 340"/>
              <a:gd name="T16" fmla="*/ 720725 w 1588"/>
              <a:gd name="T17" fmla="*/ 539750 h 3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connsiteX0" fmla="*/ 3903 w 10000"/>
              <a:gd name="connsiteY0" fmla="*/ 10000 h 10000"/>
              <a:gd name="connsiteX1" fmla="*/ 2859 w 10000"/>
              <a:gd name="connsiteY1" fmla="*/ 6676 h 10000"/>
              <a:gd name="connsiteX2" fmla="*/ 7141 w 10000"/>
              <a:gd name="connsiteY2" fmla="*/ 6676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7141 w 10000"/>
              <a:gd name="connsiteY2" fmla="*/ 6676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7141 w 10000"/>
              <a:gd name="connsiteY2" fmla="*/ 6676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309 w 10000"/>
              <a:gd name="connsiteY2" fmla="*/ 6580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288 w 10000"/>
              <a:gd name="connsiteY2" fmla="*/ 6580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302 w 10000"/>
              <a:gd name="connsiteY2" fmla="*/ 6628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543 w 10000"/>
              <a:gd name="connsiteY0" fmla="*/ 10000 h 10000"/>
              <a:gd name="connsiteX1" fmla="*/ 3903 w 10000"/>
              <a:gd name="connsiteY1" fmla="*/ 6628 h 10000"/>
              <a:gd name="connsiteX2" fmla="*/ 6302 w 10000"/>
              <a:gd name="connsiteY2" fmla="*/ 6628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543 w 10000"/>
              <a:gd name="connsiteY8" fmla="*/ 10000 h 10000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302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816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74 w 10000"/>
              <a:gd name="connsiteY1" fmla="*/ 6628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9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4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4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79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4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5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0" h="10096">
                <a:moveTo>
                  <a:pt x="3538" y="9952"/>
                </a:moveTo>
                <a:cubicBezTo>
                  <a:pt x="3533" y="8972"/>
                  <a:pt x="3539" y="9002"/>
                  <a:pt x="3539" y="7782"/>
                </a:cubicBezTo>
                <a:lnTo>
                  <a:pt x="6800" y="7734"/>
                </a:lnTo>
                <a:cubicBezTo>
                  <a:pt x="6797" y="8874"/>
                  <a:pt x="6797" y="8956"/>
                  <a:pt x="6794" y="10096"/>
                </a:cubicBezTo>
                <a:lnTo>
                  <a:pt x="10000" y="10000"/>
                </a:lnTo>
                <a:lnTo>
                  <a:pt x="10000" y="0"/>
                </a:lnTo>
                <a:lnTo>
                  <a:pt x="0" y="0"/>
                </a:lnTo>
                <a:lnTo>
                  <a:pt x="0" y="10000"/>
                </a:lnTo>
                <a:lnTo>
                  <a:pt x="3538" y="9952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altLang="ja-JP" sz="2000" dirty="0" smtClean="0">
                <a:latin typeface="Helvetica" pitchFamily="34" charset="0"/>
                <a:cs typeface="Helvetica" pitchFamily="34" charset="0"/>
              </a:rPr>
              <a:t>Register cache</a:t>
            </a:r>
            <a:endParaRPr lang="ja-JP" altLang="en-US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台形 6"/>
          <p:cNvSpPr/>
          <p:nvPr/>
        </p:nvSpPr>
        <p:spPr>
          <a:xfrm rot="5400000">
            <a:off x="5406753" y="4073711"/>
            <a:ext cx="765085" cy="285752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13"/>
          <p:cNvGrpSpPr/>
          <p:nvPr/>
        </p:nvGrpSpPr>
        <p:grpSpPr>
          <a:xfrm>
            <a:off x="6462210" y="4059070"/>
            <a:ext cx="142876" cy="285752"/>
            <a:chOff x="3571868" y="3071810"/>
            <a:chExt cx="285752" cy="914734"/>
          </a:xfrm>
        </p:grpSpPr>
        <p:sp>
          <p:nvSpPr>
            <p:cNvPr id="15" name="正方形/長方形 14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6" name="二等辺三角形 15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cxnSp>
        <p:nvCxnSpPr>
          <p:cNvPr id="21" name="直線矢印コネクタ 20"/>
          <p:cNvCxnSpPr/>
          <p:nvPr/>
        </p:nvCxnSpPr>
        <p:spPr bwMode="auto">
          <a:xfrm>
            <a:off x="5067055" y="3969059"/>
            <a:ext cx="571504" cy="7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 bwMode="auto">
          <a:xfrm>
            <a:off x="5067055" y="4464114"/>
            <a:ext cx="571504" cy="2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endCxn id="15" idx="1"/>
          </p:cNvCxnSpPr>
          <p:nvPr/>
        </p:nvCxnSpPr>
        <p:spPr bwMode="auto">
          <a:xfrm>
            <a:off x="5932172" y="4199095"/>
            <a:ext cx="530038" cy="27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台形 23"/>
          <p:cNvSpPr/>
          <p:nvPr/>
        </p:nvSpPr>
        <p:spPr>
          <a:xfrm rot="5400000">
            <a:off x="5406754" y="5243841"/>
            <a:ext cx="765084" cy="285752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30"/>
          <p:cNvGrpSpPr/>
          <p:nvPr/>
        </p:nvGrpSpPr>
        <p:grpSpPr>
          <a:xfrm>
            <a:off x="6462210" y="5274205"/>
            <a:ext cx="142876" cy="285752"/>
            <a:chOff x="3571868" y="3071810"/>
            <a:chExt cx="285752" cy="914734"/>
          </a:xfrm>
        </p:grpSpPr>
        <p:sp>
          <p:nvSpPr>
            <p:cNvPr id="32" name="正方形/長方形 31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33" name="二等辺三角形 32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cxnSp>
        <p:nvCxnSpPr>
          <p:cNvPr id="34" name="直線矢印コネクタ 33"/>
          <p:cNvCxnSpPr/>
          <p:nvPr/>
        </p:nvCxnSpPr>
        <p:spPr bwMode="auto">
          <a:xfrm>
            <a:off x="5067055" y="5139189"/>
            <a:ext cx="571504" cy="7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 bwMode="auto">
          <a:xfrm>
            <a:off x="5067055" y="5634244"/>
            <a:ext cx="571504" cy="2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endCxn id="32" idx="1"/>
          </p:cNvCxnSpPr>
          <p:nvPr/>
        </p:nvCxnSpPr>
        <p:spPr bwMode="auto">
          <a:xfrm>
            <a:off x="5922150" y="5409219"/>
            <a:ext cx="540060" cy="781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 bwMode="auto">
          <a:xfrm>
            <a:off x="4707015" y="3969059"/>
            <a:ext cx="214314" cy="5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 bwMode="auto">
          <a:xfrm>
            <a:off x="4707015" y="4464114"/>
            <a:ext cx="214314" cy="5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 bwMode="auto">
          <a:xfrm>
            <a:off x="4707015" y="5139189"/>
            <a:ext cx="214314" cy="5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 bwMode="auto">
          <a:xfrm>
            <a:off x="4707015" y="5634244"/>
            <a:ext cx="214314" cy="5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フリーフォーム 112"/>
          <p:cNvSpPr/>
          <p:nvPr/>
        </p:nvSpPr>
        <p:spPr bwMode="auto">
          <a:xfrm rot="16200000" flipH="1">
            <a:off x="4055858" y="3452914"/>
            <a:ext cx="717254" cy="495055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14" name="フリーフォーム 113"/>
          <p:cNvSpPr/>
          <p:nvPr/>
        </p:nvSpPr>
        <p:spPr bwMode="auto">
          <a:xfrm rot="16200000" flipH="1">
            <a:off x="3761912" y="3654026"/>
            <a:ext cx="1215135" cy="585066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15" name="フリーフォーム 114"/>
          <p:cNvSpPr/>
          <p:nvPr/>
        </p:nvSpPr>
        <p:spPr bwMode="auto">
          <a:xfrm rot="16200000" flipH="1">
            <a:off x="3401871" y="3924056"/>
            <a:ext cx="1845203" cy="675074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16" name="フリーフォーム 115"/>
          <p:cNvSpPr/>
          <p:nvPr/>
        </p:nvSpPr>
        <p:spPr bwMode="auto">
          <a:xfrm rot="16200000" flipH="1">
            <a:off x="3101477" y="4134437"/>
            <a:ext cx="2340262" cy="749366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08" name="フリーフォーム 107"/>
          <p:cNvSpPr/>
          <p:nvPr/>
        </p:nvSpPr>
        <p:spPr bwMode="auto">
          <a:xfrm rot="16200000" flipH="1">
            <a:off x="2839308" y="3721533"/>
            <a:ext cx="3330372" cy="315035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62" name="フリーフォーム 161"/>
          <p:cNvSpPr/>
          <p:nvPr/>
        </p:nvSpPr>
        <p:spPr bwMode="auto">
          <a:xfrm rot="10800000" flipH="1">
            <a:off x="3401871" y="3338989"/>
            <a:ext cx="180020" cy="630070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63" name="フリーフォーム 162"/>
          <p:cNvSpPr/>
          <p:nvPr/>
        </p:nvSpPr>
        <p:spPr bwMode="auto">
          <a:xfrm rot="10800000" flipH="1">
            <a:off x="3356865" y="3338988"/>
            <a:ext cx="270030" cy="1125125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64" name="フリーフォーム 163"/>
          <p:cNvSpPr/>
          <p:nvPr/>
        </p:nvSpPr>
        <p:spPr bwMode="auto">
          <a:xfrm rot="10800000" flipH="1">
            <a:off x="3356866" y="3338989"/>
            <a:ext cx="315034" cy="1800200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65" name="フリーフォーム 164"/>
          <p:cNvSpPr/>
          <p:nvPr/>
        </p:nvSpPr>
        <p:spPr bwMode="auto">
          <a:xfrm rot="10800000" flipH="1">
            <a:off x="3356865" y="3338987"/>
            <a:ext cx="360040" cy="2295255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87" name="正方形/長方形 186"/>
          <p:cNvSpPr/>
          <p:nvPr/>
        </p:nvSpPr>
        <p:spPr bwMode="auto">
          <a:xfrm>
            <a:off x="4662010" y="3834043"/>
            <a:ext cx="45719" cy="31503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grpSp>
        <p:nvGrpSpPr>
          <p:cNvPr id="242" name="グループ化 241"/>
          <p:cNvGrpSpPr/>
          <p:nvPr/>
        </p:nvGrpSpPr>
        <p:grpSpPr>
          <a:xfrm>
            <a:off x="3581890" y="2663914"/>
            <a:ext cx="135809" cy="678771"/>
            <a:chOff x="3221850" y="2348880"/>
            <a:chExt cx="135809" cy="723776"/>
          </a:xfrm>
        </p:grpSpPr>
        <p:cxnSp>
          <p:nvCxnSpPr>
            <p:cNvPr id="205" name="直線コネクタ 204"/>
            <p:cNvCxnSpPr/>
            <p:nvPr/>
          </p:nvCxnSpPr>
          <p:spPr bwMode="auto">
            <a:xfrm rot="5400000" flipH="1" flipV="1">
              <a:off x="2860359" y="2710371"/>
              <a:ext cx="723776" cy="794"/>
            </a:xfrm>
            <a:prstGeom prst="line">
              <a:avLst/>
            </a:prstGeom>
            <a:ln w="158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直線コネクタ 208"/>
            <p:cNvCxnSpPr/>
            <p:nvPr/>
          </p:nvCxnSpPr>
          <p:spPr bwMode="auto">
            <a:xfrm rot="5400000" flipH="1" flipV="1">
              <a:off x="2905364" y="2710371"/>
              <a:ext cx="723776" cy="794"/>
            </a:xfrm>
            <a:prstGeom prst="line">
              <a:avLst/>
            </a:prstGeom>
            <a:ln w="158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直線コネクタ 209"/>
            <p:cNvCxnSpPr/>
            <p:nvPr/>
          </p:nvCxnSpPr>
          <p:spPr bwMode="auto">
            <a:xfrm rot="5400000" flipH="1" flipV="1">
              <a:off x="2950369" y="2710371"/>
              <a:ext cx="723776" cy="794"/>
            </a:xfrm>
            <a:prstGeom prst="line">
              <a:avLst/>
            </a:prstGeom>
            <a:ln w="158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1" name="直線コネクタ 210"/>
            <p:cNvCxnSpPr/>
            <p:nvPr/>
          </p:nvCxnSpPr>
          <p:spPr bwMode="auto">
            <a:xfrm flipV="1">
              <a:off x="3356865" y="2348880"/>
              <a:ext cx="794" cy="721672"/>
            </a:xfrm>
            <a:prstGeom prst="line">
              <a:avLst/>
            </a:prstGeom>
            <a:ln w="158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24" name="直線コネクタ 223"/>
          <p:cNvCxnSpPr/>
          <p:nvPr/>
        </p:nvCxnSpPr>
        <p:spPr bwMode="auto">
          <a:xfrm flipV="1">
            <a:off x="3626895" y="2213864"/>
            <a:ext cx="0" cy="405046"/>
          </a:xfrm>
          <a:prstGeom prst="line">
            <a:avLst/>
          </a:prstGeom>
          <a:ln w="1587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 bwMode="auto">
          <a:xfrm>
            <a:off x="2051720" y="4464114"/>
            <a:ext cx="1350150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2" name="グループ化 145"/>
          <p:cNvGrpSpPr/>
          <p:nvPr/>
        </p:nvGrpSpPr>
        <p:grpSpPr>
          <a:xfrm>
            <a:off x="3266855" y="4329099"/>
            <a:ext cx="135015" cy="270030"/>
            <a:chOff x="3571868" y="3071810"/>
            <a:chExt cx="285752" cy="914734"/>
          </a:xfrm>
        </p:grpSpPr>
        <p:sp>
          <p:nvSpPr>
            <p:cNvPr id="123" name="正方形/長方形 122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24" name="二等辺三角形 123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grpSp>
        <p:nvGrpSpPr>
          <p:cNvPr id="125" name="グループ化 145"/>
          <p:cNvGrpSpPr/>
          <p:nvPr/>
        </p:nvGrpSpPr>
        <p:grpSpPr>
          <a:xfrm>
            <a:off x="3266855" y="5004174"/>
            <a:ext cx="135015" cy="270030"/>
            <a:chOff x="3571868" y="3071810"/>
            <a:chExt cx="285752" cy="914734"/>
          </a:xfrm>
        </p:grpSpPr>
        <p:sp>
          <p:nvSpPr>
            <p:cNvPr id="126" name="正方形/長方形 125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27" name="二等辺三角形 126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cxnSp>
        <p:nvCxnSpPr>
          <p:cNvPr id="135" name="直線コネクタ 134"/>
          <p:cNvCxnSpPr/>
          <p:nvPr/>
        </p:nvCxnSpPr>
        <p:spPr bwMode="auto">
          <a:xfrm>
            <a:off x="2006715" y="5634244"/>
            <a:ext cx="1395155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37" name="グループ化 145"/>
          <p:cNvGrpSpPr/>
          <p:nvPr/>
        </p:nvGrpSpPr>
        <p:grpSpPr>
          <a:xfrm>
            <a:off x="3266855" y="5499229"/>
            <a:ext cx="135015" cy="270030"/>
            <a:chOff x="3571868" y="3071810"/>
            <a:chExt cx="285752" cy="914734"/>
          </a:xfrm>
        </p:grpSpPr>
        <p:sp>
          <p:nvSpPr>
            <p:cNvPr id="138" name="正方形/長方形 137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40" name="二等辺三角形 139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sp>
        <p:nvSpPr>
          <p:cNvPr id="141" name="正方形/長方形 140"/>
          <p:cNvSpPr/>
          <p:nvPr/>
        </p:nvSpPr>
        <p:spPr bwMode="auto">
          <a:xfrm>
            <a:off x="3491880" y="2618909"/>
            <a:ext cx="315035" cy="4571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grpSp>
        <p:nvGrpSpPr>
          <p:cNvPr id="142" name="グループ化 145"/>
          <p:cNvGrpSpPr/>
          <p:nvPr/>
        </p:nvGrpSpPr>
        <p:grpSpPr>
          <a:xfrm>
            <a:off x="4932040" y="3834044"/>
            <a:ext cx="135015" cy="270030"/>
            <a:chOff x="3571868" y="3071810"/>
            <a:chExt cx="285752" cy="914734"/>
          </a:xfrm>
        </p:grpSpPr>
        <p:sp>
          <p:nvSpPr>
            <p:cNvPr id="143" name="正方形/長方形 142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44" name="二等辺三角形 143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grpSp>
        <p:nvGrpSpPr>
          <p:cNvPr id="145" name="グループ化 145"/>
          <p:cNvGrpSpPr/>
          <p:nvPr/>
        </p:nvGrpSpPr>
        <p:grpSpPr>
          <a:xfrm>
            <a:off x="4932040" y="4329099"/>
            <a:ext cx="135015" cy="270030"/>
            <a:chOff x="3571868" y="3071810"/>
            <a:chExt cx="285752" cy="914734"/>
          </a:xfrm>
        </p:grpSpPr>
        <p:sp>
          <p:nvSpPr>
            <p:cNvPr id="146" name="正方形/長方形 145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49" name="二等辺三角形 148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grpSp>
        <p:nvGrpSpPr>
          <p:cNvPr id="152" name="グループ化 145"/>
          <p:cNvGrpSpPr/>
          <p:nvPr/>
        </p:nvGrpSpPr>
        <p:grpSpPr>
          <a:xfrm>
            <a:off x="4932040" y="5004174"/>
            <a:ext cx="135015" cy="270030"/>
            <a:chOff x="3571868" y="3071810"/>
            <a:chExt cx="285752" cy="914734"/>
          </a:xfrm>
        </p:grpSpPr>
        <p:sp>
          <p:nvSpPr>
            <p:cNvPr id="155" name="正方形/長方形 154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59" name="二等辺三角形 158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grpSp>
        <p:nvGrpSpPr>
          <p:cNvPr id="160" name="グループ化 145"/>
          <p:cNvGrpSpPr/>
          <p:nvPr/>
        </p:nvGrpSpPr>
        <p:grpSpPr>
          <a:xfrm>
            <a:off x="4932040" y="5499229"/>
            <a:ext cx="135015" cy="270030"/>
            <a:chOff x="3571868" y="3071810"/>
            <a:chExt cx="285752" cy="914734"/>
          </a:xfrm>
        </p:grpSpPr>
        <p:sp>
          <p:nvSpPr>
            <p:cNvPr id="166" name="正方形/長方形 165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67" name="二等辺三角形 166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sp>
        <p:nvSpPr>
          <p:cNvPr id="168" name="正方形/長方形 167"/>
          <p:cNvSpPr/>
          <p:nvPr/>
        </p:nvSpPr>
        <p:spPr bwMode="auto">
          <a:xfrm>
            <a:off x="4662010" y="4329099"/>
            <a:ext cx="45719" cy="31503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69" name="正方形/長方形 168"/>
          <p:cNvSpPr/>
          <p:nvPr/>
        </p:nvSpPr>
        <p:spPr bwMode="auto">
          <a:xfrm>
            <a:off x="4662010" y="4959169"/>
            <a:ext cx="45719" cy="31503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4662010" y="5454225"/>
            <a:ext cx="45719" cy="31503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cxnSp>
        <p:nvCxnSpPr>
          <p:cNvPr id="171" name="直線矢印コネクタ 170"/>
          <p:cNvCxnSpPr/>
          <p:nvPr/>
        </p:nvCxnSpPr>
        <p:spPr bwMode="auto">
          <a:xfrm>
            <a:off x="4346975" y="5049179"/>
            <a:ext cx="31503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2" name="直線矢印コネクタ 171"/>
          <p:cNvCxnSpPr/>
          <p:nvPr/>
        </p:nvCxnSpPr>
        <p:spPr bwMode="auto">
          <a:xfrm>
            <a:off x="4346975" y="4419109"/>
            <a:ext cx="31503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3" name="直線矢印コネクタ 172"/>
          <p:cNvCxnSpPr/>
          <p:nvPr/>
        </p:nvCxnSpPr>
        <p:spPr bwMode="auto">
          <a:xfrm>
            <a:off x="4346975" y="3924054"/>
            <a:ext cx="31503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Rectangle 25"/>
          <p:cNvSpPr>
            <a:spLocks noChangeArrowheads="1"/>
          </p:cNvSpPr>
          <p:nvPr/>
        </p:nvSpPr>
        <p:spPr bwMode="auto">
          <a:xfrm>
            <a:off x="1217264" y="3383994"/>
            <a:ext cx="857256" cy="2700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Calibri" pitchFamily="34" charset="0"/>
              </a:rPr>
              <a:t>Instruction Window</a:t>
            </a: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174" name="フリーフォーム 173"/>
          <p:cNvSpPr/>
          <p:nvPr/>
        </p:nvSpPr>
        <p:spPr bwMode="auto">
          <a:xfrm rot="10800000" flipH="1">
            <a:off x="6597225" y="3338989"/>
            <a:ext cx="630071" cy="855096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177" name="フリーフォーム 176"/>
          <p:cNvSpPr/>
          <p:nvPr/>
        </p:nvSpPr>
        <p:spPr bwMode="auto">
          <a:xfrm rot="10800000" flipH="1">
            <a:off x="6597225" y="3338984"/>
            <a:ext cx="855095" cy="2070231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246" name="正方形/長方形 245"/>
          <p:cNvSpPr/>
          <p:nvPr/>
        </p:nvSpPr>
        <p:spPr bwMode="auto">
          <a:xfrm>
            <a:off x="6687235" y="2483894"/>
            <a:ext cx="1260141" cy="1800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rPr>
              <a:t>Write Buffer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cxnSp>
        <p:nvCxnSpPr>
          <p:cNvPr id="189" name="直線矢印コネクタ 188"/>
          <p:cNvCxnSpPr/>
          <p:nvPr/>
        </p:nvCxnSpPr>
        <p:spPr bwMode="auto">
          <a:xfrm flipV="1">
            <a:off x="7452320" y="2663914"/>
            <a:ext cx="0" cy="67512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0" name="Freeform 25"/>
          <p:cNvSpPr>
            <a:spLocks/>
          </p:cNvSpPr>
          <p:nvPr/>
        </p:nvSpPr>
        <p:spPr bwMode="auto">
          <a:xfrm>
            <a:off x="3446876" y="1673805"/>
            <a:ext cx="4410490" cy="540060"/>
          </a:xfrm>
          <a:custGeom>
            <a:avLst/>
            <a:gdLst>
              <a:gd name="T0" fmla="*/ 720725 w 1588"/>
              <a:gd name="T1" fmla="*/ 539750 h 340"/>
              <a:gd name="T2" fmla="*/ 720725 w 1588"/>
              <a:gd name="T3" fmla="*/ 360363 h 340"/>
              <a:gd name="T4" fmla="*/ 1800225 w 1588"/>
              <a:gd name="T5" fmla="*/ 360363 h 340"/>
              <a:gd name="T6" fmla="*/ 1800225 w 1588"/>
              <a:gd name="T7" fmla="*/ 539750 h 340"/>
              <a:gd name="T8" fmla="*/ 2520950 w 1588"/>
              <a:gd name="T9" fmla="*/ 539750 h 340"/>
              <a:gd name="T10" fmla="*/ 2520950 w 1588"/>
              <a:gd name="T11" fmla="*/ 0 h 340"/>
              <a:gd name="T12" fmla="*/ 0 w 1588"/>
              <a:gd name="T13" fmla="*/ 0 h 340"/>
              <a:gd name="T14" fmla="*/ 0 w 1588"/>
              <a:gd name="T15" fmla="*/ 539750 h 340"/>
              <a:gd name="T16" fmla="*/ 720725 w 1588"/>
              <a:gd name="T17" fmla="*/ 539750 h 3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connsiteX0" fmla="*/ 3903 w 10000"/>
              <a:gd name="connsiteY0" fmla="*/ 10000 h 10000"/>
              <a:gd name="connsiteX1" fmla="*/ 2859 w 10000"/>
              <a:gd name="connsiteY1" fmla="*/ 6676 h 10000"/>
              <a:gd name="connsiteX2" fmla="*/ 7141 w 10000"/>
              <a:gd name="connsiteY2" fmla="*/ 6676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7141 w 10000"/>
              <a:gd name="connsiteY2" fmla="*/ 6676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7141 w 10000"/>
              <a:gd name="connsiteY2" fmla="*/ 6676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309 w 10000"/>
              <a:gd name="connsiteY2" fmla="*/ 6580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288 w 10000"/>
              <a:gd name="connsiteY2" fmla="*/ 6580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903 w 10000"/>
              <a:gd name="connsiteY0" fmla="*/ 10000 h 10000"/>
              <a:gd name="connsiteX1" fmla="*/ 3903 w 10000"/>
              <a:gd name="connsiteY1" fmla="*/ 6628 h 10000"/>
              <a:gd name="connsiteX2" fmla="*/ 6302 w 10000"/>
              <a:gd name="connsiteY2" fmla="*/ 6628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903 w 10000"/>
              <a:gd name="connsiteY8" fmla="*/ 10000 h 10000"/>
              <a:gd name="connsiteX0" fmla="*/ 3543 w 10000"/>
              <a:gd name="connsiteY0" fmla="*/ 10000 h 10000"/>
              <a:gd name="connsiteX1" fmla="*/ 3903 w 10000"/>
              <a:gd name="connsiteY1" fmla="*/ 6628 h 10000"/>
              <a:gd name="connsiteX2" fmla="*/ 6302 w 10000"/>
              <a:gd name="connsiteY2" fmla="*/ 6628 h 10000"/>
              <a:gd name="connsiteX3" fmla="*/ 630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3543 w 10000"/>
              <a:gd name="connsiteY8" fmla="*/ 10000 h 10000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302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816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903 w 10000"/>
              <a:gd name="connsiteY1" fmla="*/ 6628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74 w 10000"/>
              <a:gd name="connsiteY1" fmla="*/ 6628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9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4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4 w 10000"/>
              <a:gd name="connsiteY1" fmla="*/ 6676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795 w 10000"/>
              <a:gd name="connsiteY2" fmla="*/ 6628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79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4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54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43 w 10000"/>
              <a:gd name="connsiteY0" fmla="*/ 10000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43 w 10000"/>
              <a:gd name="connsiteY8" fmla="*/ 10000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5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  <a:gd name="connsiteX0" fmla="*/ 3538 w 10000"/>
              <a:gd name="connsiteY0" fmla="*/ 9952 h 10096"/>
              <a:gd name="connsiteX1" fmla="*/ 3539 w 10000"/>
              <a:gd name="connsiteY1" fmla="*/ 7782 h 10096"/>
              <a:gd name="connsiteX2" fmla="*/ 6800 w 10000"/>
              <a:gd name="connsiteY2" fmla="*/ 7734 h 10096"/>
              <a:gd name="connsiteX3" fmla="*/ 6794 w 10000"/>
              <a:gd name="connsiteY3" fmla="*/ 10096 h 10096"/>
              <a:gd name="connsiteX4" fmla="*/ 10000 w 10000"/>
              <a:gd name="connsiteY4" fmla="*/ 10000 h 10096"/>
              <a:gd name="connsiteX5" fmla="*/ 10000 w 10000"/>
              <a:gd name="connsiteY5" fmla="*/ 0 h 10096"/>
              <a:gd name="connsiteX6" fmla="*/ 0 w 10000"/>
              <a:gd name="connsiteY6" fmla="*/ 0 h 10096"/>
              <a:gd name="connsiteX7" fmla="*/ 0 w 10000"/>
              <a:gd name="connsiteY7" fmla="*/ 10000 h 10096"/>
              <a:gd name="connsiteX8" fmla="*/ 3538 w 10000"/>
              <a:gd name="connsiteY8" fmla="*/ 9952 h 10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0" h="10096">
                <a:moveTo>
                  <a:pt x="3538" y="9952"/>
                </a:moveTo>
                <a:cubicBezTo>
                  <a:pt x="3533" y="8972"/>
                  <a:pt x="3539" y="9002"/>
                  <a:pt x="3539" y="7782"/>
                </a:cubicBezTo>
                <a:lnTo>
                  <a:pt x="6800" y="7734"/>
                </a:lnTo>
                <a:cubicBezTo>
                  <a:pt x="6797" y="8874"/>
                  <a:pt x="6797" y="8956"/>
                  <a:pt x="6794" y="10096"/>
                </a:cubicBezTo>
                <a:lnTo>
                  <a:pt x="10000" y="10000"/>
                </a:lnTo>
                <a:lnTo>
                  <a:pt x="10000" y="0"/>
                </a:lnTo>
                <a:lnTo>
                  <a:pt x="0" y="0"/>
                </a:lnTo>
                <a:lnTo>
                  <a:pt x="0" y="10000"/>
                </a:lnTo>
                <a:lnTo>
                  <a:pt x="3538" y="9952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altLang="ja-JP" sz="2000" dirty="0" smtClean="0">
                <a:latin typeface="Helvetica" pitchFamily="34" charset="0"/>
                <a:cs typeface="Helvetica" pitchFamily="34" charset="0"/>
              </a:rPr>
              <a:t>Main Register File</a:t>
            </a:r>
            <a:endParaRPr lang="ja-JP" altLang="en-US" sz="2000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191" name="直線矢印コネクタ 190"/>
          <p:cNvCxnSpPr/>
          <p:nvPr/>
        </p:nvCxnSpPr>
        <p:spPr bwMode="auto">
          <a:xfrm flipV="1">
            <a:off x="7317305" y="2213864"/>
            <a:ext cx="0" cy="27008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2" name="直線矢印コネクタ 191"/>
          <p:cNvCxnSpPr/>
          <p:nvPr/>
        </p:nvCxnSpPr>
        <p:spPr bwMode="auto">
          <a:xfrm flipV="1">
            <a:off x="7227295" y="2663914"/>
            <a:ext cx="0" cy="67512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3" name="Rectangle 24"/>
          <p:cNvSpPr>
            <a:spLocks noChangeArrowheads="1"/>
          </p:cNvSpPr>
          <p:nvPr/>
        </p:nvSpPr>
        <p:spPr bwMode="auto">
          <a:xfrm>
            <a:off x="5697125" y="4644134"/>
            <a:ext cx="719138" cy="284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000" dirty="0" smtClean="0">
                <a:latin typeface="Helvetica" pitchFamily="34" charset="0"/>
                <a:cs typeface="Helvetica" pitchFamily="34" charset="0"/>
              </a:rPr>
              <a:t>ALUs</a:t>
            </a:r>
            <a:endParaRPr lang="ja-JP" altLang="en-US" sz="2000" dirty="0">
              <a:latin typeface="Helvetica" pitchFamily="34" charset="0"/>
              <a:cs typeface="Helvetica" pitchFamily="34" charset="0"/>
            </a:endParaRPr>
          </a:p>
        </p:txBody>
      </p:sp>
      <p:grpSp>
        <p:nvGrpSpPr>
          <p:cNvPr id="200" name="グループ化 145"/>
          <p:cNvGrpSpPr/>
          <p:nvPr/>
        </p:nvGrpSpPr>
        <p:grpSpPr>
          <a:xfrm>
            <a:off x="3266855" y="3834045"/>
            <a:ext cx="135015" cy="270030"/>
            <a:chOff x="3571868" y="3071810"/>
            <a:chExt cx="285752" cy="914734"/>
          </a:xfrm>
        </p:grpSpPr>
        <p:sp>
          <p:nvSpPr>
            <p:cNvPr id="201" name="正方形/長方形 200"/>
            <p:cNvSpPr/>
            <p:nvPr/>
          </p:nvSpPr>
          <p:spPr bwMode="auto">
            <a:xfrm>
              <a:off x="3571868" y="3071810"/>
              <a:ext cx="285752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202" name="二等辺三角形 201"/>
            <p:cNvSpPr/>
            <p:nvPr/>
          </p:nvSpPr>
          <p:spPr bwMode="auto">
            <a:xfrm>
              <a:off x="3650286" y="3629354"/>
              <a:ext cx="142876" cy="35719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</p:grpSp>
      <p:sp>
        <p:nvSpPr>
          <p:cNvPr id="89" name="円/楕円 88"/>
          <p:cNvSpPr/>
          <p:nvPr/>
        </p:nvSpPr>
        <p:spPr bwMode="auto">
          <a:xfrm>
            <a:off x="1286635" y="3920516"/>
            <a:ext cx="714380" cy="57150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dirty="0" smtClean="0">
                <a:solidFill>
                  <a:schemeClr val="bg1"/>
                </a:solidFill>
                <a:latin typeface="Courier New" pitchFamily="49" charset="0"/>
                <a:ea typeface="HG丸ｺﾞｼｯｸM-PRO" pitchFamily="50" charset="-128"/>
                <a:cs typeface="Courier New" pitchFamily="49" charset="0"/>
              </a:rPr>
              <a:t>I0</a:t>
            </a:r>
          </a:p>
        </p:txBody>
      </p:sp>
      <p:sp>
        <p:nvSpPr>
          <p:cNvPr id="90" name="円/楕円 89"/>
          <p:cNvSpPr/>
          <p:nvPr/>
        </p:nvSpPr>
        <p:spPr bwMode="auto">
          <a:xfrm>
            <a:off x="1286635" y="5063524"/>
            <a:ext cx="714380" cy="571504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dirty="0" smtClean="0">
                <a:solidFill>
                  <a:schemeClr val="bg1"/>
                </a:solidFill>
                <a:latin typeface="Courier New" pitchFamily="49" charset="0"/>
                <a:ea typeface="HG丸ｺﾞｼｯｸM-PRO" pitchFamily="50" charset="-128"/>
                <a:cs typeface="Courier New" pitchFamily="49" charset="0"/>
              </a:rPr>
              <a:t>I1</a:t>
            </a:r>
          </a:p>
        </p:txBody>
      </p:sp>
      <p:sp>
        <p:nvSpPr>
          <p:cNvPr id="91" name="円/楕円 90"/>
          <p:cNvSpPr/>
          <p:nvPr/>
        </p:nvSpPr>
        <p:spPr bwMode="auto">
          <a:xfrm>
            <a:off x="1286635" y="3920516"/>
            <a:ext cx="714380" cy="57150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dirty="0" smtClean="0">
                <a:solidFill>
                  <a:schemeClr val="bg1"/>
                </a:solidFill>
                <a:latin typeface="Courier New" pitchFamily="49" charset="0"/>
                <a:ea typeface="HG丸ｺﾞｼｯｸM-PRO" pitchFamily="50" charset="-128"/>
                <a:cs typeface="Courier New" pitchFamily="49" charset="0"/>
              </a:rPr>
              <a:t>I2</a:t>
            </a:r>
          </a:p>
        </p:txBody>
      </p:sp>
      <p:sp>
        <p:nvSpPr>
          <p:cNvPr id="92" name="円/楕円 91"/>
          <p:cNvSpPr/>
          <p:nvPr/>
        </p:nvSpPr>
        <p:spPr bwMode="auto">
          <a:xfrm>
            <a:off x="1286635" y="5063524"/>
            <a:ext cx="714380" cy="57150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dirty="0" smtClean="0">
                <a:solidFill>
                  <a:schemeClr val="bg1"/>
                </a:solidFill>
                <a:latin typeface="Courier New" pitchFamily="49" charset="0"/>
                <a:ea typeface="HG丸ｺﾞｼｯｸM-PRO" pitchFamily="50" charset="-128"/>
                <a:cs typeface="Courier New" pitchFamily="49" charset="0"/>
              </a:rPr>
              <a:t>I3</a:t>
            </a:r>
          </a:p>
        </p:txBody>
      </p:sp>
      <p:sp>
        <p:nvSpPr>
          <p:cNvPr id="93" name="円/楕円 92"/>
          <p:cNvSpPr/>
          <p:nvPr/>
        </p:nvSpPr>
        <p:spPr bwMode="auto">
          <a:xfrm>
            <a:off x="1286635" y="3920516"/>
            <a:ext cx="714380" cy="57150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dirty="0" smtClean="0">
                <a:solidFill>
                  <a:schemeClr val="bg1"/>
                </a:solidFill>
                <a:latin typeface="Courier New" pitchFamily="49" charset="0"/>
                <a:ea typeface="HG丸ｺﾞｼｯｸM-PRO" pitchFamily="50" charset="-128"/>
                <a:cs typeface="Courier New" pitchFamily="49" charset="0"/>
              </a:rPr>
              <a:t>I4</a:t>
            </a:r>
          </a:p>
        </p:txBody>
      </p:sp>
      <p:sp>
        <p:nvSpPr>
          <p:cNvPr id="94" name="円/楕円 93"/>
          <p:cNvSpPr/>
          <p:nvPr/>
        </p:nvSpPr>
        <p:spPr bwMode="auto">
          <a:xfrm>
            <a:off x="1286635" y="5063524"/>
            <a:ext cx="714380" cy="57150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dirty="0" smtClean="0">
                <a:solidFill>
                  <a:schemeClr val="bg1"/>
                </a:solidFill>
                <a:latin typeface="Courier New" pitchFamily="49" charset="0"/>
                <a:ea typeface="HG丸ｺﾞｼｯｸM-PRO" pitchFamily="50" charset="-128"/>
                <a:cs typeface="Courier New" pitchFamily="49" charset="0"/>
              </a:rPr>
              <a:t>I5</a:t>
            </a:r>
          </a:p>
        </p:txBody>
      </p:sp>
      <p:grpSp>
        <p:nvGrpSpPr>
          <p:cNvPr id="95" name="グループ化 117"/>
          <p:cNvGrpSpPr/>
          <p:nvPr/>
        </p:nvGrpSpPr>
        <p:grpSpPr>
          <a:xfrm>
            <a:off x="566554" y="2213865"/>
            <a:ext cx="3214711" cy="1200329"/>
            <a:chOff x="928661" y="2285992"/>
            <a:chExt cx="3214711" cy="1200329"/>
          </a:xfrm>
        </p:grpSpPr>
        <p:sp>
          <p:nvSpPr>
            <p:cNvPr id="96" name="爆発 1 95"/>
            <p:cNvSpPr/>
            <p:nvPr/>
          </p:nvSpPr>
          <p:spPr>
            <a:xfrm>
              <a:off x="3714744" y="3000372"/>
              <a:ext cx="428628" cy="428628"/>
            </a:xfrm>
            <a:prstGeom prst="irregularSeal1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7" name="曲線コネクタ 105"/>
            <p:cNvCxnSpPr>
              <a:endCxn id="96" idx="1"/>
            </p:cNvCxnSpPr>
            <p:nvPr/>
          </p:nvCxnSpPr>
          <p:spPr>
            <a:xfrm>
              <a:off x="2643174" y="2500306"/>
              <a:ext cx="1071570" cy="671021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8" name="テキスト ボックス 97"/>
            <p:cNvSpPr txBox="1"/>
            <p:nvPr/>
          </p:nvSpPr>
          <p:spPr>
            <a:xfrm>
              <a:off x="928661" y="2285992"/>
              <a:ext cx="184520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>
                  <a:latin typeface="Helvetica" pitchFamily="34" charset="0"/>
                  <a:ea typeface="HG丸ｺﾞｼｯｸM-PRO" pitchFamily="50" charset="-128"/>
                  <a:cs typeface="Helvetica" pitchFamily="34" charset="0"/>
                </a:rPr>
                <a:t>I0</a:t>
              </a:r>
              <a:r>
                <a:rPr lang="en-US" altLang="ja-JP" sz="2400" dirty="0" smtClean="0">
                  <a:latin typeface="Helvetica" pitchFamily="34" charset="0"/>
                  <a:cs typeface="Helvetica" pitchFamily="34" charset="0"/>
                </a:rPr>
                <a:t> misses RC</a:t>
              </a:r>
              <a:endParaRPr lang="en-US" altLang="ja-JP" sz="2400" b="1" dirty="0" smtClean="0">
                <a:latin typeface="Helvetica" pitchFamily="34" charset="0"/>
                <a:ea typeface="HG丸ｺﾞｼｯｸM-PRO" pitchFamily="50" charset="-128"/>
                <a:cs typeface="Helvetica" pitchFamily="34" charset="0"/>
              </a:endParaRPr>
            </a:p>
            <a:p>
              <a:endParaRPr kumimoji="1" lang="ja-JP" altLang="en-US" sz="2400" dirty="0">
                <a:latin typeface="Helvetica" pitchFamily="34" charset="0"/>
                <a:cs typeface="Helvetica" pitchFamily="34" charset="0"/>
              </a:endParaRPr>
            </a:p>
          </p:txBody>
        </p:sp>
      </p:grpSp>
      <p:sp>
        <p:nvSpPr>
          <p:cNvPr id="99" name="フリーフォーム 98"/>
          <p:cNvSpPr/>
          <p:nvPr/>
        </p:nvSpPr>
        <p:spPr bwMode="auto">
          <a:xfrm rot="16200000" flipH="1">
            <a:off x="3785148" y="2775692"/>
            <a:ext cx="1778089" cy="654436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635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cxnSp>
        <p:nvCxnSpPr>
          <p:cNvPr id="100" name="直線コネクタ 99"/>
          <p:cNvCxnSpPr/>
          <p:nvPr/>
        </p:nvCxnSpPr>
        <p:spPr bwMode="auto">
          <a:xfrm>
            <a:off x="1781690" y="2303875"/>
            <a:ext cx="6930770" cy="1"/>
          </a:xfrm>
          <a:prstGeom prst="line">
            <a:avLst/>
          </a:prstGeom>
          <a:noFill/>
          <a:ln w="158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ectangle 24"/>
          <p:cNvSpPr>
            <a:spLocks noChangeArrowheads="1"/>
          </p:cNvSpPr>
          <p:nvPr/>
        </p:nvSpPr>
        <p:spPr bwMode="auto">
          <a:xfrm>
            <a:off x="1691680" y="1763815"/>
            <a:ext cx="1575175" cy="405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000" dirty="0" smtClean="0">
                <a:latin typeface="Helvetica" pitchFamily="34" charset="0"/>
                <a:cs typeface="Helvetica" pitchFamily="34" charset="0"/>
              </a:rPr>
              <a:t>Out of pipelines </a:t>
            </a:r>
            <a:endParaRPr lang="ja-JP" altLang="en-US" sz="20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95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4 0.00092 L 0.18612 0.000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6 0.00208 L 0.18612 0.0020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612 0.00092 L 0.36719 0.0009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612 0.00208 L 0.36719 0.0020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4 0.00092 L 0.18612 0.0009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4 0.00092 L 0.18612 0.0009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4" grpId="0" animBg="1"/>
      <p:bldP spid="9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Purposes of </a:t>
            </a:r>
            <a:r>
              <a:rPr kumimoji="1" lang="en-US" altLang="ja-JP" dirty="0" smtClean="0"/>
              <a:t>LORCS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8787" indent="-457200">
              <a:buFont typeface="+mj-lt"/>
              <a:buAutoNum type="arabicPeriod"/>
            </a:pPr>
            <a:r>
              <a:rPr lang="en-US" altLang="ja-JP" dirty="0" smtClean="0"/>
              <a:t>Reducing latency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lvl="1"/>
            <a:r>
              <a:rPr lang="en-US" altLang="ja-JP" dirty="0"/>
              <a:t>In the ideal case, it can </a:t>
            </a:r>
            <a:r>
              <a:rPr lang="en-US" altLang="ja-JP" dirty="0" smtClean="0"/>
              <a:t>solve all the problems </a:t>
            </a:r>
            <a:r>
              <a:rPr lang="en-US" altLang="ja-JP" dirty="0"/>
              <a:t>of pipelined RFs</a:t>
            </a:r>
          </a:p>
          <a:p>
            <a:pPr marL="1355725" lvl="2" indent="-457200">
              <a:buFont typeface="+mj-lt"/>
              <a:buAutoNum type="arabicPeriod"/>
            </a:pPr>
            <a:r>
              <a:rPr lang="en-US" altLang="ja-JP" dirty="0" smtClean="0"/>
              <a:t>Reducing prediction miss penalties</a:t>
            </a:r>
          </a:p>
          <a:p>
            <a:pPr marL="1355725" lvl="2" indent="-457200">
              <a:buFont typeface="+mj-lt"/>
              <a:buAutoNum type="arabicPeriod"/>
            </a:pPr>
            <a:r>
              <a:rPr lang="en-US" altLang="ja-JP" dirty="0" smtClean="0"/>
              <a:t>Releasing resources earlier</a:t>
            </a:r>
          </a:p>
          <a:p>
            <a:pPr marL="1355725" lvl="2" indent="-457200">
              <a:buFont typeface="+mj-lt"/>
              <a:buAutoNum type="arabicPeriod"/>
            </a:pPr>
            <a:r>
              <a:rPr lang="en-US" altLang="ja-JP" dirty="0" smtClean="0"/>
              <a:t>Simplifies </a:t>
            </a:r>
            <a:r>
              <a:rPr lang="en-US" altLang="ja-JP" dirty="0"/>
              <a:t>bypass network</a:t>
            </a:r>
          </a:p>
          <a:p>
            <a:endParaRPr lang="en-US" altLang="ja-JP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US" altLang="ja-JP" dirty="0" smtClean="0"/>
              <a:t>Reducing ports of a MRF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977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直線コネクタ 31"/>
          <p:cNvCxnSpPr>
            <a:cxnSpLocks noChangeShapeType="1"/>
          </p:cNvCxnSpPr>
          <p:nvPr/>
        </p:nvCxnSpPr>
        <p:spPr bwMode="auto">
          <a:xfrm>
            <a:off x="5022050" y="1673805"/>
            <a:ext cx="0" cy="625900"/>
          </a:xfrm>
          <a:prstGeom prst="line">
            <a:avLst/>
          </a:prstGeom>
          <a:noFill/>
          <a:ln w="38100" algn="ctr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altLang="ja-JP" dirty="0"/>
              <a:t>Reducing ports of </a:t>
            </a:r>
            <a:r>
              <a:rPr lang="en-US" altLang="ja-JP" dirty="0" smtClean="0"/>
              <a:t>a MRF</a:t>
            </a:r>
            <a:endParaRPr lang="en-US" altLang="ja-JP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4599130"/>
            <a:ext cx="7848600" cy="1981058"/>
          </a:xfrm>
        </p:spPr>
        <p:txBody>
          <a:bodyPr/>
          <a:lstStyle/>
          <a:p>
            <a:r>
              <a:rPr lang="en-US" altLang="ja-JP" dirty="0" smtClean="0"/>
              <a:t>Only operands that caused RC misses access MRF</a:t>
            </a:r>
          </a:p>
          <a:p>
            <a:pPr lvl="1"/>
            <a:r>
              <a:rPr lang="en-US" altLang="ja-JP" dirty="0" smtClean="0"/>
              <a:t>requires only a few ports</a:t>
            </a:r>
          </a:p>
          <a:p>
            <a:r>
              <a:rPr lang="en-US" altLang="ja-JP" dirty="0" smtClean="0"/>
              <a:t>Reducing the area of the MRF</a:t>
            </a:r>
          </a:p>
          <a:p>
            <a:pPr lvl="1"/>
            <a:r>
              <a:rPr lang="en-US" altLang="ja-JP" dirty="0" smtClean="0"/>
              <a:t>RAM area is proportional to the square of the port number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5003800" y="2708736"/>
            <a:ext cx="863600" cy="1650671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Freeform 12"/>
          <p:cNvSpPr>
            <a:spLocks/>
          </p:cNvSpPr>
          <p:nvPr/>
        </p:nvSpPr>
        <p:spPr bwMode="auto">
          <a:xfrm>
            <a:off x="4932363" y="2708736"/>
            <a:ext cx="935037" cy="1821257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Freeform 11"/>
          <p:cNvSpPr>
            <a:spLocks/>
          </p:cNvSpPr>
          <p:nvPr/>
        </p:nvSpPr>
        <p:spPr bwMode="auto">
          <a:xfrm>
            <a:off x="5148263" y="2708736"/>
            <a:ext cx="719137" cy="1138913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Freeform 12"/>
          <p:cNvSpPr>
            <a:spLocks/>
          </p:cNvSpPr>
          <p:nvPr/>
        </p:nvSpPr>
        <p:spPr bwMode="auto">
          <a:xfrm>
            <a:off x="5076825" y="2708736"/>
            <a:ext cx="790575" cy="1309499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6227763" y="2708736"/>
            <a:ext cx="792162" cy="712448"/>
          </a:xfrm>
          <a:custGeom>
            <a:avLst/>
            <a:gdLst>
              <a:gd name="T0" fmla="*/ 0 w 227"/>
              <a:gd name="T1" fmla="*/ 2147483647 h 1021"/>
              <a:gd name="T2" fmla="*/ 2147483647 w 227"/>
              <a:gd name="T3" fmla="*/ 2147483647 h 1021"/>
              <a:gd name="T4" fmla="*/ 2147483647 w 227"/>
              <a:gd name="T5" fmla="*/ 0 h 10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7" h="1021">
                <a:moveTo>
                  <a:pt x="0" y="1021"/>
                </a:moveTo>
                <a:lnTo>
                  <a:pt x="227" y="1021"/>
                </a:lnTo>
                <a:lnTo>
                  <a:pt x="227" y="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6227763" y="2708736"/>
            <a:ext cx="647700" cy="228284"/>
          </a:xfrm>
          <a:custGeom>
            <a:avLst/>
            <a:gdLst>
              <a:gd name="T0" fmla="*/ 0 w 227"/>
              <a:gd name="T1" fmla="*/ 2147483647 h 1021"/>
              <a:gd name="T2" fmla="*/ 2147483647 w 227"/>
              <a:gd name="T3" fmla="*/ 2147483647 h 1021"/>
              <a:gd name="T4" fmla="*/ 2147483647 w 227"/>
              <a:gd name="T5" fmla="*/ 0 h 10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7" h="1021">
                <a:moveTo>
                  <a:pt x="0" y="1021"/>
                </a:moveTo>
                <a:lnTo>
                  <a:pt x="227" y="1021"/>
                </a:lnTo>
                <a:lnTo>
                  <a:pt x="227" y="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5434013" y="2708736"/>
            <a:ext cx="433387" cy="171840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5364163" y="2708736"/>
            <a:ext cx="503237" cy="284728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5292725" y="2708736"/>
            <a:ext cx="574675" cy="625900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5219700" y="2708736"/>
            <a:ext cx="647700" cy="796486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6300788" y="4018235"/>
            <a:ext cx="719137" cy="284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1600" dirty="0" smtClean="0">
                <a:latin typeface="Helvetica" pitchFamily="34" charset="0"/>
                <a:cs typeface="Helvetica" pitchFamily="34" charset="0"/>
              </a:rPr>
              <a:t>ALUs</a:t>
            </a:r>
            <a:endParaRPr lang="ja-JP" altLang="en-US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237163" y="1656370"/>
            <a:ext cx="1439862" cy="284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Freeform 7"/>
          <p:cNvSpPr>
            <a:spLocks/>
          </p:cNvSpPr>
          <p:nvPr/>
        </p:nvSpPr>
        <p:spPr bwMode="auto">
          <a:xfrm>
            <a:off x="6227763" y="2708736"/>
            <a:ext cx="936625" cy="1195357"/>
          </a:xfrm>
          <a:custGeom>
            <a:avLst/>
            <a:gdLst>
              <a:gd name="T0" fmla="*/ 0 w 227"/>
              <a:gd name="T1" fmla="*/ 2147483647 h 1021"/>
              <a:gd name="T2" fmla="*/ 2147483647 w 227"/>
              <a:gd name="T3" fmla="*/ 2147483647 h 1021"/>
              <a:gd name="T4" fmla="*/ 2147483647 w 227"/>
              <a:gd name="T5" fmla="*/ 0 h 10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7" h="1021">
                <a:moveTo>
                  <a:pt x="0" y="1021"/>
                </a:moveTo>
                <a:lnTo>
                  <a:pt x="227" y="1021"/>
                </a:lnTo>
                <a:lnTo>
                  <a:pt x="227" y="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18" name="直線コネクタ 31"/>
          <p:cNvCxnSpPr>
            <a:cxnSpLocks noChangeShapeType="1"/>
          </p:cNvCxnSpPr>
          <p:nvPr/>
        </p:nvCxnSpPr>
        <p:spPr bwMode="auto">
          <a:xfrm>
            <a:off x="5148263" y="1685219"/>
            <a:ext cx="0" cy="625900"/>
          </a:xfrm>
          <a:prstGeom prst="line">
            <a:avLst/>
          </a:prstGeom>
          <a:noFill/>
          <a:ln w="38100" algn="ctr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Freeform 7"/>
          <p:cNvSpPr>
            <a:spLocks/>
          </p:cNvSpPr>
          <p:nvPr/>
        </p:nvSpPr>
        <p:spPr bwMode="auto">
          <a:xfrm>
            <a:off x="6227763" y="2708736"/>
            <a:ext cx="1081087" cy="1730947"/>
          </a:xfrm>
          <a:custGeom>
            <a:avLst/>
            <a:gdLst>
              <a:gd name="T0" fmla="*/ 0 w 227"/>
              <a:gd name="T1" fmla="*/ 2147483647 h 1021"/>
              <a:gd name="T2" fmla="*/ 2147483647 w 227"/>
              <a:gd name="T3" fmla="*/ 2147483647 h 1021"/>
              <a:gd name="T4" fmla="*/ 2147483647 w 227"/>
              <a:gd name="T5" fmla="*/ 0 h 10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7" h="1021">
                <a:moveTo>
                  <a:pt x="0" y="1021"/>
                </a:moveTo>
                <a:lnTo>
                  <a:pt x="227" y="1021"/>
                </a:lnTo>
                <a:lnTo>
                  <a:pt x="227" y="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0" name="Freeform 25"/>
          <p:cNvSpPr>
            <a:spLocks/>
          </p:cNvSpPr>
          <p:nvPr/>
        </p:nvSpPr>
        <p:spPr bwMode="auto">
          <a:xfrm>
            <a:off x="4787900" y="2311119"/>
            <a:ext cx="2663825" cy="397617"/>
          </a:xfrm>
          <a:custGeom>
            <a:avLst/>
            <a:gdLst>
              <a:gd name="T0" fmla="*/ 720725 w 1588"/>
              <a:gd name="T1" fmla="*/ 539750 h 340"/>
              <a:gd name="T2" fmla="*/ 720725 w 1588"/>
              <a:gd name="T3" fmla="*/ 360363 h 340"/>
              <a:gd name="T4" fmla="*/ 1800225 w 1588"/>
              <a:gd name="T5" fmla="*/ 360363 h 340"/>
              <a:gd name="T6" fmla="*/ 1800225 w 1588"/>
              <a:gd name="T7" fmla="*/ 539750 h 340"/>
              <a:gd name="T8" fmla="*/ 2520950 w 1588"/>
              <a:gd name="T9" fmla="*/ 539750 h 340"/>
              <a:gd name="T10" fmla="*/ 2520950 w 1588"/>
              <a:gd name="T11" fmla="*/ 0 h 340"/>
              <a:gd name="T12" fmla="*/ 0 w 1588"/>
              <a:gd name="T13" fmla="*/ 0 h 340"/>
              <a:gd name="T14" fmla="*/ 0 w 1588"/>
              <a:gd name="T15" fmla="*/ 539750 h 340"/>
              <a:gd name="T16" fmla="*/ 720725 w 1588"/>
              <a:gd name="T17" fmla="*/ 539750 h 3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88" h="340">
                <a:moveTo>
                  <a:pt x="454" y="340"/>
                </a:moveTo>
                <a:lnTo>
                  <a:pt x="454" y="227"/>
                </a:lnTo>
                <a:lnTo>
                  <a:pt x="1134" y="227"/>
                </a:lnTo>
                <a:lnTo>
                  <a:pt x="1134" y="340"/>
                </a:lnTo>
                <a:lnTo>
                  <a:pt x="1588" y="340"/>
                </a:lnTo>
                <a:lnTo>
                  <a:pt x="1588" y="0"/>
                </a:lnTo>
                <a:lnTo>
                  <a:pt x="0" y="0"/>
                </a:lnTo>
                <a:lnTo>
                  <a:pt x="0" y="340"/>
                </a:lnTo>
                <a:lnTo>
                  <a:pt x="454" y="34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Register cache</a:t>
            </a:r>
            <a:endParaRPr lang="ja-JP" altLang="en-US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 rot="16200000">
            <a:off x="5905982" y="2712800"/>
            <a:ext cx="356224" cy="433388"/>
          </a:xfrm>
          <a:custGeom>
            <a:avLst/>
            <a:gdLst>
              <a:gd name="T0" fmla="*/ 787598 w 21600"/>
              <a:gd name="T1" fmla="*/ 180181 h 21600"/>
              <a:gd name="T2" fmla="*/ 450056 w 21600"/>
              <a:gd name="T3" fmla="*/ 360362 h 21600"/>
              <a:gd name="T4" fmla="*/ 112514 w 21600"/>
              <a:gd name="T5" fmla="*/ 180181 h 21600"/>
              <a:gd name="T6" fmla="*/ 45005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AutoShape 6"/>
          <p:cNvSpPr>
            <a:spLocks noChangeArrowheads="1"/>
          </p:cNvSpPr>
          <p:nvPr/>
        </p:nvSpPr>
        <p:spPr bwMode="auto">
          <a:xfrm rot="16200000">
            <a:off x="5885286" y="3203862"/>
            <a:ext cx="397617" cy="433388"/>
          </a:xfrm>
          <a:custGeom>
            <a:avLst/>
            <a:gdLst>
              <a:gd name="T0" fmla="*/ 787598 w 21600"/>
              <a:gd name="T1" fmla="*/ 180181 h 21600"/>
              <a:gd name="T2" fmla="*/ 450056 w 21600"/>
              <a:gd name="T3" fmla="*/ 360362 h 21600"/>
              <a:gd name="T4" fmla="*/ 112514 w 21600"/>
              <a:gd name="T5" fmla="*/ 180181 h 21600"/>
              <a:gd name="T6" fmla="*/ 45005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 rot="16200000">
            <a:off x="5885286" y="3715621"/>
            <a:ext cx="397617" cy="433388"/>
          </a:xfrm>
          <a:custGeom>
            <a:avLst/>
            <a:gdLst>
              <a:gd name="T0" fmla="*/ 787598 w 21600"/>
              <a:gd name="T1" fmla="*/ 180181 h 21600"/>
              <a:gd name="T2" fmla="*/ 450056 w 21600"/>
              <a:gd name="T3" fmla="*/ 360362 h 21600"/>
              <a:gd name="T4" fmla="*/ 112514 w 21600"/>
              <a:gd name="T5" fmla="*/ 180181 h 21600"/>
              <a:gd name="T6" fmla="*/ 45005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 rot="16200000">
            <a:off x="5884658" y="4228006"/>
            <a:ext cx="398870" cy="433388"/>
          </a:xfrm>
          <a:custGeom>
            <a:avLst/>
            <a:gdLst>
              <a:gd name="T0" fmla="*/ 787598 w 21600"/>
              <a:gd name="T1" fmla="*/ 180181 h 21600"/>
              <a:gd name="T2" fmla="*/ 450056 w 21600"/>
              <a:gd name="T3" fmla="*/ 360362 h 21600"/>
              <a:gd name="T4" fmla="*/ 112514 w 21600"/>
              <a:gd name="T5" fmla="*/ 180181 h 21600"/>
              <a:gd name="T6" fmla="*/ 45005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26" name="直線コネクタ 44"/>
          <p:cNvCxnSpPr>
            <a:cxnSpLocks noChangeShapeType="1"/>
          </p:cNvCxnSpPr>
          <p:nvPr/>
        </p:nvCxnSpPr>
        <p:spPr bwMode="auto">
          <a:xfrm flipV="1">
            <a:off x="7092950" y="1685219"/>
            <a:ext cx="0" cy="227030"/>
          </a:xfrm>
          <a:prstGeom prst="line">
            <a:avLst/>
          </a:prstGeom>
          <a:noFill/>
          <a:ln w="38100" algn="ctr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Freeform 25"/>
          <p:cNvSpPr>
            <a:spLocks/>
          </p:cNvSpPr>
          <p:nvPr/>
        </p:nvSpPr>
        <p:spPr bwMode="auto">
          <a:xfrm>
            <a:off x="4787900" y="1628775"/>
            <a:ext cx="2663825" cy="411414"/>
          </a:xfrm>
          <a:custGeom>
            <a:avLst/>
            <a:gdLst>
              <a:gd name="T0" fmla="*/ 720725 w 1588"/>
              <a:gd name="T1" fmla="*/ 539750 h 340"/>
              <a:gd name="T2" fmla="*/ 720725 w 1588"/>
              <a:gd name="T3" fmla="*/ 360363 h 340"/>
              <a:gd name="T4" fmla="*/ 1800225 w 1588"/>
              <a:gd name="T5" fmla="*/ 360363 h 340"/>
              <a:gd name="T6" fmla="*/ 1800225 w 1588"/>
              <a:gd name="T7" fmla="*/ 539750 h 340"/>
              <a:gd name="T8" fmla="*/ 2520950 w 1588"/>
              <a:gd name="T9" fmla="*/ 539750 h 340"/>
              <a:gd name="T10" fmla="*/ 2520950 w 1588"/>
              <a:gd name="T11" fmla="*/ 0 h 340"/>
              <a:gd name="T12" fmla="*/ 0 w 1588"/>
              <a:gd name="T13" fmla="*/ 0 h 340"/>
              <a:gd name="T14" fmla="*/ 0 w 1588"/>
              <a:gd name="T15" fmla="*/ 539750 h 340"/>
              <a:gd name="T16" fmla="*/ 720725 w 1588"/>
              <a:gd name="T17" fmla="*/ 539750 h 3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88" h="340">
                <a:moveTo>
                  <a:pt x="454" y="340"/>
                </a:moveTo>
                <a:lnTo>
                  <a:pt x="454" y="227"/>
                </a:lnTo>
                <a:lnTo>
                  <a:pt x="1134" y="227"/>
                </a:lnTo>
                <a:lnTo>
                  <a:pt x="1134" y="340"/>
                </a:lnTo>
                <a:lnTo>
                  <a:pt x="1588" y="340"/>
                </a:lnTo>
                <a:lnTo>
                  <a:pt x="1588" y="0"/>
                </a:lnTo>
                <a:lnTo>
                  <a:pt x="0" y="0"/>
                </a:lnTo>
                <a:lnTo>
                  <a:pt x="0" y="340"/>
                </a:lnTo>
                <a:lnTo>
                  <a:pt x="454" y="34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>
              <a:defRPr/>
            </a:pPr>
            <a:endParaRPr lang="ja-JP" altLang="en-US" sz="140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9" name="Rectangle 85"/>
          <p:cNvSpPr>
            <a:spLocks noChangeArrowheads="1"/>
          </p:cNvSpPr>
          <p:nvPr/>
        </p:nvSpPr>
        <p:spPr bwMode="auto">
          <a:xfrm>
            <a:off x="5700713" y="1628775"/>
            <a:ext cx="760412" cy="274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Main Register file</a:t>
            </a:r>
            <a:endParaRPr lang="en-US" altLang="ja-JP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0" name="Freeform 11"/>
          <p:cNvSpPr>
            <a:spLocks/>
          </p:cNvSpPr>
          <p:nvPr/>
        </p:nvSpPr>
        <p:spPr bwMode="auto">
          <a:xfrm>
            <a:off x="1692275" y="2709990"/>
            <a:ext cx="863600" cy="1649417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1" name="Freeform 12"/>
          <p:cNvSpPr>
            <a:spLocks/>
          </p:cNvSpPr>
          <p:nvPr/>
        </p:nvSpPr>
        <p:spPr bwMode="auto">
          <a:xfrm>
            <a:off x="1619250" y="2709990"/>
            <a:ext cx="936625" cy="1820003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2" name="Freeform 11"/>
          <p:cNvSpPr>
            <a:spLocks/>
          </p:cNvSpPr>
          <p:nvPr/>
        </p:nvSpPr>
        <p:spPr bwMode="auto">
          <a:xfrm>
            <a:off x="1835150" y="2709990"/>
            <a:ext cx="720725" cy="1137659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3" name="Freeform 12"/>
          <p:cNvSpPr>
            <a:spLocks/>
          </p:cNvSpPr>
          <p:nvPr/>
        </p:nvSpPr>
        <p:spPr bwMode="auto">
          <a:xfrm>
            <a:off x="1763713" y="2709990"/>
            <a:ext cx="792162" cy="1308245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4" name="Freeform 7"/>
          <p:cNvSpPr>
            <a:spLocks/>
          </p:cNvSpPr>
          <p:nvPr/>
        </p:nvSpPr>
        <p:spPr bwMode="auto">
          <a:xfrm>
            <a:off x="2916238" y="2709990"/>
            <a:ext cx="792162" cy="711194"/>
          </a:xfrm>
          <a:custGeom>
            <a:avLst/>
            <a:gdLst>
              <a:gd name="T0" fmla="*/ 0 w 227"/>
              <a:gd name="T1" fmla="*/ 2147483647 h 1021"/>
              <a:gd name="T2" fmla="*/ 2147483647 w 227"/>
              <a:gd name="T3" fmla="*/ 2147483647 h 1021"/>
              <a:gd name="T4" fmla="*/ 2147483647 w 227"/>
              <a:gd name="T5" fmla="*/ 0 h 10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7" h="1021">
                <a:moveTo>
                  <a:pt x="0" y="1021"/>
                </a:moveTo>
                <a:lnTo>
                  <a:pt x="227" y="1021"/>
                </a:lnTo>
                <a:lnTo>
                  <a:pt x="227" y="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5" name="Freeform 8"/>
          <p:cNvSpPr>
            <a:spLocks/>
          </p:cNvSpPr>
          <p:nvPr/>
        </p:nvSpPr>
        <p:spPr bwMode="auto">
          <a:xfrm>
            <a:off x="2916238" y="2709990"/>
            <a:ext cx="646112" cy="227030"/>
          </a:xfrm>
          <a:custGeom>
            <a:avLst/>
            <a:gdLst>
              <a:gd name="T0" fmla="*/ 0 w 227"/>
              <a:gd name="T1" fmla="*/ 2147483647 h 1021"/>
              <a:gd name="T2" fmla="*/ 2147483647 w 227"/>
              <a:gd name="T3" fmla="*/ 2147483647 h 1021"/>
              <a:gd name="T4" fmla="*/ 2147483647 w 227"/>
              <a:gd name="T5" fmla="*/ 0 h 10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7" h="1021">
                <a:moveTo>
                  <a:pt x="0" y="1021"/>
                </a:moveTo>
                <a:lnTo>
                  <a:pt x="227" y="1021"/>
                </a:lnTo>
                <a:lnTo>
                  <a:pt x="227" y="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6" name="Freeform 9"/>
          <p:cNvSpPr>
            <a:spLocks/>
          </p:cNvSpPr>
          <p:nvPr/>
        </p:nvSpPr>
        <p:spPr bwMode="auto">
          <a:xfrm>
            <a:off x="2122488" y="2708736"/>
            <a:ext cx="433387" cy="171840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7" name="Freeform 10"/>
          <p:cNvSpPr>
            <a:spLocks/>
          </p:cNvSpPr>
          <p:nvPr/>
        </p:nvSpPr>
        <p:spPr bwMode="auto">
          <a:xfrm>
            <a:off x="2051050" y="2708736"/>
            <a:ext cx="504825" cy="285983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8" name="Freeform 11"/>
          <p:cNvSpPr>
            <a:spLocks/>
          </p:cNvSpPr>
          <p:nvPr/>
        </p:nvSpPr>
        <p:spPr bwMode="auto">
          <a:xfrm>
            <a:off x="1979613" y="2709990"/>
            <a:ext cx="576262" cy="625901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9" name="Freeform 12"/>
          <p:cNvSpPr>
            <a:spLocks/>
          </p:cNvSpPr>
          <p:nvPr/>
        </p:nvSpPr>
        <p:spPr bwMode="auto">
          <a:xfrm>
            <a:off x="1908175" y="2708736"/>
            <a:ext cx="647700" cy="797741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2147483647 h 170"/>
              <a:gd name="T4" fmla="*/ 2147483647 w 170"/>
              <a:gd name="T5" fmla="*/ 2147483647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2987675" y="4018235"/>
            <a:ext cx="719138" cy="284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1600" dirty="0" smtClean="0">
                <a:latin typeface="Helvetica" pitchFamily="34" charset="0"/>
                <a:cs typeface="Helvetica" pitchFamily="34" charset="0"/>
              </a:rPr>
              <a:t>ALUs</a:t>
            </a:r>
            <a:endParaRPr lang="ja-JP" altLang="en-US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1" name="Freeform 7"/>
          <p:cNvSpPr>
            <a:spLocks/>
          </p:cNvSpPr>
          <p:nvPr/>
        </p:nvSpPr>
        <p:spPr bwMode="auto">
          <a:xfrm>
            <a:off x="2916238" y="2709990"/>
            <a:ext cx="935037" cy="1195357"/>
          </a:xfrm>
          <a:custGeom>
            <a:avLst/>
            <a:gdLst>
              <a:gd name="T0" fmla="*/ 0 w 227"/>
              <a:gd name="T1" fmla="*/ 2147483647 h 1021"/>
              <a:gd name="T2" fmla="*/ 2147483647 w 227"/>
              <a:gd name="T3" fmla="*/ 2147483647 h 1021"/>
              <a:gd name="T4" fmla="*/ 2147483647 w 227"/>
              <a:gd name="T5" fmla="*/ 0 h 10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7" h="1021">
                <a:moveTo>
                  <a:pt x="0" y="1021"/>
                </a:moveTo>
                <a:lnTo>
                  <a:pt x="227" y="1021"/>
                </a:lnTo>
                <a:lnTo>
                  <a:pt x="227" y="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2" name="Freeform 7"/>
          <p:cNvSpPr>
            <a:spLocks/>
          </p:cNvSpPr>
          <p:nvPr/>
        </p:nvSpPr>
        <p:spPr bwMode="auto">
          <a:xfrm>
            <a:off x="2916238" y="2709990"/>
            <a:ext cx="1079500" cy="1729693"/>
          </a:xfrm>
          <a:custGeom>
            <a:avLst/>
            <a:gdLst>
              <a:gd name="T0" fmla="*/ 0 w 227"/>
              <a:gd name="T1" fmla="*/ 2147483647 h 1021"/>
              <a:gd name="T2" fmla="*/ 2147483647 w 227"/>
              <a:gd name="T3" fmla="*/ 2147483647 h 1021"/>
              <a:gd name="T4" fmla="*/ 2147483647 w 227"/>
              <a:gd name="T5" fmla="*/ 0 h 10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7" h="1021">
                <a:moveTo>
                  <a:pt x="0" y="1021"/>
                </a:moveTo>
                <a:lnTo>
                  <a:pt x="227" y="1021"/>
                </a:lnTo>
                <a:lnTo>
                  <a:pt x="227" y="0"/>
                </a:lnTo>
              </a:path>
            </a:pathLst>
          </a:custGeom>
          <a:noFill/>
          <a:ln w="38100" cap="flat" cmpd="sng">
            <a:solidFill>
              <a:srgbClr val="3333CC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3" name="Freeform 25"/>
          <p:cNvSpPr>
            <a:spLocks/>
          </p:cNvSpPr>
          <p:nvPr/>
        </p:nvSpPr>
        <p:spPr bwMode="auto">
          <a:xfrm>
            <a:off x="1476375" y="1628775"/>
            <a:ext cx="2663825" cy="1081215"/>
          </a:xfrm>
          <a:custGeom>
            <a:avLst/>
            <a:gdLst>
              <a:gd name="T0" fmla="*/ 720725 w 1588"/>
              <a:gd name="T1" fmla="*/ 539750 h 340"/>
              <a:gd name="T2" fmla="*/ 720725 w 1588"/>
              <a:gd name="T3" fmla="*/ 360363 h 340"/>
              <a:gd name="T4" fmla="*/ 1800225 w 1588"/>
              <a:gd name="T5" fmla="*/ 360363 h 340"/>
              <a:gd name="T6" fmla="*/ 1800225 w 1588"/>
              <a:gd name="T7" fmla="*/ 539750 h 340"/>
              <a:gd name="T8" fmla="*/ 2520950 w 1588"/>
              <a:gd name="T9" fmla="*/ 539750 h 340"/>
              <a:gd name="T10" fmla="*/ 2520950 w 1588"/>
              <a:gd name="T11" fmla="*/ 0 h 340"/>
              <a:gd name="T12" fmla="*/ 0 w 1588"/>
              <a:gd name="T13" fmla="*/ 0 h 340"/>
              <a:gd name="T14" fmla="*/ 0 w 1588"/>
              <a:gd name="T15" fmla="*/ 539750 h 340"/>
              <a:gd name="T16" fmla="*/ 720725 w 1588"/>
              <a:gd name="T17" fmla="*/ 539750 h 3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connsiteX0" fmla="*/ 2859 w 10000"/>
              <a:gd name="connsiteY0" fmla="*/ 10000 h 10000"/>
              <a:gd name="connsiteX1" fmla="*/ 2778 w 10000"/>
              <a:gd name="connsiteY1" fmla="*/ 8275 h 10000"/>
              <a:gd name="connsiteX2" fmla="*/ 7141 w 10000"/>
              <a:gd name="connsiteY2" fmla="*/ 6676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2859 w 10000"/>
              <a:gd name="connsiteY8" fmla="*/ 10000 h 10000"/>
              <a:gd name="connsiteX0" fmla="*/ 2859 w 10000"/>
              <a:gd name="connsiteY0" fmla="*/ 10000 h 10000"/>
              <a:gd name="connsiteX1" fmla="*/ 2778 w 10000"/>
              <a:gd name="connsiteY1" fmla="*/ 8275 h 10000"/>
              <a:gd name="connsiteX2" fmla="*/ 7168 w 10000"/>
              <a:gd name="connsiteY2" fmla="*/ 8155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2859 w 10000"/>
              <a:gd name="connsiteY8" fmla="*/ 10000 h 10000"/>
              <a:gd name="connsiteX0" fmla="*/ 2859 w 10000"/>
              <a:gd name="connsiteY0" fmla="*/ 10000 h 10000"/>
              <a:gd name="connsiteX1" fmla="*/ 2913 w 10000"/>
              <a:gd name="connsiteY1" fmla="*/ 8155 h 10000"/>
              <a:gd name="connsiteX2" fmla="*/ 7168 w 10000"/>
              <a:gd name="connsiteY2" fmla="*/ 8155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2859 w 10000"/>
              <a:gd name="connsiteY8" fmla="*/ 10000 h 10000"/>
              <a:gd name="connsiteX0" fmla="*/ 2859 w 10000"/>
              <a:gd name="connsiteY0" fmla="*/ 10000 h 10000"/>
              <a:gd name="connsiteX1" fmla="*/ 2853 w 10000"/>
              <a:gd name="connsiteY1" fmla="*/ 8155 h 10000"/>
              <a:gd name="connsiteX2" fmla="*/ 7168 w 10000"/>
              <a:gd name="connsiteY2" fmla="*/ 8155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2859 w 10000"/>
              <a:gd name="connsiteY8" fmla="*/ 10000 h 10000"/>
              <a:gd name="connsiteX0" fmla="*/ 2859 w 10000"/>
              <a:gd name="connsiteY0" fmla="*/ 10000 h 10000"/>
              <a:gd name="connsiteX1" fmla="*/ 2853 w 10000"/>
              <a:gd name="connsiteY1" fmla="*/ 8155 h 10000"/>
              <a:gd name="connsiteX2" fmla="*/ 7120 w 10000"/>
              <a:gd name="connsiteY2" fmla="*/ 8155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2859 w 10000"/>
              <a:gd name="connsiteY8" fmla="*/ 10000 h 10000"/>
              <a:gd name="connsiteX0" fmla="*/ 2859 w 10000"/>
              <a:gd name="connsiteY0" fmla="*/ 10000 h 10000"/>
              <a:gd name="connsiteX1" fmla="*/ 2853 w 10000"/>
              <a:gd name="connsiteY1" fmla="*/ 8155 h 10000"/>
              <a:gd name="connsiteX2" fmla="*/ 7168 w 10000"/>
              <a:gd name="connsiteY2" fmla="*/ 8155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2859 w 10000"/>
              <a:gd name="connsiteY8" fmla="*/ 10000 h 10000"/>
              <a:gd name="connsiteX0" fmla="*/ 2859 w 10000"/>
              <a:gd name="connsiteY0" fmla="*/ 10000 h 10000"/>
              <a:gd name="connsiteX1" fmla="*/ 2853 w 10000"/>
              <a:gd name="connsiteY1" fmla="*/ 8155 h 10000"/>
              <a:gd name="connsiteX2" fmla="*/ 7132 w 10000"/>
              <a:gd name="connsiteY2" fmla="*/ 8120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2859 w 10000"/>
              <a:gd name="connsiteY8" fmla="*/ 10000 h 10000"/>
              <a:gd name="connsiteX0" fmla="*/ 2859 w 10000"/>
              <a:gd name="connsiteY0" fmla="*/ 10000 h 10000"/>
              <a:gd name="connsiteX1" fmla="*/ 2853 w 10000"/>
              <a:gd name="connsiteY1" fmla="*/ 8155 h 10000"/>
              <a:gd name="connsiteX2" fmla="*/ 7132 w 10000"/>
              <a:gd name="connsiteY2" fmla="*/ 8160 h 10000"/>
              <a:gd name="connsiteX3" fmla="*/ 7141 w 10000"/>
              <a:gd name="connsiteY3" fmla="*/ 10000 h 10000"/>
              <a:gd name="connsiteX4" fmla="*/ 10000 w 10000"/>
              <a:gd name="connsiteY4" fmla="*/ 10000 h 10000"/>
              <a:gd name="connsiteX5" fmla="*/ 10000 w 10000"/>
              <a:gd name="connsiteY5" fmla="*/ 0 h 10000"/>
              <a:gd name="connsiteX6" fmla="*/ 0 w 10000"/>
              <a:gd name="connsiteY6" fmla="*/ 0 h 10000"/>
              <a:gd name="connsiteX7" fmla="*/ 0 w 10000"/>
              <a:gd name="connsiteY7" fmla="*/ 10000 h 10000"/>
              <a:gd name="connsiteX8" fmla="*/ 2859 w 10000"/>
              <a:gd name="connsiteY8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0" h="10000">
                <a:moveTo>
                  <a:pt x="2859" y="10000"/>
                </a:moveTo>
                <a:lnTo>
                  <a:pt x="2853" y="8155"/>
                </a:lnTo>
                <a:lnTo>
                  <a:pt x="7132" y="8160"/>
                </a:lnTo>
                <a:cubicBezTo>
                  <a:pt x="7135" y="8787"/>
                  <a:pt x="7138" y="9373"/>
                  <a:pt x="7141" y="10000"/>
                </a:cubicBezTo>
                <a:lnTo>
                  <a:pt x="10000" y="10000"/>
                </a:lnTo>
                <a:lnTo>
                  <a:pt x="10000" y="0"/>
                </a:lnTo>
                <a:lnTo>
                  <a:pt x="0" y="0"/>
                </a:lnTo>
                <a:lnTo>
                  <a:pt x="0" y="10000"/>
                </a:lnTo>
                <a:lnTo>
                  <a:pt x="2859" y="100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000" dirty="0" smtClean="0">
                <a:latin typeface="Helvetica" pitchFamily="34" charset="0"/>
                <a:cs typeface="Helvetica" pitchFamily="34" charset="0"/>
              </a:rPr>
              <a:t>Register file</a:t>
            </a:r>
            <a:endParaRPr lang="ja-JP" altLang="en-US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auto">
          <a:xfrm rot="16200000">
            <a:off x="2594290" y="2714222"/>
            <a:ext cx="354970" cy="431800"/>
          </a:xfrm>
          <a:custGeom>
            <a:avLst/>
            <a:gdLst>
              <a:gd name="T0" fmla="*/ 787598 w 21600"/>
              <a:gd name="T1" fmla="*/ 180181 h 21600"/>
              <a:gd name="T2" fmla="*/ 450056 w 21600"/>
              <a:gd name="T3" fmla="*/ 360362 h 21600"/>
              <a:gd name="T4" fmla="*/ 112514 w 21600"/>
              <a:gd name="T5" fmla="*/ 180181 h 21600"/>
              <a:gd name="T6" fmla="*/ 45005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5" name="AutoShape 6"/>
          <p:cNvSpPr>
            <a:spLocks noChangeArrowheads="1"/>
          </p:cNvSpPr>
          <p:nvPr/>
        </p:nvSpPr>
        <p:spPr bwMode="auto">
          <a:xfrm rot="16200000">
            <a:off x="2572339" y="3205284"/>
            <a:ext cx="398870" cy="431800"/>
          </a:xfrm>
          <a:custGeom>
            <a:avLst/>
            <a:gdLst>
              <a:gd name="T0" fmla="*/ 787598 w 21600"/>
              <a:gd name="T1" fmla="*/ 180181 h 21600"/>
              <a:gd name="T2" fmla="*/ 450056 w 21600"/>
              <a:gd name="T3" fmla="*/ 360362 h 21600"/>
              <a:gd name="T4" fmla="*/ 112514 w 21600"/>
              <a:gd name="T5" fmla="*/ 180181 h 21600"/>
              <a:gd name="T6" fmla="*/ 45005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6" name="AutoShape 5"/>
          <p:cNvSpPr>
            <a:spLocks noChangeArrowheads="1"/>
          </p:cNvSpPr>
          <p:nvPr/>
        </p:nvSpPr>
        <p:spPr bwMode="auto">
          <a:xfrm rot="16200000">
            <a:off x="2572339" y="3717042"/>
            <a:ext cx="398870" cy="431800"/>
          </a:xfrm>
          <a:custGeom>
            <a:avLst/>
            <a:gdLst>
              <a:gd name="T0" fmla="*/ 787598 w 21600"/>
              <a:gd name="T1" fmla="*/ 180181 h 21600"/>
              <a:gd name="T2" fmla="*/ 450056 w 21600"/>
              <a:gd name="T3" fmla="*/ 360362 h 21600"/>
              <a:gd name="T4" fmla="*/ 112514 w 21600"/>
              <a:gd name="T5" fmla="*/ 180181 h 21600"/>
              <a:gd name="T6" fmla="*/ 45005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7" name="AutoShape 6"/>
          <p:cNvSpPr>
            <a:spLocks noChangeArrowheads="1"/>
          </p:cNvSpPr>
          <p:nvPr/>
        </p:nvSpPr>
        <p:spPr bwMode="auto">
          <a:xfrm rot="16200000">
            <a:off x="2572967" y="4229428"/>
            <a:ext cx="397616" cy="431800"/>
          </a:xfrm>
          <a:custGeom>
            <a:avLst/>
            <a:gdLst>
              <a:gd name="T0" fmla="*/ 787598 w 21600"/>
              <a:gd name="T1" fmla="*/ 180181 h 21600"/>
              <a:gd name="T2" fmla="*/ 450056 w 21600"/>
              <a:gd name="T3" fmla="*/ 360362 h 21600"/>
              <a:gd name="T4" fmla="*/ 112514 w 21600"/>
              <a:gd name="T5" fmla="*/ 180181 h 21600"/>
              <a:gd name="T6" fmla="*/ 45005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ja-JP" altLang="en-US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49" name="直線コネクタ 20"/>
          <p:cNvCxnSpPr>
            <a:cxnSpLocks noChangeShapeType="1"/>
          </p:cNvCxnSpPr>
          <p:nvPr/>
        </p:nvCxnSpPr>
        <p:spPr bwMode="auto">
          <a:xfrm flipV="1">
            <a:off x="7047275" y="2033845"/>
            <a:ext cx="0" cy="284728"/>
          </a:xfrm>
          <a:prstGeom prst="line">
            <a:avLst/>
          </a:prstGeom>
          <a:noFill/>
          <a:ln w="38100" algn="ctr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直線コネクタ 20"/>
          <p:cNvCxnSpPr>
            <a:cxnSpLocks noChangeShapeType="1"/>
          </p:cNvCxnSpPr>
          <p:nvPr/>
        </p:nvCxnSpPr>
        <p:spPr bwMode="auto">
          <a:xfrm flipV="1">
            <a:off x="7182290" y="2033845"/>
            <a:ext cx="0" cy="284728"/>
          </a:xfrm>
          <a:prstGeom prst="line">
            <a:avLst/>
          </a:prstGeom>
          <a:noFill/>
          <a:ln w="38100" algn="ctr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円/楕円 53"/>
          <p:cNvSpPr>
            <a:spLocks noChangeArrowheads="1"/>
          </p:cNvSpPr>
          <p:nvPr/>
        </p:nvSpPr>
        <p:spPr bwMode="auto">
          <a:xfrm>
            <a:off x="1331640" y="2393885"/>
            <a:ext cx="3105345" cy="630070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ja-JP" altLang="en-US">
              <a:latin typeface="Helvetica" pitchFamily="34" charset="0"/>
              <a:ea typeface="HG丸ｺﾞｼｯｸM-PRO" pitchFamily="50" charset="-128"/>
              <a:cs typeface="Helvetica" pitchFamily="34" charset="0"/>
            </a:endParaRPr>
          </a:p>
        </p:txBody>
      </p:sp>
      <p:sp>
        <p:nvSpPr>
          <p:cNvPr id="55" name="円/楕円 54"/>
          <p:cNvSpPr>
            <a:spLocks noChangeArrowheads="1"/>
          </p:cNvSpPr>
          <p:nvPr/>
        </p:nvSpPr>
        <p:spPr bwMode="auto">
          <a:xfrm>
            <a:off x="4391980" y="1853825"/>
            <a:ext cx="3420380" cy="630070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ja-JP" altLang="en-US">
              <a:latin typeface="Helvetica" pitchFamily="34" charset="0"/>
              <a:ea typeface="HG丸ｺﾞｼｯｸM-PRO" pitchFamily="50" charset="-128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32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50785" y="1450537"/>
            <a:ext cx="8251685" cy="4903788"/>
          </a:xfrm>
        </p:spPr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Conventional method : </a:t>
            </a:r>
            <a:b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LORCS : Latency-Oriented Register Cache System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b="1" dirty="0" smtClean="0"/>
              <a:t>Our proposal</a:t>
            </a:r>
            <a:r>
              <a:rPr lang="ja-JP" altLang="en-US" b="1" dirty="0" smtClean="0"/>
              <a:t>：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en-US" altLang="ja-JP" b="1" dirty="0" smtClean="0"/>
              <a:t>NORCS : Non-latency-Oriented Register Cache System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Details of NORCS 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115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 of research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8206680" cy="4903788"/>
          </a:xfrm>
        </p:spPr>
        <p:txBody>
          <a:bodyPr/>
          <a:lstStyle/>
          <a:p>
            <a:r>
              <a:rPr lang="en-US" altLang="ja-JP" dirty="0" smtClean="0"/>
              <a:t>The area </a:t>
            </a:r>
            <a:r>
              <a:rPr lang="en-US" altLang="ja-JP" dirty="0"/>
              <a:t>of </a:t>
            </a:r>
            <a:r>
              <a:rPr lang="en-US" altLang="ja-JP" dirty="0" smtClean="0"/>
              <a:t>register files of </a:t>
            </a:r>
            <a:r>
              <a:rPr lang="en-US" altLang="ja-JP" dirty="0" err="1" smtClean="0"/>
              <a:t>OoO</a:t>
            </a:r>
            <a:r>
              <a:rPr lang="en-US" altLang="ja-JP" dirty="0" smtClean="0"/>
              <a:t> superscalar processors has </a:t>
            </a:r>
            <a:r>
              <a:rPr lang="en-US" altLang="ja-JP" dirty="0"/>
              <a:t>been </a:t>
            </a:r>
            <a:r>
              <a:rPr lang="en-US" altLang="ja-JP" dirty="0" smtClean="0"/>
              <a:t>increasing</a:t>
            </a:r>
          </a:p>
          <a:p>
            <a:pPr lvl="1"/>
            <a:r>
              <a:rPr lang="en-US" altLang="ja-JP" dirty="0" smtClean="0"/>
              <a:t>It is comparable </a:t>
            </a:r>
            <a:r>
              <a:rPr lang="en-US" altLang="ja-JP" dirty="0"/>
              <a:t>to that of </a:t>
            </a:r>
            <a:r>
              <a:rPr lang="en-US" altLang="ja-JP" dirty="0" smtClean="0"/>
              <a:t>an L1 </a:t>
            </a:r>
            <a:r>
              <a:rPr lang="en-US" altLang="ja-JP" dirty="0"/>
              <a:t>data </a:t>
            </a:r>
            <a:r>
              <a:rPr lang="en-US" altLang="ja-JP" dirty="0" smtClean="0"/>
              <a:t>cache</a:t>
            </a:r>
          </a:p>
          <a:p>
            <a:pPr lvl="1"/>
            <a:r>
              <a:rPr lang="en-US" altLang="ja-JP" dirty="0" smtClean="0"/>
              <a:t>A large RF causes many problems</a:t>
            </a:r>
          </a:p>
          <a:p>
            <a:pPr lvl="2"/>
            <a:r>
              <a:rPr lang="en-US" altLang="ja-JP" dirty="0" smtClean="0"/>
              <a:t>Area, complexity, latency, </a:t>
            </a:r>
            <a:r>
              <a:rPr lang="en-US" altLang="ja-JP" b="1" dirty="0" smtClean="0"/>
              <a:t>energy, </a:t>
            </a:r>
            <a:r>
              <a:rPr lang="en-US" altLang="ja-JP" dirty="0" smtClean="0"/>
              <a:t>and</a:t>
            </a:r>
            <a:r>
              <a:rPr lang="en-US" altLang="ja-JP" b="1" dirty="0" smtClean="0"/>
              <a:t> heat </a:t>
            </a:r>
            <a:r>
              <a:rPr lang="en-US" altLang="ja-JP" dirty="0" smtClean="0"/>
              <a:t>…</a:t>
            </a:r>
          </a:p>
          <a:p>
            <a:endParaRPr lang="en-US" altLang="ja-JP" dirty="0"/>
          </a:p>
          <a:p>
            <a:r>
              <a:rPr lang="en-US" altLang="ja-JP" dirty="0" smtClean="0"/>
              <a:t>A register cache was proposed to solve these problems</a:t>
            </a:r>
          </a:p>
          <a:p>
            <a:pPr lvl="1"/>
            <a:r>
              <a:rPr lang="en-US" altLang="ja-JP" dirty="0" smtClean="0"/>
              <a:t>But … miss </a:t>
            </a:r>
            <a:r>
              <a:rPr lang="en-US" altLang="ja-JP" dirty="0"/>
              <a:t>penalties </a:t>
            </a:r>
            <a:r>
              <a:rPr lang="en-US" altLang="ja-JP" dirty="0" smtClean="0"/>
              <a:t>most likely degrade IPC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lang="en-US" altLang="ja-JP" dirty="0" smtClean="0"/>
              <a:t>We solve the problems with a </a:t>
            </a:r>
            <a:r>
              <a:rPr lang="en-US" altLang="ja-JP" dirty="0" smtClean="0">
                <a:solidFill>
                  <a:srgbClr val="FF0000"/>
                </a:solidFill>
              </a:rPr>
              <a:t>“not fast”</a:t>
            </a:r>
            <a:r>
              <a:rPr lang="en-US" altLang="ja-JP" dirty="0" smtClean="0"/>
              <a:t> register cache</a:t>
            </a:r>
          </a:p>
          <a:p>
            <a:pPr lvl="1"/>
            <a:r>
              <a:rPr lang="en-US" altLang="ja-JP" dirty="0" smtClean="0"/>
              <a:t>Our method is faster than methods with a “fast” register caches</a:t>
            </a:r>
          </a:p>
          <a:p>
            <a:pPr lvl="1"/>
            <a:r>
              <a:rPr lang="en-US" altLang="ja-JP" dirty="0" smtClean="0"/>
              <a:t>Circuit area is </a:t>
            </a:r>
            <a:r>
              <a:rPr lang="en-US" altLang="ja-JP" dirty="0"/>
              <a:t>reduced </a:t>
            </a:r>
            <a:r>
              <a:rPr lang="en-US" altLang="ja-JP" dirty="0" smtClean="0"/>
              <a:t>to 24.9</a:t>
            </a:r>
            <a:r>
              <a:rPr lang="en-US" altLang="ja-JP" dirty="0"/>
              <a:t>% </a:t>
            </a:r>
            <a:r>
              <a:rPr lang="en-US" altLang="ja-JP" dirty="0" smtClean="0"/>
              <a:t>with </a:t>
            </a:r>
            <a:r>
              <a:rPr lang="en-US" altLang="ja-JP" dirty="0"/>
              <a:t>only 2.1% IPC </a:t>
            </a:r>
            <a:r>
              <a:rPr lang="en-US" altLang="ja-JP" dirty="0" smtClean="0"/>
              <a:t>degradation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369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NORCS : </a:t>
            </a:r>
            <a:br>
              <a:rPr lang="en-US" altLang="ja-JP" dirty="0"/>
            </a:br>
            <a:r>
              <a:rPr lang="en-US" altLang="ja-JP" dirty="0"/>
              <a:t>Non-latency-Oriented Register Cache System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NORCS also consists of </a:t>
            </a:r>
          </a:p>
          <a:p>
            <a:pPr lvl="1"/>
            <a:r>
              <a:rPr kumimoji="1" lang="en-US" altLang="ja-JP" dirty="0" smtClean="0"/>
              <a:t>RC, </a:t>
            </a:r>
            <a:r>
              <a:rPr lang="en-US" altLang="ja-JP" dirty="0" smtClean="0"/>
              <a:t>MRF, and Pipeline stages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It has a similar structure to LORCS</a:t>
            </a:r>
            <a:endParaRPr lang="en-US" altLang="ja-JP" dirty="0"/>
          </a:p>
          <a:p>
            <a:pPr lvl="1"/>
            <a:r>
              <a:rPr lang="en-US" altLang="ja-JP" dirty="0" smtClean="0"/>
              <a:t>It can reduce </a:t>
            </a:r>
            <a:r>
              <a:rPr lang="en-US" altLang="ja-JP" dirty="0"/>
              <a:t>the area of </a:t>
            </a:r>
            <a:r>
              <a:rPr lang="en-US" altLang="ja-JP" dirty="0" smtClean="0"/>
              <a:t>a MRF </a:t>
            </a:r>
            <a:r>
              <a:rPr lang="en-US" altLang="ja-JP" dirty="0"/>
              <a:t>by </a:t>
            </a:r>
            <a:r>
              <a:rPr lang="en-US" altLang="ja-JP" dirty="0" smtClean="0"/>
              <a:t>a similar </a:t>
            </a:r>
            <a:r>
              <a:rPr lang="en-US" altLang="ja-JP" dirty="0"/>
              <a:t>way of  </a:t>
            </a:r>
            <a:r>
              <a:rPr lang="en-US" altLang="ja-JP" dirty="0" smtClean="0"/>
              <a:t>LORCS</a:t>
            </a:r>
          </a:p>
          <a:p>
            <a:pPr lvl="1"/>
            <a:r>
              <a:rPr lang="en-US" altLang="ja-JP" dirty="0" smtClean="0"/>
              <a:t>NORCS is much faster than LORCS</a:t>
            </a:r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Important difference</a:t>
            </a:r>
          </a:p>
          <a:p>
            <a:pPr lvl="1"/>
            <a:r>
              <a:rPr kumimoji="1" lang="en-US" altLang="ja-JP" dirty="0" smtClean="0"/>
              <a:t>NORCS has </a:t>
            </a:r>
            <a:r>
              <a:rPr lang="en-US" altLang="ja-JP" dirty="0" smtClean="0"/>
              <a:t>stages accessing a </a:t>
            </a:r>
            <a:r>
              <a:rPr kumimoji="1" lang="en-US" altLang="ja-JP" dirty="0" smtClean="0"/>
              <a:t>MRF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706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NORCS has stages </a:t>
            </a:r>
            <a:r>
              <a:rPr lang="en-US" altLang="ja-JP" dirty="0" smtClean="0"/>
              <a:t>accessing </a:t>
            </a:r>
            <a:r>
              <a:rPr lang="en-US" altLang="ja-JP" dirty="0"/>
              <a:t>the </a:t>
            </a:r>
            <a:r>
              <a:rPr lang="en-US" altLang="ja-JP" dirty="0" smtClean="0"/>
              <a:t>MRF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21</a:t>
            </a:fld>
            <a:endParaRPr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2368910" y="1642119"/>
            <a:ext cx="5678492" cy="4613472"/>
            <a:chOff x="1466654" y="1605838"/>
            <a:chExt cx="7110791" cy="4613472"/>
          </a:xfrm>
        </p:grpSpPr>
        <p:cxnSp>
          <p:nvCxnSpPr>
            <p:cNvPr id="536" name="直線コネクタ 535"/>
            <p:cNvCxnSpPr/>
            <p:nvPr/>
          </p:nvCxnSpPr>
          <p:spPr bwMode="auto">
            <a:xfrm>
              <a:off x="4023989" y="3789040"/>
              <a:ext cx="0" cy="2385265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10" name="グループ化 109"/>
            <p:cNvGrpSpPr/>
            <p:nvPr/>
          </p:nvGrpSpPr>
          <p:grpSpPr>
            <a:xfrm>
              <a:off x="2367268" y="2487569"/>
              <a:ext cx="4704373" cy="1256466"/>
              <a:chOff x="3333012" y="2393885"/>
              <a:chExt cx="4704373" cy="3645405"/>
            </a:xfrm>
          </p:grpSpPr>
          <p:cxnSp>
            <p:nvCxnSpPr>
              <p:cNvPr id="257" name="直線コネクタ 256"/>
              <p:cNvCxnSpPr/>
              <p:nvPr/>
            </p:nvCxnSpPr>
            <p:spPr bwMode="auto">
              <a:xfrm>
                <a:off x="6528367" y="2393885"/>
                <a:ext cx="0" cy="3645405"/>
              </a:xfrm>
              <a:prstGeom prst="line">
                <a:avLst/>
              </a:prstGeom>
              <a:ln w="635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8" name="直線コネクタ 257"/>
              <p:cNvCxnSpPr/>
              <p:nvPr/>
            </p:nvCxnSpPr>
            <p:spPr bwMode="auto">
              <a:xfrm>
                <a:off x="4998197" y="2393885"/>
                <a:ext cx="0" cy="3645405"/>
              </a:xfrm>
              <a:prstGeom prst="line">
                <a:avLst/>
              </a:prstGeom>
              <a:ln w="635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9" name="直線コネクタ 258"/>
              <p:cNvCxnSpPr/>
              <p:nvPr/>
            </p:nvCxnSpPr>
            <p:spPr bwMode="auto">
              <a:xfrm>
                <a:off x="3333012" y="2393885"/>
                <a:ext cx="0" cy="3645405"/>
              </a:xfrm>
              <a:prstGeom prst="line">
                <a:avLst/>
              </a:prstGeom>
              <a:ln w="635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0" name="直線コネクタ 259"/>
              <p:cNvCxnSpPr/>
              <p:nvPr/>
            </p:nvCxnSpPr>
            <p:spPr bwMode="auto">
              <a:xfrm>
                <a:off x="8037385" y="2393885"/>
                <a:ext cx="0" cy="3645405"/>
              </a:xfrm>
              <a:prstGeom prst="line">
                <a:avLst/>
              </a:prstGeom>
              <a:ln w="635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11" name="直線コネクタ 110"/>
            <p:cNvCxnSpPr/>
            <p:nvPr/>
          </p:nvCxnSpPr>
          <p:spPr bwMode="auto">
            <a:xfrm>
              <a:off x="1924656" y="3311148"/>
              <a:ext cx="360000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直線コネクタ 129"/>
            <p:cNvCxnSpPr/>
            <p:nvPr/>
          </p:nvCxnSpPr>
          <p:spPr bwMode="auto">
            <a:xfrm>
              <a:off x="1924656" y="2738023"/>
              <a:ext cx="360000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2" name="Freeform 25"/>
            <p:cNvSpPr>
              <a:spLocks/>
            </p:cNvSpPr>
            <p:nvPr/>
          </p:nvSpPr>
          <p:spPr bwMode="auto">
            <a:xfrm>
              <a:off x="2526136" y="2178963"/>
              <a:ext cx="4365485" cy="244804"/>
            </a:xfrm>
            <a:custGeom>
              <a:avLst/>
              <a:gdLst>
                <a:gd name="T0" fmla="*/ 720725 w 1588"/>
                <a:gd name="T1" fmla="*/ 539750 h 340"/>
                <a:gd name="T2" fmla="*/ 720725 w 1588"/>
                <a:gd name="T3" fmla="*/ 360363 h 340"/>
                <a:gd name="T4" fmla="*/ 1800225 w 1588"/>
                <a:gd name="T5" fmla="*/ 360363 h 340"/>
                <a:gd name="T6" fmla="*/ 1800225 w 1588"/>
                <a:gd name="T7" fmla="*/ 539750 h 340"/>
                <a:gd name="T8" fmla="*/ 2520950 w 1588"/>
                <a:gd name="T9" fmla="*/ 539750 h 340"/>
                <a:gd name="T10" fmla="*/ 2520950 w 1588"/>
                <a:gd name="T11" fmla="*/ 0 h 340"/>
                <a:gd name="T12" fmla="*/ 0 w 1588"/>
                <a:gd name="T13" fmla="*/ 0 h 340"/>
                <a:gd name="T14" fmla="*/ 0 w 1588"/>
                <a:gd name="T15" fmla="*/ 539750 h 340"/>
                <a:gd name="T16" fmla="*/ 720725 w 1588"/>
                <a:gd name="T17" fmla="*/ 539750 h 3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connsiteX0" fmla="*/ 3903 w 10000"/>
                <a:gd name="connsiteY0" fmla="*/ 10000 h 10000"/>
                <a:gd name="connsiteX1" fmla="*/ 2859 w 10000"/>
                <a:gd name="connsiteY1" fmla="*/ 6676 h 10000"/>
                <a:gd name="connsiteX2" fmla="*/ 7141 w 10000"/>
                <a:gd name="connsiteY2" fmla="*/ 6676 h 10000"/>
                <a:gd name="connsiteX3" fmla="*/ 714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7141 w 10000"/>
                <a:gd name="connsiteY2" fmla="*/ 6676 h 10000"/>
                <a:gd name="connsiteX3" fmla="*/ 714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7141 w 10000"/>
                <a:gd name="connsiteY2" fmla="*/ 6676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309 w 10000"/>
                <a:gd name="connsiteY2" fmla="*/ 6580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288 w 10000"/>
                <a:gd name="connsiteY2" fmla="*/ 6580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302 w 10000"/>
                <a:gd name="connsiteY2" fmla="*/ 6628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543 w 10000"/>
                <a:gd name="connsiteY0" fmla="*/ 10000 h 10000"/>
                <a:gd name="connsiteX1" fmla="*/ 3903 w 10000"/>
                <a:gd name="connsiteY1" fmla="*/ 6628 h 10000"/>
                <a:gd name="connsiteX2" fmla="*/ 6302 w 10000"/>
                <a:gd name="connsiteY2" fmla="*/ 6628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543 w 10000"/>
                <a:gd name="connsiteY8" fmla="*/ 10000 h 10000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302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816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74 w 10000"/>
                <a:gd name="connsiteY1" fmla="*/ 6628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9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4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4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79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4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5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" h="10096">
                  <a:moveTo>
                    <a:pt x="3538" y="9952"/>
                  </a:moveTo>
                  <a:cubicBezTo>
                    <a:pt x="3533" y="8972"/>
                    <a:pt x="3539" y="9002"/>
                    <a:pt x="3539" y="7782"/>
                  </a:cubicBezTo>
                  <a:lnTo>
                    <a:pt x="6800" y="7734"/>
                  </a:lnTo>
                  <a:cubicBezTo>
                    <a:pt x="6797" y="8874"/>
                    <a:pt x="6797" y="8956"/>
                    <a:pt x="6794" y="10096"/>
                  </a:cubicBezTo>
                  <a:lnTo>
                    <a:pt x="10000" y="10000"/>
                  </a:lnTo>
                  <a:lnTo>
                    <a:pt x="10000" y="0"/>
                  </a:lnTo>
                  <a:lnTo>
                    <a:pt x="0" y="0"/>
                  </a:lnTo>
                  <a:lnTo>
                    <a:pt x="0" y="10000"/>
                  </a:lnTo>
                  <a:lnTo>
                    <a:pt x="3538" y="995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2000" dirty="0" smtClean="0">
                  <a:latin typeface="Helvetica" pitchFamily="34" charset="0"/>
                  <a:cs typeface="Helvetica" pitchFamily="34" charset="0"/>
                </a:rPr>
                <a:t>              RC</a:t>
              </a:r>
              <a:endParaRPr lang="ja-JP" altLang="en-US" sz="20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34" name="台形 133"/>
            <p:cNvSpPr/>
            <p:nvPr/>
          </p:nvSpPr>
          <p:spPr>
            <a:xfrm rot="5400000">
              <a:off x="4636184" y="2708407"/>
              <a:ext cx="374736" cy="285752"/>
            </a:xfrm>
            <a:prstGeom prst="trapezoid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6" name="グループ化 13"/>
            <p:cNvGrpSpPr/>
            <p:nvPr/>
          </p:nvGrpSpPr>
          <p:grpSpPr>
            <a:xfrm>
              <a:off x="5496466" y="2774131"/>
              <a:ext cx="142876" cy="139960"/>
              <a:chOff x="3571868" y="3071810"/>
              <a:chExt cx="285752" cy="914734"/>
            </a:xfrm>
          </p:grpSpPr>
          <p:sp>
            <p:nvSpPr>
              <p:cNvPr id="255" name="正方形/長方形 254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256" name="二等辺三角形 255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cxnSp>
          <p:nvCxnSpPr>
            <p:cNvPr id="139" name="直線矢印コネクタ 138"/>
            <p:cNvCxnSpPr/>
            <p:nvPr/>
          </p:nvCxnSpPr>
          <p:spPr bwMode="auto">
            <a:xfrm>
              <a:off x="4101311" y="2730044"/>
              <a:ext cx="571504" cy="3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直線矢印コネクタ 146"/>
            <p:cNvCxnSpPr/>
            <p:nvPr/>
          </p:nvCxnSpPr>
          <p:spPr bwMode="auto">
            <a:xfrm>
              <a:off x="4101311" y="2972520"/>
              <a:ext cx="571504" cy="12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直線矢印コネクタ 147"/>
            <p:cNvCxnSpPr>
              <a:endCxn id="255" idx="1"/>
            </p:cNvCxnSpPr>
            <p:nvPr/>
          </p:nvCxnSpPr>
          <p:spPr bwMode="auto">
            <a:xfrm>
              <a:off x="4966428" y="2842715"/>
              <a:ext cx="530038" cy="1371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0" name="台形 149"/>
            <p:cNvSpPr/>
            <p:nvPr/>
          </p:nvSpPr>
          <p:spPr>
            <a:xfrm rot="5400000">
              <a:off x="4636184" y="3281532"/>
              <a:ext cx="374735" cy="285752"/>
            </a:xfrm>
            <a:prstGeom prst="trapezoid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1" name="グループ化 30"/>
            <p:cNvGrpSpPr/>
            <p:nvPr/>
          </p:nvGrpSpPr>
          <p:grpSpPr>
            <a:xfrm>
              <a:off x="5496466" y="3369300"/>
              <a:ext cx="142876" cy="139960"/>
              <a:chOff x="3571868" y="3071810"/>
              <a:chExt cx="285752" cy="914734"/>
            </a:xfrm>
          </p:grpSpPr>
          <p:sp>
            <p:nvSpPr>
              <p:cNvPr id="253" name="正方形/長方形 252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254" name="二等辺三角形 253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cxnSp>
          <p:nvCxnSpPr>
            <p:cNvPr id="153" name="直線矢印コネクタ 152"/>
            <p:cNvCxnSpPr/>
            <p:nvPr/>
          </p:nvCxnSpPr>
          <p:spPr bwMode="auto">
            <a:xfrm>
              <a:off x="4101311" y="3303169"/>
              <a:ext cx="571504" cy="3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直線矢印コネクタ 153"/>
            <p:cNvCxnSpPr/>
            <p:nvPr/>
          </p:nvCxnSpPr>
          <p:spPr bwMode="auto">
            <a:xfrm>
              <a:off x="4101311" y="3545645"/>
              <a:ext cx="571504" cy="12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直線矢印コネクタ 155"/>
            <p:cNvCxnSpPr>
              <a:endCxn id="253" idx="1"/>
            </p:cNvCxnSpPr>
            <p:nvPr/>
          </p:nvCxnSpPr>
          <p:spPr bwMode="auto">
            <a:xfrm>
              <a:off x="4956406" y="3435429"/>
              <a:ext cx="540060" cy="3825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直線矢印コネクタ 156"/>
            <p:cNvCxnSpPr/>
            <p:nvPr/>
          </p:nvCxnSpPr>
          <p:spPr bwMode="auto">
            <a:xfrm>
              <a:off x="3741271" y="2730044"/>
              <a:ext cx="214314" cy="25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直線矢印コネクタ 157"/>
            <p:cNvCxnSpPr/>
            <p:nvPr/>
          </p:nvCxnSpPr>
          <p:spPr bwMode="auto">
            <a:xfrm>
              <a:off x="3741271" y="2972520"/>
              <a:ext cx="214314" cy="25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直線矢印コネクタ 160"/>
            <p:cNvCxnSpPr/>
            <p:nvPr/>
          </p:nvCxnSpPr>
          <p:spPr bwMode="auto">
            <a:xfrm>
              <a:off x="3741271" y="3303169"/>
              <a:ext cx="214314" cy="25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5" name="直線矢印コネクタ 174"/>
            <p:cNvCxnSpPr/>
            <p:nvPr/>
          </p:nvCxnSpPr>
          <p:spPr bwMode="auto">
            <a:xfrm>
              <a:off x="3741271" y="3545645"/>
              <a:ext cx="214314" cy="25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8" name="フリーフォーム 177"/>
            <p:cNvSpPr/>
            <p:nvPr/>
          </p:nvSpPr>
          <p:spPr bwMode="auto">
            <a:xfrm rot="16200000" flipH="1">
              <a:off x="3273087" y="2350949"/>
              <a:ext cx="351308" cy="495055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79" name="フリーフォーム 178"/>
            <p:cNvSpPr/>
            <p:nvPr/>
          </p:nvSpPr>
          <p:spPr bwMode="auto">
            <a:xfrm rot="16200000" flipH="1">
              <a:off x="3106151" y="2426491"/>
              <a:ext cx="595168" cy="585066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80" name="フリーフォーム 179"/>
            <p:cNvSpPr/>
            <p:nvPr/>
          </p:nvSpPr>
          <p:spPr bwMode="auto">
            <a:xfrm rot="16200000" flipH="1">
              <a:off x="2906842" y="2535789"/>
              <a:ext cx="903773" cy="675074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81" name="フリーフォーム 180"/>
            <p:cNvSpPr/>
            <p:nvPr/>
          </p:nvSpPr>
          <p:spPr bwMode="auto">
            <a:xfrm rot="16200000" flipH="1">
              <a:off x="2732738" y="2619881"/>
              <a:ext cx="1146251" cy="749366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82" name="フリーフォーム 181"/>
            <p:cNvSpPr/>
            <p:nvPr/>
          </p:nvSpPr>
          <p:spPr bwMode="auto">
            <a:xfrm rot="16200000" flipH="1">
              <a:off x="2723149" y="2528441"/>
              <a:ext cx="1631203" cy="315035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83" name="フリーフォーム 182"/>
            <p:cNvSpPr/>
            <p:nvPr/>
          </p:nvSpPr>
          <p:spPr bwMode="auto">
            <a:xfrm rot="10800000" flipH="1">
              <a:off x="2436127" y="2421439"/>
              <a:ext cx="180020" cy="308606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 w="1270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84" name="フリーフォーム 183"/>
            <p:cNvSpPr/>
            <p:nvPr/>
          </p:nvSpPr>
          <p:spPr bwMode="auto">
            <a:xfrm rot="10800000" flipH="1">
              <a:off x="2391121" y="2421438"/>
              <a:ext cx="270030" cy="551082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 w="1270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85" name="フリーフォーム 184"/>
            <p:cNvSpPr/>
            <p:nvPr/>
          </p:nvSpPr>
          <p:spPr bwMode="auto">
            <a:xfrm rot="10800000" flipH="1">
              <a:off x="2391122" y="2421439"/>
              <a:ext cx="315034" cy="881731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 w="1270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86" name="フリーフォーム 185"/>
            <p:cNvSpPr/>
            <p:nvPr/>
          </p:nvSpPr>
          <p:spPr bwMode="auto">
            <a:xfrm rot="10800000" flipH="1">
              <a:off x="2391121" y="2421438"/>
              <a:ext cx="360040" cy="1124207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 w="1270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188" name="正方形/長方形 187"/>
            <p:cNvSpPr/>
            <p:nvPr/>
          </p:nvSpPr>
          <p:spPr bwMode="auto">
            <a:xfrm>
              <a:off x="3696266" y="2663914"/>
              <a:ext cx="45719" cy="15430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grpSp>
          <p:nvGrpSpPr>
            <p:cNvPr id="194" name="グループ化 193"/>
            <p:cNvGrpSpPr/>
            <p:nvPr/>
          </p:nvGrpSpPr>
          <p:grpSpPr>
            <a:xfrm>
              <a:off x="2616146" y="2090789"/>
              <a:ext cx="135809" cy="332459"/>
              <a:chOff x="3221850" y="2348880"/>
              <a:chExt cx="135809" cy="723776"/>
            </a:xfrm>
          </p:grpSpPr>
          <p:cxnSp>
            <p:nvCxnSpPr>
              <p:cNvPr id="249" name="直線コネクタ 248"/>
              <p:cNvCxnSpPr/>
              <p:nvPr/>
            </p:nvCxnSpPr>
            <p:spPr bwMode="auto">
              <a:xfrm rot="5400000" flipH="1" flipV="1">
                <a:off x="2860359" y="2710371"/>
                <a:ext cx="723776" cy="794"/>
              </a:xfrm>
              <a:prstGeom prst="line">
                <a:avLst/>
              </a:prstGeom>
              <a:ln w="15875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0" name="直線コネクタ 249"/>
              <p:cNvCxnSpPr/>
              <p:nvPr/>
            </p:nvCxnSpPr>
            <p:spPr bwMode="auto">
              <a:xfrm rot="5400000" flipH="1" flipV="1">
                <a:off x="2905364" y="2710371"/>
                <a:ext cx="723776" cy="794"/>
              </a:xfrm>
              <a:prstGeom prst="line">
                <a:avLst/>
              </a:prstGeom>
              <a:ln w="15875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1" name="直線コネクタ 250"/>
              <p:cNvCxnSpPr/>
              <p:nvPr/>
            </p:nvCxnSpPr>
            <p:spPr bwMode="auto">
              <a:xfrm rot="5400000" flipH="1" flipV="1">
                <a:off x="2950369" y="2710371"/>
                <a:ext cx="723776" cy="794"/>
              </a:xfrm>
              <a:prstGeom prst="line">
                <a:avLst/>
              </a:prstGeom>
              <a:ln w="15875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2" name="直線コネクタ 251"/>
              <p:cNvCxnSpPr/>
              <p:nvPr/>
            </p:nvCxnSpPr>
            <p:spPr bwMode="auto">
              <a:xfrm flipV="1">
                <a:off x="3356865" y="2348880"/>
                <a:ext cx="794" cy="721672"/>
              </a:xfrm>
              <a:prstGeom prst="line">
                <a:avLst/>
              </a:prstGeom>
              <a:ln w="15875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95" name="直線コネクタ 194"/>
            <p:cNvCxnSpPr/>
            <p:nvPr/>
          </p:nvCxnSpPr>
          <p:spPr bwMode="auto">
            <a:xfrm flipV="1">
              <a:off x="2661151" y="1870357"/>
              <a:ext cx="0" cy="198390"/>
            </a:xfrm>
            <a:prstGeom prst="line">
              <a:avLst/>
            </a:prstGeom>
            <a:ln w="158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直線コネクタ 195"/>
            <p:cNvCxnSpPr/>
            <p:nvPr/>
          </p:nvCxnSpPr>
          <p:spPr bwMode="auto">
            <a:xfrm>
              <a:off x="1924656" y="2980499"/>
              <a:ext cx="360000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97" name="グループ化 145"/>
            <p:cNvGrpSpPr/>
            <p:nvPr/>
          </p:nvGrpSpPr>
          <p:grpSpPr>
            <a:xfrm>
              <a:off x="2301111" y="2906390"/>
              <a:ext cx="135015" cy="132260"/>
              <a:chOff x="3571868" y="3071810"/>
              <a:chExt cx="285752" cy="914734"/>
            </a:xfrm>
          </p:grpSpPr>
          <p:sp>
            <p:nvSpPr>
              <p:cNvPr id="247" name="正方形/長方形 246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248" name="二等辺三角形 247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203" name="グループ化 145"/>
            <p:cNvGrpSpPr/>
            <p:nvPr/>
          </p:nvGrpSpPr>
          <p:grpSpPr>
            <a:xfrm>
              <a:off x="2301111" y="3237040"/>
              <a:ext cx="135015" cy="132260"/>
              <a:chOff x="3571868" y="3071810"/>
              <a:chExt cx="285752" cy="914734"/>
            </a:xfrm>
          </p:grpSpPr>
          <p:sp>
            <p:nvSpPr>
              <p:cNvPr id="244" name="正方形/長方形 243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245" name="二等辺三角形 244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cxnSp>
          <p:nvCxnSpPr>
            <p:cNvPr id="204" name="直線コネクタ 203"/>
            <p:cNvCxnSpPr/>
            <p:nvPr/>
          </p:nvCxnSpPr>
          <p:spPr bwMode="auto">
            <a:xfrm>
              <a:off x="1924656" y="3553624"/>
              <a:ext cx="360000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206" name="グループ化 145"/>
            <p:cNvGrpSpPr/>
            <p:nvPr/>
          </p:nvGrpSpPr>
          <p:grpSpPr>
            <a:xfrm>
              <a:off x="2301111" y="3479515"/>
              <a:ext cx="135015" cy="132260"/>
              <a:chOff x="3571868" y="3071810"/>
              <a:chExt cx="285752" cy="914734"/>
            </a:xfrm>
          </p:grpSpPr>
          <p:sp>
            <p:nvSpPr>
              <p:cNvPr id="241" name="正方形/長方形 240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243" name="二等辺三角形 242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sp>
          <p:nvSpPr>
            <p:cNvPr id="207" name="正方形/長方形 206"/>
            <p:cNvSpPr/>
            <p:nvPr/>
          </p:nvSpPr>
          <p:spPr bwMode="auto">
            <a:xfrm>
              <a:off x="2526136" y="2068746"/>
              <a:ext cx="315035" cy="2239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grpSp>
          <p:nvGrpSpPr>
            <p:cNvPr id="208" name="グループ化 145"/>
            <p:cNvGrpSpPr/>
            <p:nvPr/>
          </p:nvGrpSpPr>
          <p:grpSpPr>
            <a:xfrm>
              <a:off x="3966296" y="2663914"/>
              <a:ext cx="135015" cy="132260"/>
              <a:chOff x="3571868" y="3071810"/>
              <a:chExt cx="285752" cy="914734"/>
            </a:xfrm>
          </p:grpSpPr>
          <p:sp>
            <p:nvSpPr>
              <p:cNvPr id="239" name="正方形/長方形 238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240" name="二等辺三角形 239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212" name="グループ化 145"/>
            <p:cNvGrpSpPr/>
            <p:nvPr/>
          </p:nvGrpSpPr>
          <p:grpSpPr>
            <a:xfrm>
              <a:off x="3966296" y="2906390"/>
              <a:ext cx="135015" cy="132260"/>
              <a:chOff x="3571868" y="3071810"/>
              <a:chExt cx="285752" cy="914734"/>
            </a:xfrm>
          </p:grpSpPr>
          <p:sp>
            <p:nvSpPr>
              <p:cNvPr id="237" name="正方形/長方形 236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238" name="二等辺三角形 237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213" name="グループ化 145"/>
            <p:cNvGrpSpPr/>
            <p:nvPr/>
          </p:nvGrpSpPr>
          <p:grpSpPr>
            <a:xfrm>
              <a:off x="3966296" y="3237040"/>
              <a:ext cx="135015" cy="132260"/>
              <a:chOff x="3571868" y="3071810"/>
              <a:chExt cx="285752" cy="914734"/>
            </a:xfrm>
          </p:grpSpPr>
          <p:sp>
            <p:nvSpPr>
              <p:cNvPr id="235" name="正方形/長方形 234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236" name="二等辺三角形 235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214" name="グループ化 145"/>
            <p:cNvGrpSpPr/>
            <p:nvPr/>
          </p:nvGrpSpPr>
          <p:grpSpPr>
            <a:xfrm>
              <a:off x="3966296" y="3479515"/>
              <a:ext cx="135015" cy="132260"/>
              <a:chOff x="3571868" y="3071810"/>
              <a:chExt cx="285752" cy="914734"/>
            </a:xfrm>
          </p:grpSpPr>
          <p:sp>
            <p:nvSpPr>
              <p:cNvPr id="233" name="正方形/長方形 232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234" name="二等辺三角形 233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sp>
          <p:nvSpPr>
            <p:cNvPr id="215" name="正方形/長方形 214"/>
            <p:cNvSpPr/>
            <p:nvPr/>
          </p:nvSpPr>
          <p:spPr bwMode="auto">
            <a:xfrm>
              <a:off x="3696266" y="2906390"/>
              <a:ext cx="45719" cy="15430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216" name="正方形/長方形 215"/>
            <p:cNvSpPr/>
            <p:nvPr/>
          </p:nvSpPr>
          <p:spPr bwMode="auto">
            <a:xfrm>
              <a:off x="3696266" y="3214996"/>
              <a:ext cx="45719" cy="15430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217" name="正方形/長方形 216"/>
            <p:cNvSpPr/>
            <p:nvPr/>
          </p:nvSpPr>
          <p:spPr bwMode="auto">
            <a:xfrm>
              <a:off x="3696266" y="3457473"/>
              <a:ext cx="45719" cy="15430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cxnSp>
          <p:nvCxnSpPr>
            <p:cNvPr id="218" name="直線矢印コネクタ 217"/>
            <p:cNvCxnSpPr/>
            <p:nvPr/>
          </p:nvCxnSpPr>
          <p:spPr bwMode="auto">
            <a:xfrm>
              <a:off x="3381231" y="3259083"/>
              <a:ext cx="315035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9" name="直線矢印コネクタ 218"/>
            <p:cNvCxnSpPr/>
            <p:nvPr/>
          </p:nvCxnSpPr>
          <p:spPr bwMode="auto">
            <a:xfrm>
              <a:off x="3381231" y="2950477"/>
              <a:ext cx="315035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0" name="直線矢印コネクタ 219"/>
            <p:cNvCxnSpPr/>
            <p:nvPr/>
          </p:nvCxnSpPr>
          <p:spPr bwMode="auto">
            <a:xfrm>
              <a:off x="3381231" y="2708001"/>
              <a:ext cx="315035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2" name="フリーフォーム 221"/>
            <p:cNvSpPr/>
            <p:nvPr/>
          </p:nvSpPr>
          <p:spPr bwMode="auto">
            <a:xfrm rot="10800000" flipH="1">
              <a:off x="5631481" y="2421439"/>
              <a:ext cx="630071" cy="418823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223" name="フリーフォーム 222"/>
            <p:cNvSpPr/>
            <p:nvPr/>
          </p:nvSpPr>
          <p:spPr bwMode="auto">
            <a:xfrm rot="10800000" flipH="1">
              <a:off x="5631481" y="2421436"/>
              <a:ext cx="855095" cy="1013991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224" name="正方形/長方形 223"/>
            <p:cNvSpPr/>
            <p:nvPr/>
          </p:nvSpPr>
          <p:spPr bwMode="auto">
            <a:xfrm>
              <a:off x="5721491" y="2002616"/>
              <a:ext cx="1260141" cy="8817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cxnSp>
          <p:nvCxnSpPr>
            <p:cNvPr id="225" name="直線矢印コネクタ 224"/>
            <p:cNvCxnSpPr/>
            <p:nvPr/>
          </p:nvCxnSpPr>
          <p:spPr bwMode="auto">
            <a:xfrm flipV="1">
              <a:off x="6486576" y="2090789"/>
              <a:ext cx="0" cy="330675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6" name="Freeform 25"/>
            <p:cNvSpPr>
              <a:spLocks/>
            </p:cNvSpPr>
            <p:nvPr/>
          </p:nvSpPr>
          <p:spPr bwMode="auto">
            <a:xfrm>
              <a:off x="2481132" y="1605838"/>
              <a:ext cx="4410490" cy="264519"/>
            </a:xfrm>
            <a:custGeom>
              <a:avLst/>
              <a:gdLst>
                <a:gd name="T0" fmla="*/ 720725 w 1588"/>
                <a:gd name="T1" fmla="*/ 539750 h 340"/>
                <a:gd name="T2" fmla="*/ 720725 w 1588"/>
                <a:gd name="T3" fmla="*/ 360363 h 340"/>
                <a:gd name="T4" fmla="*/ 1800225 w 1588"/>
                <a:gd name="T5" fmla="*/ 360363 h 340"/>
                <a:gd name="T6" fmla="*/ 1800225 w 1588"/>
                <a:gd name="T7" fmla="*/ 539750 h 340"/>
                <a:gd name="T8" fmla="*/ 2520950 w 1588"/>
                <a:gd name="T9" fmla="*/ 539750 h 340"/>
                <a:gd name="T10" fmla="*/ 2520950 w 1588"/>
                <a:gd name="T11" fmla="*/ 0 h 340"/>
                <a:gd name="T12" fmla="*/ 0 w 1588"/>
                <a:gd name="T13" fmla="*/ 0 h 340"/>
                <a:gd name="T14" fmla="*/ 0 w 1588"/>
                <a:gd name="T15" fmla="*/ 539750 h 340"/>
                <a:gd name="T16" fmla="*/ 720725 w 1588"/>
                <a:gd name="T17" fmla="*/ 539750 h 3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connsiteX0" fmla="*/ 3903 w 10000"/>
                <a:gd name="connsiteY0" fmla="*/ 10000 h 10000"/>
                <a:gd name="connsiteX1" fmla="*/ 2859 w 10000"/>
                <a:gd name="connsiteY1" fmla="*/ 6676 h 10000"/>
                <a:gd name="connsiteX2" fmla="*/ 7141 w 10000"/>
                <a:gd name="connsiteY2" fmla="*/ 6676 h 10000"/>
                <a:gd name="connsiteX3" fmla="*/ 714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7141 w 10000"/>
                <a:gd name="connsiteY2" fmla="*/ 6676 h 10000"/>
                <a:gd name="connsiteX3" fmla="*/ 714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7141 w 10000"/>
                <a:gd name="connsiteY2" fmla="*/ 6676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309 w 10000"/>
                <a:gd name="connsiteY2" fmla="*/ 6580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288 w 10000"/>
                <a:gd name="connsiteY2" fmla="*/ 6580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302 w 10000"/>
                <a:gd name="connsiteY2" fmla="*/ 6628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543 w 10000"/>
                <a:gd name="connsiteY0" fmla="*/ 10000 h 10000"/>
                <a:gd name="connsiteX1" fmla="*/ 3903 w 10000"/>
                <a:gd name="connsiteY1" fmla="*/ 6628 h 10000"/>
                <a:gd name="connsiteX2" fmla="*/ 6302 w 10000"/>
                <a:gd name="connsiteY2" fmla="*/ 6628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543 w 10000"/>
                <a:gd name="connsiteY8" fmla="*/ 10000 h 10000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302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816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74 w 10000"/>
                <a:gd name="connsiteY1" fmla="*/ 6628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9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4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4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79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4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5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" h="10096">
                  <a:moveTo>
                    <a:pt x="3538" y="9952"/>
                  </a:moveTo>
                  <a:cubicBezTo>
                    <a:pt x="3533" y="8972"/>
                    <a:pt x="3539" y="9002"/>
                    <a:pt x="3539" y="7782"/>
                  </a:cubicBezTo>
                  <a:lnTo>
                    <a:pt x="6800" y="7734"/>
                  </a:lnTo>
                  <a:cubicBezTo>
                    <a:pt x="6797" y="8874"/>
                    <a:pt x="6797" y="8956"/>
                    <a:pt x="6794" y="10096"/>
                  </a:cubicBezTo>
                  <a:lnTo>
                    <a:pt x="10000" y="10000"/>
                  </a:lnTo>
                  <a:lnTo>
                    <a:pt x="10000" y="0"/>
                  </a:lnTo>
                  <a:lnTo>
                    <a:pt x="0" y="0"/>
                  </a:lnTo>
                  <a:lnTo>
                    <a:pt x="0" y="10000"/>
                  </a:lnTo>
                  <a:lnTo>
                    <a:pt x="3538" y="995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2000" dirty="0" smtClean="0">
                  <a:latin typeface="Helvetica" pitchFamily="34" charset="0"/>
                  <a:cs typeface="Helvetica" pitchFamily="34" charset="0"/>
                </a:rPr>
                <a:t>              MRF</a:t>
              </a:r>
              <a:endParaRPr lang="ja-JP" altLang="en-US" sz="2000" dirty="0">
                <a:latin typeface="Helvetica" pitchFamily="34" charset="0"/>
                <a:cs typeface="Helvetica" pitchFamily="34" charset="0"/>
              </a:endParaRPr>
            </a:p>
          </p:txBody>
        </p:sp>
        <p:cxnSp>
          <p:nvCxnSpPr>
            <p:cNvPr id="227" name="直線矢印コネクタ 226"/>
            <p:cNvCxnSpPr/>
            <p:nvPr/>
          </p:nvCxnSpPr>
          <p:spPr bwMode="auto">
            <a:xfrm flipV="1">
              <a:off x="6351561" y="1870357"/>
              <a:ext cx="0" cy="132285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8" name="直線矢印コネクタ 227"/>
            <p:cNvCxnSpPr/>
            <p:nvPr/>
          </p:nvCxnSpPr>
          <p:spPr bwMode="auto">
            <a:xfrm flipV="1">
              <a:off x="6261551" y="2090789"/>
              <a:ext cx="0" cy="330675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9" name="Rectangle 24"/>
            <p:cNvSpPr>
              <a:spLocks noChangeArrowheads="1"/>
            </p:cNvSpPr>
            <p:nvPr/>
          </p:nvSpPr>
          <p:spPr bwMode="auto">
            <a:xfrm>
              <a:off x="4731381" y="3060693"/>
              <a:ext cx="719138" cy="1394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sz="2000" dirty="0" smtClean="0">
                  <a:latin typeface="Helvetica" pitchFamily="34" charset="0"/>
                  <a:cs typeface="Helvetica" pitchFamily="34" charset="0"/>
                </a:rPr>
                <a:t>ALUs</a:t>
              </a:r>
              <a:endParaRPr lang="ja-JP" altLang="en-US" sz="2000" dirty="0">
                <a:latin typeface="Helvetica" pitchFamily="34" charset="0"/>
                <a:cs typeface="Helvetica" pitchFamily="34" charset="0"/>
              </a:endParaRPr>
            </a:p>
          </p:txBody>
        </p:sp>
        <p:grpSp>
          <p:nvGrpSpPr>
            <p:cNvPr id="230" name="グループ化 145"/>
            <p:cNvGrpSpPr/>
            <p:nvPr/>
          </p:nvGrpSpPr>
          <p:grpSpPr>
            <a:xfrm>
              <a:off x="2301111" y="2663915"/>
              <a:ext cx="135015" cy="132260"/>
              <a:chOff x="3571868" y="3071810"/>
              <a:chExt cx="285752" cy="914734"/>
            </a:xfrm>
          </p:grpSpPr>
          <p:sp>
            <p:nvSpPr>
              <p:cNvPr id="231" name="正方形/長方形 230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232" name="二等辺三角形 231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cxnSp>
          <p:nvCxnSpPr>
            <p:cNvPr id="471" name="直線コネクタ 470"/>
            <p:cNvCxnSpPr/>
            <p:nvPr/>
          </p:nvCxnSpPr>
          <p:spPr bwMode="auto">
            <a:xfrm>
              <a:off x="2366755" y="4775477"/>
              <a:ext cx="0" cy="1308818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2" name="直線コネクタ 471"/>
            <p:cNvCxnSpPr/>
            <p:nvPr/>
          </p:nvCxnSpPr>
          <p:spPr bwMode="auto">
            <a:xfrm>
              <a:off x="7068427" y="4775477"/>
              <a:ext cx="0" cy="1308818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3" name="直線コネクタ 472"/>
            <p:cNvCxnSpPr/>
            <p:nvPr/>
          </p:nvCxnSpPr>
          <p:spPr bwMode="auto">
            <a:xfrm>
              <a:off x="5538257" y="4775477"/>
              <a:ext cx="0" cy="1308818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4" name="直線コネクタ 473"/>
            <p:cNvCxnSpPr/>
            <p:nvPr/>
          </p:nvCxnSpPr>
          <p:spPr bwMode="auto">
            <a:xfrm>
              <a:off x="8577445" y="4775477"/>
              <a:ext cx="0" cy="1308818"/>
            </a:xfrm>
            <a:prstGeom prst="line">
              <a:avLst/>
            </a:prstGeom>
            <a:ln w="635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5" name="直線コネクタ 474"/>
            <p:cNvCxnSpPr/>
            <p:nvPr/>
          </p:nvCxnSpPr>
          <p:spPr bwMode="auto">
            <a:xfrm>
              <a:off x="1924656" y="5633040"/>
              <a:ext cx="360000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6" name="直線コネクタ 475"/>
            <p:cNvCxnSpPr/>
            <p:nvPr/>
          </p:nvCxnSpPr>
          <p:spPr bwMode="auto">
            <a:xfrm>
              <a:off x="1924656" y="5036035"/>
              <a:ext cx="360000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77" name="Freeform 25"/>
            <p:cNvSpPr>
              <a:spLocks/>
            </p:cNvSpPr>
            <p:nvPr/>
          </p:nvSpPr>
          <p:spPr bwMode="auto">
            <a:xfrm>
              <a:off x="2411760" y="4454013"/>
              <a:ext cx="6120680" cy="255004"/>
            </a:xfrm>
            <a:custGeom>
              <a:avLst/>
              <a:gdLst>
                <a:gd name="T0" fmla="*/ 720725 w 1588"/>
                <a:gd name="T1" fmla="*/ 539750 h 340"/>
                <a:gd name="T2" fmla="*/ 720725 w 1588"/>
                <a:gd name="T3" fmla="*/ 360363 h 340"/>
                <a:gd name="T4" fmla="*/ 1800225 w 1588"/>
                <a:gd name="T5" fmla="*/ 360363 h 340"/>
                <a:gd name="T6" fmla="*/ 1800225 w 1588"/>
                <a:gd name="T7" fmla="*/ 539750 h 340"/>
                <a:gd name="T8" fmla="*/ 2520950 w 1588"/>
                <a:gd name="T9" fmla="*/ 539750 h 340"/>
                <a:gd name="T10" fmla="*/ 2520950 w 1588"/>
                <a:gd name="T11" fmla="*/ 0 h 340"/>
                <a:gd name="T12" fmla="*/ 0 w 1588"/>
                <a:gd name="T13" fmla="*/ 0 h 340"/>
                <a:gd name="T14" fmla="*/ 0 w 1588"/>
                <a:gd name="T15" fmla="*/ 539750 h 340"/>
                <a:gd name="T16" fmla="*/ 720725 w 1588"/>
                <a:gd name="T17" fmla="*/ 539750 h 3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connsiteX0" fmla="*/ 3903 w 10000"/>
                <a:gd name="connsiteY0" fmla="*/ 10000 h 10000"/>
                <a:gd name="connsiteX1" fmla="*/ 2859 w 10000"/>
                <a:gd name="connsiteY1" fmla="*/ 6676 h 10000"/>
                <a:gd name="connsiteX2" fmla="*/ 7141 w 10000"/>
                <a:gd name="connsiteY2" fmla="*/ 6676 h 10000"/>
                <a:gd name="connsiteX3" fmla="*/ 714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7141 w 10000"/>
                <a:gd name="connsiteY2" fmla="*/ 6676 h 10000"/>
                <a:gd name="connsiteX3" fmla="*/ 714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7141 w 10000"/>
                <a:gd name="connsiteY2" fmla="*/ 6676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309 w 10000"/>
                <a:gd name="connsiteY2" fmla="*/ 6580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288 w 10000"/>
                <a:gd name="connsiteY2" fmla="*/ 6580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302 w 10000"/>
                <a:gd name="connsiteY2" fmla="*/ 6628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543 w 10000"/>
                <a:gd name="connsiteY0" fmla="*/ 10000 h 10000"/>
                <a:gd name="connsiteX1" fmla="*/ 3903 w 10000"/>
                <a:gd name="connsiteY1" fmla="*/ 6628 h 10000"/>
                <a:gd name="connsiteX2" fmla="*/ 6302 w 10000"/>
                <a:gd name="connsiteY2" fmla="*/ 6628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543 w 10000"/>
                <a:gd name="connsiteY8" fmla="*/ 10000 h 10000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302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816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74 w 10000"/>
                <a:gd name="connsiteY1" fmla="*/ 6628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9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4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4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79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4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5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" h="10096">
                  <a:moveTo>
                    <a:pt x="3538" y="9952"/>
                  </a:moveTo>
                  <a:cubicBezTo>
                    <a:pt x="3533" y="8972"/>
                    <a:pt x="3539" y="9002"/>
                    <a:pt x="3539" y="7782"/>
                  </a:cubicBezTo>
                  <a:lnTo>
                    <a:pt x="6800" y="7734"/>
                  </a:lnTo>
                  <a:cubicBezTo>
                    <a:pt x="6797" y="8874"/>
                    <a:pt x="6797" y="8956"/>
                    <a:pt x="6794" y="10096"/>
                  </a:cubicBezTo>
                  <a:lnTo>
                    <a:pt x="10000" y="10000"/>
                  </a:lnTo>
                  <a:lnTo>
                    <a:pt x="10000" y="0"/>
                  </a:lnTo>
                  <a:lnTo>
                    <a:pt x="0" y="0"/>
                  </a:lnTo>
                  <a:lnTo>
                    <a:pt x="0" y="10000"/>
                  </a:lnTo>
                  <a:lnTo>
                    <a:pt x="3538" y="995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2000" dirty="0" smtClean="0">
                  <a:latin typeface="Helvetica" pitchFamily="34" charset="0"/>
                  <a:cs typeface="Helvetica" pitchFamily="34" charset="0"/>
                </a:rPr>
                <a:t>                                    RC</a:t>
              </a:r>
              <a:endParaRPr lang="ja-JP" altLang="en-US" sz="20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478" name="台形 477"/>
            <p:cNvSpPr/>
            <p:nvPr/>
          </p:nvSpPr>
          <p:spPr>
            <a:xfrm rot="5400000">
              <a:off x="6134181" y="5011470"/>
              <a:ext cx="390349" cy="285752"/>
            </a:xfrm>
            <a:prstGeom prst="trapezoid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79" name="グループ化 13"/>
            <p:cNvGrpSpPr/>
            <p:nvPr/>
          </p:nvGrpSpPr>
          <p:grpSpPr>
            <a:xfrm>
              <a:off x="7002270" y="5073980"/>
              <a:ext cx="142876" cy="145792"/>
              <a:chOff x="3571868" y="3071810"/>
              <a:chExt cx="285752" cy="914734"/>
            </a:xfrm>
          </p:grpSpPr>
          <p:sp>
            <p:nvSpPr>
              <p:cNvPr id="573" name="正方形/長方形 572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74" name="二等辺三角形 573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cxnSp>
          <p:nvCxnSpPr>
            <p:cNvPr id="480" name="直線矢印コネクタ 479"/>
            <p:cNvCxnSpPr/>
            <p:nvPr/>
          </p:nvCxnSpPr>
          <p:spPr bwMode="auto">
            <a:xfrm>
              <a:off x="5607115" y="5028056"/>
              <a:ext cx="571504" cy="39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1" name="直線矢印コネクタ 480"/>
            <p:cNvCxnSpPr/>
            <p:nvPr/>
          </p:nvCxnSpPr>
          <p:spPr bwMode="auto">
            <a:xfrm>
              <a:off x="5607115" y="5280635"/>
              <a:ext cx="571504" cy="12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2" name="直線矢印コネクタ 481"/>
            <p:cNvCxnSpPr>
              <a:endCxn id="573" idx="1"/>
            </p:cNvCxnSpPr>
            <p:nvPr/>
          </p:nvCxnSpPr>
          <p:spPr bwMode="auto">
            <a:xfrm>
              <a:off x="6472232" y="5145421"/>
              <a:ext cx="530038" cy="1428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83" name="台形 482"/>
            <p:cNvSpPr/>
            <p:nvPr/>
          </p:nvSpPr>
          <p:spPr>
            <a:xfrm rot="5400000">
              <a:off x="6134182" y="5608475"/>
              <a:ext cx="390349" cy="285752"/>
            </a:xfrm>
            <a:prstGeom prst="trapezoid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84" name="グループ化 30"/>
            <p:cNvGrpSpPr/>
            <p:nvPr/>
          </p:nvGrpSpPr>
          <p:grpSpPr>
            <a:xfrm>
              <a:off x="7002270" y="5693946"/>
              <a:ext cx="142876" cy="145792"/>
              <a:chOff x="3571868" y="3071810"/>
              <a:chExt cx="285752" cy="914734"/>
            </a:xfrm>
          </p:grpSpPr>
          <p:sp>
            <p:nvSpPr>
              <p:cNvPr id="571" name="正方形/長方形 570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72" name="二等辺三角形 571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cxnSp>
          <p:nvCxnSpPr>
            <p:cNvPr id="485" name="直線矢印コネクタ 484"/>
            <p:cNvCxnSpPr/>
            <p:nvPr/>
          </p:nvCxnSpPr>
          <p:spPr bwMode="auto">
            <a:xfrm>
              <a:off x="5607115" y="5625061"/>
              <a:ext cx="571504" cy="39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6" name="直線矢印コネクタ 485"/>
            <p:cNvCxnSpPr/>
            <p:nvPr/>
          </p:nvCxnSpPr>
          <p:spPr bwMode="auto">
            <a:xfrm>
              <a:off x="5607115" y="5877640"/>
              <a:ext cx="571504" cy="12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7" name="直線矢印コネクタ 486"/>
            <p:cNvCxnSpPr>
              <a:endCxn id="571" idx="1"/>
            </p:cNvCxnSpPr>
            <p:nvPr/>
          </p:nvCxnSpPr>
          <p:spPr bwMode="auto">
            <a:xfrm>
              <a:off x="6462210" y="5762831"/>
              <a:ext cx="540060" cy="3985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8" name="直線矢印コネクタ 487"/>
            <p:cNvCxnSpPr/>
            <p:nvPr/>
          </p:nvCxnSpPr>
          <p:spPr bwMode="auto">
            <a:xfrm>
              <a:off x="5247075" y="5028056"/>
              <a:ext cx="214314" cy="2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9" name="直線矢印コネクタ 488"/>
            <p:cNvCxnSpPr/>
            <p:nvPr/>
          </p:nvCxnSpPr>
          <p:spPr bwMode="auto">
            <a:xfrm>
              <a:off x="5247075" y="5280635"/>
              <a:ext cx="214314" cy="2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0" name="直線矢印コネクタ 489"/>
            <p:cNvCxnSpPr/>
            <p:nvPr/>
          </p:nvCxnSpPr>
          <p:spPr bwMode="auto">
            <a:xfrm>
              <a:off x="5247075" y="5625061"/>
              <a:ext cx="214314" cy="2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1" name="直線矢印コネクタ 490"/>
            <p:cNvCxnSpPr/>
            <p:nvPr/>
          </p:nvCxnSpPr>
          <p:spPr bwMode="auto">
            <a:xfrm>
              <a:off x="5247075" y="5877640"/>
              <a:ext cx="214314" cy="2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2" name="フリーフォーム 491"/>
            <p:cNvSpPr/>
            <p:nvPr/>
          </p:nvSpPr>
          <p:spPr bwMode="auto">
            <a:xfrm rot="16200000" flipH="1">
              <a:off x="3443660" y="4529788"/>
              <a:ext cx="321465" cy="675074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493" name="フリーフォーム 492"/>
            <p:cNvSpPr/>
            <p:nvPr/>
          </p:nvSpPr>
          <p:spPr bwMode="auto">
            <a:xfrm rot="16200000" flipH="1">
              <a:off x="3271645" y="4610351"/>
              <a:ext cx="575483" cy="765086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494" name="フリーフォーム 493"/>
            <p:cNvSpPr/>
            <p:nvPr/>
          </p:nvSpPr>
          <p:spPr bwMode="auto">
            <a:xfrm rot="16200000" flipH="1">
              <a:off x="3054429" y="4737559"/>
              <a:ext cx="919910" cy="855097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495" name="フリーフォーム 494"/>
            <p:cNvSpPr/>
            <p:nvPr/>
          </p:nvSpPr>
          <p:spPr bwMode="auto">
            <a:xfrm rot="16200000" flipH="1">
              <a:off x="2883131" y="4818841"/>
              <a:ext cx="1172489" cy="945107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496" name="フリーフォーム 495"/>
            <p:cNvSpPr/>
            <p:nvPr/>
          </p:nvSpPr>
          <p:spPr bwMode="auto">
            <a:xfrm rot="16200000" flipH="1">
              <a:off x="4194970" y="4824616"/>
              <a:ext cx="1699168" cy="315035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497" name="フリーフォーム 496"/>
            <p:cNvSpPr/>
            <p:nvPr/>
          </p:nvSpPr>
          <p:spPr bwMode="auto">
            <a:xfrm rot="10800000" flipH="1">
              <a:off x="2436127" y="4706592"/>
              <a:ext cx="180020" cy="321464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 w="1270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498" name="フリーフォーム 497"/>
            <p:cNvSpPr/>
            <p:nvPr/>
          </p:nvSpPr>
          <p:spPr bwMode="auto">
            <a:xfrm rot="10800000" flipH="1">
              <a:off x="2391121" y="4706591"/>
              <a:ext cx="270030" cy="574043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 w="1270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499" name="フリーフォーム 498"/>
            <p:cNvSpPr/>
            <p:nvPr/>
          </p:nvSpPr>
          <p:spPr bwMode="auto">
            <a:xfrm rot="10800000" flipH="1">
              <a:off x="2391122" y="4706592"/>
              <a:ext cx="315034" cy="918469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 w="1270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500" name="フリーフォーム 499"/>
            <p:cNvSpPr/>
            <p:nvPr/>
          </p:nvSpPr>
          <p:spPr bwMode="auto">
            <a:xfrm rot="10800000" flipH="1">
              <a:off x="2391121" y="4706591"/>
              <a:ext cx="360040" cy="1171048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 w="1270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501" name="正方形/長方形 500"/>
            <p:cNvSpPr/>
            <p:nvPr/>
          </p:nvSpPr>
          <p:spPr bwMode="auto">
            <a:xfrm>
              <a:off x="5202070" y="4936209"/>
              <a:ext cx="45719" cy="16073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grpSp>
          <p:nvGrpSpPr>
            <p:cNvPr id="502" name="グループ化 501"/>
            <p:cNvGrpSpPr/>
            <p:nvPr/>
          </p:nvGrpSpPr>
          <p:grpSpPr>
            <a:xfrm>
              <a:off x="2616146" y="4362166"/>
              <a:ext cx="135809" cy="346312"/>
              <a:chOff x="3221850" y="2348880"/>
              <a:chExt cx="135809" cy="723776"/>
            </a:xfrm>
          </p:grpSpPr>
          <p:cxnSp>
            <p:nvCxnSpPr>
              <p:cNvPr id="567" name="直線コネクタ 566"/>
              <p:cNvCxnSpPr/>
              <p:nvPr/>
            </p:nvCxnSpPr>
            <p:spPr bwMode="auto">
              <a:xfrm rot="5400000" flipH="1" flipV="1">
                <a:off x="2860359" y="2710371"/>
                <a:ext cx="723776" cy="794"/>
              </a:xfrm>
              <a:prstGeom prst="line">
                <a:avLst/>
              </a:prstGeom>
              <a:ln w="15875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8" name="直線コネクタ 567"/>
              <p:cNvCxnSpPr/>
              <p:nvPr/>
            </p:nvCxnSpPr>
            <p:spPr bwMode="auto">
              <a:xfrm rot="5400000" flipH="1" flipV="1">
                <a:off x="2905364" y="2710371"/>
                <a:ext cx="723776" cy="794"/>
              </a:xfrm>
              <a:prstGeom prst="line">
                <a:avLst/>
              </a:prstGeom>
              <a:ln w="15875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9" name="直線コネクタ 568"/>
              <p:cNvCxnSpPr/>
              <p:nvPr/>
            </p:nvCxnSpPr>
            <p:spPr bwMode="auto">
              <a:xfrm rot="5400000" flipH="1" flipV="1">
                <a:off x="2950369" y="2710371"/>
                <a:ext cx="723776" cy="794"/>
              </a:xfrm>
              <a:prstGeom prst="line">
                <a:avLst/>
              </a:prstGeom>
              <a:ln w="15875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0" name="直線コネクタ 569"/>
              <p:cNvCxnSpPr/>
              <p:nvPr/>
            </p:nvCxnSpPr>
            <p:spPr bwMode="auto">
              <a:xfrm flipV="1">
                <a:off x="3356865" y="2348880"/>
                <a:ext cx="794" cy="721672"/>
              </a:xfrm>
              <a:prstGeom prst="line">
                <a:avLst/>
              </a:prstGeom>
              <a:ln w="15875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03" name="直線コネクタ 502"/>
            <p:cNvCxnSpPr/>
            <p:nvPr/>
          </p:nvCxnSpPr>
          <p:spPr bwMode="auto">
            <a:xfrm>
              <a:off x="1924656" y="5288614"/>
              <a:ext cx="360000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504" name="グループ化 145"/>
            <p:cNvGrpSpPr/>
            <p:nvPr/>
          </p:nvGrpSpPr>
          <p:grpSpPr>
            <a:xfrm>
              <a:off x="2301111" y="5211750"/>
              <a:ext cx="135015" cy="137770"/>
              <a:chOff x="3571868" y="3071810"/>
              <a:chExt cx="285752" cy="914734"/>
            </a:xfrm>
          </p:grpSpPr>
          <p:sp>
            <p:nvSpPr>
              <p:cNvPr id="565" name="正方形/長方形 564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66" name="二等辺三角形 565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505" name="グループ化 145"/>
            <p:cNvGrpSpPr/>
            <p:nvPr/>
          </p:nvGrpSpPr>
          <p:grpSpPr>
            <a:xfrm>
              <a:off x="2301111" y="5556176"/>
              <a:ext cx="135015" cy="137770"/>
              <a:chOff x="3571868" y="3071810"/>
              <a:chExt cx="285752" cy="914734"/>
            </a:xfrm>
          </p:grpSpPr>
          <p:sp>
            <p:nvSpPr>
              <p:cNvPr id="563" name="正方形/長方形 562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64" name="二等辺三角形 563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cxnSp>
          <p:nvCxnSpPr>
            <p:cNvPr id="506" name="直線コネクタ 505"/>
            <p:cNvCxnSpPr/>
            <p:nvPr/>
          </p:nvCxnSpPr>
          <p:spPr bwMode="auto">
            <a:xfrm>
              <a:off x="1924656" y="5885619"/>
              <a:ext cx="360000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507" name="グループ化 145"/>
            <p:cNvGrpSpPr/>
            <p:nvPr/>
          </p:nvGrpSpPr>
          <p:grpSpPr>
            <a:xfrm>
              <a:off x="2301111" y="5808755"/>
              <a:ext cx="135015" cy="137770"/>
              <a:chOff x="3571868" y="3071810"/>
              <a:chExt cx="285752" cy="914734"/>
            </a:xfrm>
          </p:grpSpPr>
          <p:sp>
            <p:nvSpPr>
              <p:cNvPr id="561" name="正方形/長方形 560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62" name="二等辺三角形 561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sp>
          <p:nvSpPr>
            <p:cNvPr id="508" name="正方形/長方形 507"/>
            <p:cNvSpPr/>
            <p:nvPr/>
          </p:nvSpPr>
          <p:spPr bwMode="auto">
            <a:xfrm>
              <a:off x="2526136" y="4339204"/>
              <a:ext cx="315035" cy="2332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grpSp>
          <p:nvGrpSpPr>
            <p:cNvPr id="509" name="グループ化 145"/>
            <p:cNvGrpSpPr/>
            <p:nvPr/>
          </p:nvGrpSpPr>
          <p:grpSpPr>
            <a:xfrm>
              <a:off x="5472100" y="4959171"/>
              <a:ext cx="135015" cy="137770"/>
              <a:chOff x="3571868" y="3071810"/>
              <a:chExt cx="285752" cy="914734"/>
            </a:xfrm>
          </p:grpSpPr>
          <p:sp>
            <p:nvSpPr>
              <p:cNvPr id="559" name="正方形/長方形 558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60" name="二等辺三角形 559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510" name="グループ化 145"/>
            <p:cNvGrpSpPr/>
            <p:nvPr/>
          </p:nvGrpSpPr>
          <p:grpSpPr>
            <a:xfrm>
              <a:off x="5472100" y="5211750"/>
              <a:ext cx="135015" cy="137770"/>
              <a:chOff x="3571868" y="3071810"/>
              <a:chExt cx="285752" cy="914734"/>
            </a:xfrm>
          </p:grpSpPr>
          <p:sp>
            <p:nvSpPr>
              <p:cNvPr id="557" name="正方形/長方形 556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58" name="二等辺三角形 557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511" name="グループ化 145"/>
            <p:cNvGrpSpPr/>
            <p:nvPr/>
          </p:nvGrpSpPr>
          <p:grpSpPr>
            <a:xfrm>
              <a:off x="5472100" y="5556176"/>
              <a:ext cx="135015" cy="137770"/>
              <a:chOff x="3571868" y="3071810"/>
              <a:chExt cx="285752" cy="914734"/>
            </a:xfrm>
          </p:grpSpPr>
          <p:sp>
            <p:nvSpPr>
              <p:cNvPr id="555" name="正方形/長方形 554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56" name="二等辺三角形 555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512" name="グループ化 145"/>
            <p:cNvGrpSpPr/>
            <p:nvPr/>
          </p:nvGrpSpPr>
          <p:grpSpPr>
            <a:xfrm>
              <a:off x="5472100" y="5808755"/>
              <a:ext cx="135015" cy="137770"/>
              <a:chOff x="3571868" y="3071810"/>
              <a:chExt cx="285752" cy="914734"/>
            </a:xfrm>
          </p:grpSpPr>
          <p:sp>
            <p:nvSpPr>
              <p:cNvPr id="553" name="正方形/長方形 552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54" name="二等辺三角形 553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sp>
          <p:nvSpPr>
            <p:cNvPr id="513" name="正方形/長方形 512"/>
            <p:cNvSpPr/>
            <p:nvPr/>
          </p:nvSpPr>
          <p:spPr bwMode="auto">
            <a:xfrm>
              <a:off x="5202070" y="5188788"/>
              <a:ext cx="45719" cy="16073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514" name="正方形/長方形 513"/>
            <p:cNvSpPr/>
            <p:nvPr/>
          </p:nvSpPr>
          <p:spPr bwMode="auto">
            <a:xfrm>
              <a:off x="5202070" y="5533214"/>
              <a:ext cx="45719" cy="16073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515" name="正方形/長方形 514"/>
            <p:cNvSpPr/>
            <p:nvPr/>
          </p:nvSpPr>
          <p:spPr bwMode="auto">
            <a:xfrm>
              <a:off x="5202070" y="5785793"/>
              <a:ext cx="45719" cy="16073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cxnSp>
          <p:nvCxnSpPr>
            <p:cNvPr id="516" name="直線矢印コネクタ 515"/>
            <p:cNvCxnSpPr/>
            <p:nvPr/>
          </p:nvCxnSpPr>
          <p:spPr bwMode="auto">
            <a:xfrm>
              <a:off x="4887035" y="5579137"/>
              <a:ext cx="315035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7" name="直線矢印コネクタ 516"/>
            <p:cNvCxnSpPr/>
            <p:nvPr/>
          </p:nvCxnSpPr>
          <p:spPr bwMode="auto">
            <a:xfrm>
              <a:off x="4887035" y="5234711"/>
              <a:ext cx="315035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8" name="直線矢印コネクタ 517"/>
            <p:cNvCxnSpPr/>
            <p:nvPr/>
          </p:nvCxnSpPr>
          <p:spPr bwMode="auto">
            <a:xfrm>
              <a:off x="4887035" y="4982133"/>
              <a:ext cx="315035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20" name="フリーフォーム 519"/>
            <p:cNvSpPr/>
            <p:nvPr/>
          </p:nvSpPr>
          <p:spPr bwMode="auto">
            <a:xfrm rot="10800000" flipH="1">
              <a:off x="7137285" y="4706592"/>
              <a:ext cx="630071" cy="436273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521" name="フリーフォーム 520"/>
            <p:cNvSpPr/>
            <p:nvPr/>
          </p:nvSpPr>
          <p:spPr bwMode="auto">
            <a:xfrm rot="10800000" flipH="1">
              <a:off x="7137285" y="4706589"/>
              <a:ext cx="855095" cy="1056240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sp>
          <p:nvSpPr>
            <p:cNvPr id="522" name="正方形/長方形 521"/>
            <p:cNvSpPr/>
            <p:nvPr/>
          </p:nvSpPr>
          <p:spPr bwMode="auto">
            <a:xfrm>
              <a:off x="7227295" y="4270319"/>
              <a:ext cx="1260141" cy="91847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cxnSp>
          <p:nvCxnSpPr>
            <p:cNvPr id="523" name="直線矢印コネクタ 522"/>
            <p:cNvCxnSpPr/>
            <p:nvPr/>
          </p:nvCxnSpPr>
          <p:spPr bwMode="auto">
            <a:xfrm flipV="1">
              <a:off x="7992380" y="4362166"/>
              <a:ext cx="0" cy="344452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24" name="Freeform 25"/>
            <p:cNvSpPr>
              <a:spLocks/>
            </p:cNvSpPr>
            <p:nvPr/>
          </p:nvSpPr>
          <p:spPr bwMode="auto">
            <a:xfrm>
              <a:off x="4211959" y="3857008"/>
              <a:ext cx="4275475" cy="275541"/>
            </a:xfrm>
            <a:custGeom>
              <a:avLst/>
              <a:gdLst>
                <a:gd name="T0" fmla="*/ 720725 w 1588"/>
                <a:gd name="T1" fmla="*/ 539750 h 340"/>
                <a:gd name="T2" fmla="*/ 720725 w 1588"/>
                <a:gd name="T3" fmla="*/ 360363 h 340"/>
                <a:gd name="T4" fmla="*/ 1800225 w 1588"/>
                <a:gd name="T5" fmla="*/ 360363 h 340"/>
                <a:gd name="T6" fmla="*/ 1800225 w 1588"/>
                <a:gd name="T7" fmla="*/ 539750 h 340"/>
                <a:gd name="T8" fmla="*/ 2520950 w 1588"/>
                <a:gd name="T9" fmla="*/ 539750 h 340"/>
                <a:gd name="T10" fmla="*/ 2520950 w 1588"/>
                <a:gd name="T11" fmla="*/ 0 h 340"/>
                <a:gd name="T12" fmla="*/ 0 w 1588"/>
                <a:gd name="T13" fmla="*/ 0 h 340"/>
                <a:gd name="T14" fmla="*/ 0 w 1588"/>
                <a:gd name="T15" fmla="*/ 539750 h 340"/>
                <a:gd name="T16" fmla="*/ 720725 w 1588"/>
                <a:gd name="T17" fmla="*/ 539750 h 3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connsiteX0" fmla="*/ 3903 w 10000"/>
                <a:gd name="connsiteY0" fmla="*/ 10000 h 10000"/>
                <a:gd name="connsiteX1" fmla="*/ 2859 w 10000"/>
                <a:gd name="connsiteY1" fmla="*/ 6676 h 10000"/>
                <a:gd name="connsiteX2" fmla="*/ 7141 w 10000"/>
                <a:gd name="connsiteY2" fmla="*/ 6676 h 10000"/>
                <a:gd name="connsiteX3" fmla="*/ 714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7141 w 10000"/>
                <a:gd name="connsiteY2" fmla="*/ 6676 h 10000"/>
                <a:gd name="connsiteX3" fmla="*/ 714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7141 w 10000"/>
                <a:gd name="connsiteY2" fmla="*/ 6676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309 w 10000"/>
                <a:gd name="connsiteY2" fmla="*/ 6580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288 w 10000"/>
                <a:gd name="connsiteY2" fmla="*/ 6580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903 w 10000"/>
                <a:gd name="connsiteY0" fmla="*/ 10000 h 10000"/>
                <a:gd name="connsiteX1" fmla="*/ 3903 w 10000"/>
                <a:gd name="connsiteY1" fmla="*/ 6628 h 10000"/>
                <a:gd name="connsiteX2" fmla="*/ 6302 w 10000"/>
                <a:gd name="connsiteY2" fmla="*/ 6628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903 w 10000"/>
                <a:gd name="connsiteY8" fmla="*/ 10000 h 10000"/>
                <a:gd name="connsiteX0" fmla="*/ 3543 w 10000"/>
                <a:gd name="connsiteY0" fmla="*/ 10000 h 10000"/>
                <a:gd name="connsiteX1" fmla="*/ 3903 w 10000"/>
                <a:gd name="connsiteY1" fmla="*/ 6628 h 10000"/>
                <a:gd name="connsiteX2" fmla="*/ 6302 w 10000"/>
                <a:gd name="connsiteY2" fmla="*/ 6628 h 10000"/>
                <a:gd name="connsiteX3" fmla="*/ 6301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0 h 10000"/>
                <a:gd name="connsiteX6" fmla="*/ 0 w 10000"/>
                <a:gd name="connsiteY6" fmla="*/ 0 h 10000"/>
                <a:gd name="connsiteX7" fmla="*/ 0 w 10000"/>
                <a:gd name="connsiteY7" fmla="*/ 10000 h 10000"/>
                <a:gd name="connsiteX8" fmla="*/ 3543 w 10000"/>
                <a:gd name="connsiteY8" fmla="*/ 10000 h 10000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302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816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903 w 10000"/>
                <a:gd name="connsiteY1" fmla="*/ 6628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74 w 10000"/>
                <a:gd name="connsiteY1" fmla="*/ 6628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9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4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4 w 10000"/>
                <a:gd name="connsiteY1" fmla="*/ 6676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795 w 10000"/>
                <a:gd name="connsiteY2" fmla="*/ 6628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79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4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54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43 w 10000"/>
                <a:gd name="connsiteY0" fmla="*/ 10000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43 w 10000"/>
                <a:gd name="connsiteY8" fmla="*/ 10000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5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  <a:gd name="connsiteX0" fmla="*/ 3538 w 10000"/>
                <a:gd name="connsiteY0" fmla="*/ 9952 h 10096"/>
                <a:gd name="connsiteX1" fmla="*/ 3539 w 10000"/>
                <a:gd name="connsiteY1" fmla="*/ 7782 h 10096"/>
                <a:gd name="connsiteX2" fmla="*/ 6800 w 10000"/>
                <a:gd name="connsiteY2" fmla="*/ 7734 h 10096"/>
                <a:gd name="connsiteX3" fmla="*/ 6794 w 10000"/>
                <a:gd name="connsiteY3" fmla="*/ 10096 h 10096"/>
                <a:gd name="connsiteX4" fmla="*/ 10000 w 10000"/>
                <a:gd name="connsiteY4" fmla="*/ 10000 h 10096"/>
                <a:gd name="connsiteX5" fmla="*/ 10000 w 10000"/>
                <a:gd name="connsiteY5" fmla="*/ 0 h 10096"/>
                <a:gd name="connsiteX6" fmla="*/ 0 w 10000"/>
                <a:gd name="connsiteY6" fmla="*/ 0 h 10096"/>
                <a:gd name="connsiteX7" fmla="*/ 0 w 10000"/>
                <a:gd name="connsiteY7" fmla="*/ 10000 h 10096"/>
                <a:gd name="connsiteX8" fmla="*/ 3538 w 10000"/>
                <a:gd name="connsiteY8" fmla="*/ 9952 h 10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" h="10096">
                  <a:moveTo>
                    <a:pt x="3538" y="9952"/>
                  </a:moveTo>
                  <a:cubicBezTo>
                    <a:pt x="3533" y="8972"/>
                    <a:pt x="3539" y="9002"/>
                    <a:pt x="3539" y="7782"/>
                  </a:cubicBezTo>
                  <a:lnTo>
                    <a:pt x="6800" y="7734"/>
                  </a:lnTo>
                  <a:cubicBezTo>
                    <a:pt x="6797" y="8874"/>
                    <a:pt x="6797" y="8956"/>
                    <a:pt x="6794" y="10096"/>
                  </a:cubicBezTo>
                  <a:lnTo>
                    <a:pt x="10000" y="10000"/>
                  </a:lnTo>
                  <a:lnTo>
                    <a:pt x="10000" y="0"/>
                  </a:lnTo>
                  <a:lnTo>
                    <a:pt x="0" y="0"/>
                  </a:lnTo>
                  <a:lnTo>
                    <a:pt x="0" y="10000"/>
                  </a:lnTo>
                  <a:lnTo>
                    <a:pt x="3538" y="995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2000" dirty="0" smtClean="0">
                  <a:latin typeface="Helvetica" pitchFamily="34" charset="0"/>
                  <a:cs typeface="Helvetica" pitchFamily="34" charset="0"/>
                </a:rPr>
                <a:t>           MRF</a:t>
              </a:r>
              <a:endParaRPr lang="ja-JP" altLang="en-US" sz="2000" dirty="0">
                <a:latin typeface="Helvetica" pitchFamily="34" charset="0"/>
                <a:cs typeface="Helvetica" pitchFamily="34" charset="0"/>
              </a:endParaRPr>
            </a:p>
          </p:txBody>
        </p:sp>
        <p:cxnSp>
          <p:nvCxnSpPr>
            <p:cNvPr id="525" name="直線矢印コネクタ 524"/>
            <p:cNvCxnSpPr/>
            <p:nvPr/>
          </p:nvCxnSpPr>
          <p:spPr bwMode="auto">
            <a:xfrm flipV="1">
              <a:off x="7857365" y="4132549"/>
              <a:ext cx="0" cy="13779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6" name="直線矢印コネクタ 525"/>
            <p:cNvCxnSpPr/>
            <p:nvPr/>
          </p:nvCxnSpPr>
          <p:spPr bwMode="auto">
            <a:xfrm flipV="1">
              <a:off x="7767355" y="4362166"/>
              <a:ext cx="0" cy="344452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27" name="Rectangle 24"/>
            <p:cNvSpPr>
              <a:spLocks noChangeArrowheads="1"/>
            </p:cNvSpPr>
            <p:nvPr/>
          </p:nvSpPr>
          <p:spPr bwMode="auto">
            <a:xfrm>
              <a:off x="6237185" y="5372482"/>
              <a:ext cx="719138" cy="145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sz="2000" dirty="0" smtClean="0">
                  <a:latin typeface="Helvetica" pitchFamily="34" charset="0"/>
                  <a:cs typeface="Helvetica" pitchFamily="34" charset="0"/>
                </a:rPr>
                <a:t>ALUs</a:t>
              </a:r>
              <a:endParaRPr lang="ja-JP" altLang="en-US" sz="2000" dirty="0">
                <a:latin typeface="Helvetica" pitchFamily="34" charset="0"/>
                <a:cs typeface="Helvetica" pitchFamily="34" charset="0"/>
              </a:endParaRPr>
            </a:p>
          </p:txBody>
        </p:sp>
        <p:grpSp>
          <p:nvGrpSpPr>
            <p:cNvPr id="528" name="グループ化 145"/>
            <p:cNvGrpSpPr/>
            <p:nvPr/>
          </p:nvGrpSpPr>
          <p:grpSpPr>
            <a:xfrm>
              <a:off x="2301111" y="4959171"/>
              <a:ext cx="135015" cy="137770"/>
              <a:chOff x="3571868" y="3071810"/>
              <a:chExt cx="285752" cy="914734"/>
            </a:xfrm>
          </p:grpSpPr>
          <p:sp>
            <p:nvSpPr>
              <p:cNvPr id="551" name="正方形/長方形 550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52" name="二等辺三角形 551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sp>
          <p:nvSpPr>
            <p:cNvPr id="529" name="フリーフォーム 528"/>
            <p:cNvSpPr/>
            <p:nvPr/>
          </p:nvSpPr>
          <p:spPr bwMode="auto">
            <a:xfrm rot="5400000" flipH="1" flipV="1">
              <a:off x="3151128" y="3548402"/>
              <a:ext cx="321464" cy="1260140"/>
            </a:xfrm>
            <a:custGeom>
              <a:avLst/>
              <a:gdLst>
                <a:gd name="connsiteX0" fmla="*/ 0 w 1278531"/>
                <a:gd name="connsiteY0" fmla="*/ 112846 h 789920"/>
                <a:gd name="connsiteX1" fmla="*/ 1095884 w 1278531"/>
                <a:gd name="connsiteY1" fmla="*/ 112846 h 789920"/>
                <a:gd name="connsiteX2" fmla="*/ 1095884 w 1278531"/>
                <a:gd name="connsiteY2" fmla="*/ 789920 h 789920"/>
                <a:gd name="connsiteX0" fmla="*/ 0 w 1278531"/>
                <a:gd name="connsiteY0" fmla="*/ 0 h 677074"/>
                <a:gd name="connsiteX1" fmla="*/ 1095884 w 1278531"/>
                <a:gd name="connsiteY1" fmla="*/ 0 h 677074"/>
                <a:gd name="connsiteX2" fmla="*/ 1095884 w 1278531"/>
                <a:gd name="connsiteY2" fmla="*/ 677074 h 677074"/>
                <a:gd name="connsiteX0" fmla="*/ 0 w 1095884"/>
                <a:gd name="connsiteY0" fmla="*/ 0 h 677074"/>
                <a:gd name="connsiteX1" fmla="*/ 1095884 w 1095884"/>
                <a:gd name="connsiteY1" fmla="*/ 0 h 677074"/>
                <a:gd name="connsiteX2" fmla="*/ 1095884 w 1095884"/>
                <a:gd name="connsiteY2" fmla="*/ 677074 h 67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5884" h="677074">
                  <a:moveTo>
                    <a:pt x="0" y="0"/>
                  </a:moveTo>
                  <a:lnTo>
                    <a:pt x="1095884" y="0"/>
                  </a:lnTo>
                  <a:lnTo>
                    <a:pt x="1095884" y="677074"/>
                  </a:lnTo>
                </a:path>
              </a:pathLst>
            </a:custGeom>
            <a:ln w="1270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HG丸ｺﾞｼｯｸM-PRO" pitchFamily="50" charset="-128"/>
              </a:endParaRPr>
            </a:p>
          </p:txBody>
        </p:sp>
        <p:cxnSp>
          <p:nvCxnSpPr>
            <p:cNvPr id="530" name="直線コネクタ 529"/>
            <p:cNvCxnSpPr/>
            <p:nvPr/>
          </p:nvCxnSpPr>
          <p:spPr bwMode="auto">
            <a:xfrm>
              <a:off x="4076945" y="4017740"/>
              <a:ext cx="180020" cy="0"/>
            </a:xfrm>
            <a:prstGeom prst="line">
              <a:avLst/>
            </a:prstGeom>
            <a:ln w="158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1" name="直線矢印コネクタ 530"/>
            <p:cNvCxnSpPr/>
            <p:nvPr/>
          </p:nvCxnSpPr>
          <p:spPr bwMode="auto">
            <a:xfrm>
              <a:off x="3941930" y="5028056"/>
              <a:ext cx="1260140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2" name="直線矢印コネクタ 531"/>
            <p:cNvCxnSpPr/>
            <p:nvPr/>
          </p:nvCxnSpPr>
          <p:spPr bwMode="auto">
            <a:xfrm>
              <a:off x="3941930" y="5280635"/>
              <a:ext cx="1260140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3" name="直線矢印コネクタ 532"/>
            <p:cNvCxnSpPr/>
            <p:nvPr/>
          </p:nvCxnSpPr>
          <p:spPr bwMode="auto">
            <a:xfrm>
              <a:off x="3941930" y="5877640"/>
              <a:ext cx="1260140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4" name="直線矢印コネクタ 533"/>
            <p:cNvCxnSpPr/>
            <p:nvPr/>
          </p:nvCxnSpPr>
          <p:spPr bwMode="auto">
            <a:xfrm>
              <a:off x="3941930" y="5625061"/>
              <a:ext cx="1260140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535" name="グループ化 145"/>
            <p:cNvGrpSpPr/>
            <p:nvPr/>
          </p:nvGrpSpPr>
          <p:grpSpPr>
            <a:xfrm>
              <a:off x="3941930" y="3948855"/>
              <a:ext cx="135015" cy="137770"/>
              <a:chOff x="3571868" y="3071810"/>
              <a:chExt cx="285752" cy="914734"/>
            </a:xfrm>
          </p:grpSpPr>
          <p:sp>
            <p:nvSpPr>
              <p:cNvPr id="549" name="正方形/長方形 548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50" name="二等辺三角形 549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537" name="グループ化 145"/>
            <p:cNvGrpSpPr/>
            <p:nvPr/>
          </p:nvGrpSpPr>
          <p:grpSpPr>
            <a:xfrm>
              <a:off x="3941930" y="5211750"/>
              <a:ext cx="135015" cy="137770"/>
              <a:chOff x="3571868" y="3071810"/>
              <a:chExt cx="285752" cy="914734"/>
            </a:xfrm>
          </p:grpSpPr>
          <p:sp>
            <p:nvSpPr>
              <p:cNvPr id="547" name="正方形/長方形 546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48" name="二等辺三角形 547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538" name="グループ化 145"/>
            <p:cNvGrpSpPr/>
            <p:nvPr/>
          </p:nvGrpSpPr>
          <p:grpSpPr>
            <a:xfrm>
              <a:off x="3941930" y="5556176"/>
              <a:ext cx="135015" cy="137770"/>
              <a:chOff x="3571868" y="3071810"/>
              <a:chExt cx="285752" cy="914734"/>
            </a:xfrm>
          </p:grpSpPr>
          <p:sp>
            <p:nvSpPr>
              <p:cNvPr id="545" name="正方形/長方形 544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46" name="二等辺三角形 545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539" name="グループ化 145"/>
            <p:cNvGrpSpPr/>
            <p:nvPr/>
          </p:nvGrpSpPr>
          <p:grpSpPr>
            <a:xfrm>
              <a:off x="3941930" y="5808755"/>
              <a:ext cx="135015" cy="137770"/>
              <a:chOff x="3571868" y="3071810"/>
              <a:chExt cx="285752" cy="914734"/>
            </a:xfrm>
          </p:grpSpPr>
          <p:sp>
            <p:nvSpPr>
              <p:cNvPr id="543" name="正方形/長方形 542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44" name="二等辺三角形 543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grpSp>
          <p:nvGrpSpPr>
            <p:cNvPr id="540" name="グループ化 145"/>
            <p:cNvGrpSpPr/>
            <p:nvPr/>
          </p:nvGrpSpPr>
          <p:grpSpPr>
            <a:xfrm>
              <a:off x="3941930" y="4959171"/>
              <a:ext cx="135015" cy="137770"/>
              <a:chOff x="3571868" y="3071810"/>
              <a:chExt cx="285752" cy="914734"/>
            </a:xfrm>
          </p:grpSpPr>
          <p:sp>
            <p:nvSpPr>
              <p:cNvPr id="541" name="正方形/長方形 540"/>
              <p:cNvSpPr/>
              <p:nvPr/>
            </p:nvSpPr>
            <p:spPr bwMode="auto">
              <a:xfrm>
                <a:off x="3571868" y="3071810"/>
                <a:ext cx="285752" cy="914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  <p:sp>
            <p:nvSpPr>
              <p:cNvPr id="542" name="二等辺三角形 541"/>
              <p:cNvSpPr/>
              <p:nvPr/>
            </p:nvSpPr>
            <p:spPr bwMode="auto">
              <a:xfrm>
                <a:off x="3650286" y="3629354"/>
                <a:ext cx="142876" cy="357190"/>
              </a:xfrm>
              <a:prstGeom prst="triangle">
                <a:avLst/>
              </a:prstGeom>
              <a:ln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HG丸ｺﾞｼｯｸM-PRO" pitchFamily="50" charset="-128"/>
                </a:endParaRPr>
              </a:p>
            </p:txBody>
          </p:sp>
        </p:grpSp>
        <p:sp>
          <p:nvSpPr>
            <p:cNvPr id="575" name="Rectangle 25"/>
            <p:cNvSpPr>
              <a:spLocks noChangeArrowheads="1"/>
            </p:cNvSpPr>
            <p:nvPr/>
          </p:nvSpPr>
          <p:spPr bwMode="auto">
            <a:xfrm>
              <a:off x="1466654" y="2348880"/>
              <a:ext cx="452211" cy="153017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dirty="0" smtClean="0">
                  <a:latin typeface="Calibri" pitchFamily="34" charset="0"/>
                </a:rPr>
                <a:t>IW</a:t>
              </a:r>
              <a:endParaRPr lang="en-US" altLang="ja-JP" sz="2400" dirty="0">
                <a:latin typeface="Calibri" pitchFamily="34" charset="0"/>
              </a:endParaRPr>
            </a:p>
          </p:txBody>
        </p:sp>
        <p:sp>
          <p:nvSpPr>
            <p:cNvPr id="576" name="Rectangle 25"/>
            <p:cNvSpPr>
              <a:spLocks noChangeArrowheads="1"/>
            </p:cNvSpPr>
            <p:nvPr/>
          </p:nvSpPr>
          <p:spPr bwMode="auto">
            <a:xfrm>
              <a:off x="1466655" y="4644135"/>
              <a:ext cx="452211" cy="153017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dirty="0" smtClean="0">
                  <a:latin typeface="Calibri" pitchFamily="34" charset="0"/>
                </a:rPr>
                <a:t>IW</a:t>
              </a:r>
              <a:endParaRPr lang="en-US" altLang="ja-JP" sz="2400" dirty="0">
                <a:latin typeface="Calibri" pitchFamily="34" charset="0"/>
              </a:endParaRPr>
            </a:p>
          </p:txBody>
        </p:sp>
        <p:sp>
          <p:nvSpPr>
            <p:cNvPr id="581" name="円/楕円 580"/>
            <p:cNvSpPr>
              <a:spLocks noChangeArrowheads="1"/>
            </p:cNvSpPr>
            <p:nvPr/>
          </p:nvSpPr>
          <p:spPr bwMode="auto">
            <a:xfrm>
              <a:off x="3716905" y="3887774"/>
              <a:ext cx="630069" cy="2331536"/>
            </a:xfrm>
            <a:prstGeom prst="ellipse">
              <a:avLst/>
            </a:prstGeom>
            <a:noFill/>
            <a:ln w="317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ja-JP" altLang="en-US">
                <a:latin typeface="Helvetica" pitchFamily="34" charset="0"/>
                <a:ea typeface="HG丸ｺﾞｼｯｸM-PRO" pitchFamily="50" charset="-128"/>
                <a:cs typeface="Helvetica" pitchFamily="34" charset="0"/>
              </a:endParaRPr>
            </a:p>
          </p:txBody>
        </p:sp>
      </p:grpSp>
      <p:sp>
        <p:nvSpPr>
          <p:cNvPr id="582" name="テキスト ボックス 581"/>
          <p:cNvSpPr txBox="1"/>
          <p:nvPr/>
        </p:nvSpPr>
        <p:spPr>
          <a:xfrm>
            <a:off x="694398" y="2836966"/>
            <a:ext cx="1357322" cy="276999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en-US" altLang="ja-JP" sz="2400" dirty="0" smtClean="0">
                <a:latin typeface="Helvetica" pitchFamily="34" charset="0"/>
                <a:ea typeface="メイリオ" pitchFamily="50" charset="-128"/>
              </a:rPr>
              <a:t>LORCS:</a:t>
            </a:r>
            <a:endParaRPr kumimoji="1" lang="ja-JP" altLang="en-US" sz="2400" dirty="0">
              <a:latin typeface="Helvetica" pitchFamily="34" charset="0"/>
              <a:ea typeface="メイリオ" pitchFamily="50" charset="-128"/>
            </a:endParaRPr>
          </a:p>
        </p:txBody>
      </p:sp>
      <p:sp>
        <p:nvSpPr>
          <p:cNvPr id="583" name="テキスト ボックス 582"/>
          <p:cNvSpPr txBox="1"/>
          <p:nvPr/>
        </p:nvSpPr>
        <p:spPr>
          <a:xfrm>
            <a:off x="649393" y="5177226"/>
            <a:ext cx="1357322" cy="276999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en-US" altLang="ja-JP" sz="2400" dirty="0" smtClean="0">
                <a:latin typeface="Helvetica" pitchFamily="34" charset="0"/>
                <a:ea typeface="メイリオ" pitchFamily="50" charset="-128"/>
              </a:rPr>
              <a:t>NORCS:</a:t>
            </a:r>
            <a:endParaRPr kumimoji="1" lang="ja-JP" altLang="en-US" sz="2400" dirty="0">
              <a:latin typeface="Helvetica" pitchFamily="34" charset="0"/>
              <a:ea typeface="メイリオ" pitchFamily="50" charset="-128"/>
            </a:endParaRPr>
          </a:p>
        </p:txBody>
      </p:sp>
      <p:sp>
        <p:nvSpPr>
          <p:cNvPr id="584" name="コンテンツ プレースホルダー 44"/>
          <p:cNvSpPr>
            <a:spLocks noGrp="1"/>
          </p:cNvSpPr>
          <p:nvPr>
            <p:ph idx="1"/>
          </p:nvPr>
        </p:nvSpPr>
        <p:spPr>
          <a:xfrm>
            <a:off x="836585" y="6219310"/>
            <a:ext cx="7245805" cy="585065"/>
          </a:xfrm>
        </p:spPr>
        <p:txBody>
          <a:bodyPr/>
          <a:lstStyle/>
          <a:p>
            <a:r>
              <a:rPr lang="en-US" altLang="ja-JP" dirty="0" smtClean="0"/>
              <a:t>The </a:t>
            </a:r>
            <a:r>
              <a:rPr lang="en-US" altLang="ja-JP" dirty="0"/>
              <a:t>difference </a:t>
            </a:r>
            <a:r>
              <a:rPr lang="en-US" altLang="ja-JP" dirty="0" smtClean="0"/>
              <a:t>is </a:t>
            </a:r>
            <a:r>
              <a:rPr lang="en-US" altLang="ja-JP" dirty="0"/>
              <a:t>quite small, but it makes a great difference to </a:t>
            </a:r>
            <a:r>
              <a:rPr lang="en-US" altLang="ja-JP" dirty="0" smtClean="0"/>
              <a:t>the performance</a:t>
            </a:r>
            <a:endParaRPr kumimoji="1" lang="en-US" altLang="ja-JP" dirty="0" smtClean="0"/>
          </a:p>
        </p:txBody>
      </p:sp>
      <p:cxnSp>
        <p:nvCxnSpPr>
          <p:cNvPr id="198" name="直線コネクタ 197"/>
          <p:cNvCxnSpPr/>
          <p:nvPr/>
        </p:nvCxnSpPr>
        <p:spPr bwMode="auto">
          <a:xfrm>
            <a:off x="971600" y="2033846"/>
            <a:ext cx="7470830" cy="0"/>
          </a:xfrm>
          <a:prstGeom prst="line">
            <a:avLst/>
          </a:prstGeom>
          <a:noFill/>
          <a:ln w="158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Rectangle 24"/>
          <p:cNvSpPr>
            <a:spLocks noChangeArrowheads="1"/>
          </p:cNvSpPr>
          <p:nvPr/>
        </p:nvSpPr>
        <p:spPr bwMode="auto">
          <a:xfrm>
            <a:off x="1421650" y="1583795"/>
            <a:ext cx="1575175" cy="405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000" dirty="0" smtClean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Out of pipelines </a:t>
            </a:r>
            <a:endParaRPr lang="ja-JP" altLang="en-US" sz="2000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86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Pipeline of NORCS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/>
              <a:t>NORCS has stages to access the </a:t>
            </a:r>
            <a:r>
              <a:rPr lang="en-US" altLang="ja-JP" sz="2400" dirty="0" smtClean="0"/>
              <a:t>MRF</a:t>
            </a:r>
          </a:p>
          <a:p>
            <a:endParaRPr lang="en-US" altLang="ja-JP" sz="2400" i="1" dirty="0" smtClean="0"/>
          </a:p>
          <a:p>
            <a:r>
              <a:rPr lang="en-US" altLang="ja-JP" sz="2400" i="1" dirty="0" smtClean="0"/>
              <a:t>Pipeline that assumes </a:t>
            </a:r>
            <a:r>
              <a:rPr lang="en-US" altLang="ja-JP" sz="2400" i="1" dirty="0" smtClean="0">
                <a:solidFill>
                  <a:srgbClr val="FF0000"/>
                </a:solidFill>
              </a:rPr>
              <a:t>miss</a:t>
            </a:r>
            <a:r>
              <a:rPr lang="ja-JP" altLang="en-US" sz="2400" dirty="0" smtClean="0"/>
              <a:t>：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All instructions wait as if it had missed regardless of hit / miss</a:t>
            </a:r>
          </a:p>
          <a:p>
            <a:pPr lvl="1"/>
            <a:endParaRPr lang="en-US" altLang="ja-JP" sz="2400" dirty="0" smtClean="0"/>
          </a:p>
          <a:p>
            <a:r>
              <a:rPr lang="en-US" altLang="ja-JP" sz="2400" dirty="0" smtClean="0"/>
              <a:t>It is a cache, but</a:t>
            </a:r>
          </a:p>
          <a:p>
            <a:pPr lvl="1"/>
            <a:r>
              <a:rPr lang="en-US" altLang="ja-JP" sz="2400" dirty="0" smtClean="0"/>
              <a:t>does not make processor fast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695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5"/>
          <p:cNvSpPr>
            <a:spLocks noChangeArrowheads="1"/>
          </p:cNvSpPr>
          <p:nvPr/>
        </p:nvSpPr>
        <p:spPr bwMode="auto">
          <a:xfrm>
            <a:off x="2714612" y="2345247"/>
            <a:ext cx="571504" cy="2143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5" name="Rectangle 25"/>
          <p:cNvSpPr>
            <a:spLocks noChangeArrowheads="1"/>
          </p:cNvSpPr>
          <p:nvPr/>
        </p:nvSpPr>
        <p:spPr bwMode="auto">
          <a:xfrm>
            <a:off x="2714612" y="2630999"/>
            <a:ext cx="571504" cy="2143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Pipeline that assumes miss</a:t>
            </a:r>
            <a:endParaRPr lang="en-US" altLang="ja-JP" dirty="0">
              <a:solidFill>
                <a:schemeClr val="tx1"/>
              </a:solidFill>
              <a:ea typeface="HG丸ｺﾞｼｯｸM-PRO" pitchFamily="50" charset="-128"/>
            </a:endParaRPr>
          </a:p>
        </p:txBody>
      </p:sp>
      <p:sp>
        <p:nvSpPr>
          <p:cNvPr id="105" name="コンテンツ プレースホルダ 41"/>
          <p:cNvSpPr>
            <a:spLocks noGrp="1"/>
          </p:cNvSpPr>
          <p:nvPr>
            <p:ph idx="1"/>
          </p:nvPr>
        </p:nvSpPr>
        <p:spPr>
          <a:xfrm>
            <a:off x="685800" y="5857891"/>
            <a:ext cx="7848600" cy="722297"/>
          </a:xfrm>
        </p:spPr>
        <p:txBody>
          <a:bodyPr/>
          <a:lstStyle/>
          <a:p>
            <a:r>
              <a:rPr lang="en-US" altLang="ja-JP" dirty="0" smtClean="0"/>
              <a:t>Pipeline of NORCS is not stalled only on RC misses</a:t>
            </a:r>
          </a:p>
          <a:p>
            <a:r>
              <a:rPr lang="en-US" altLang="ja-JP" dirty="0"/>
              <a:t>The pipeline is stalled when the ports of the MRF are short.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3" name="Rectangle 25"/>
          <p:cNvSpPr>
            <a:spLocks noChangeArrowheads="1"/>
          </p:cNvSpPr>
          <p:nvPr/>
        </p:nvSpPr>
        <p:spPr bwMode="auto">
          <a:xfrm>
            <a:off x="2000232" y="2345247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IS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7" name="Rectangle 25"/>
          <p:cNvSpPr>
            <a:spLocks noChangeArrowheads="1"/>
          </p:cNvSpPr>
          <p:nvPr/>
        </p:nvSpPr>
        <p:spPr bwMode="auto">
          <a:xfrm>
            <a:off x="4857752" y="2345247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EX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5572132" y="2345247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CW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1" name="Rectangle 96"/>
          <p:cNvSpPr>
            <a:spLocks noChangeArrowheads="1"/>
          </p:cNvSpPr>
          <p:nvPr/>
        </p:nvSpPr>
        <p:spPr bwMode="auto">
          <a:xfrm>
            <a:off x="6012160" y="1583795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r>
              <a:rPr lang="en-US" altLang="ja-JP" sz="2000" dirty="0">
                <a:latin typeface="Helvetica" pitchFamily="34" charset="0"/>
                <a:ea typeface="HG丸ｺﾞｼｯｸM-PRO" pitchFamily="50" charset="-128"/>
                <a:cs typeface="Helvetica" pitchFamily="34" charset="0"/>
              </a:rPr>
              <a:t>cycle</a:t>
            </a:r>
          </a:p>
        </p:txBody>
      </p:sp>
      <p:cxnSp>
        <p:nvCxnSpPr>
          <p:cNvPr id="64" name="直線矢印コネクタ 63"/>
          <p:cNvCxnSpPr/>
          <p:nvPr/>
        </p:nvCxnSpPr>
        <p:spPr bwMode="auto">
          <a:xfrm flipV="1">
            <a:off x="1196625" y="1615355"/>
            <a:ext cx="6018581" cy="912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グループ化 106"/>
          <p:cNvGrpSpPr/>
          <p:nvPr/>
        </p:nvGrpSpPr>
        <p:grpSpPr>
          <a:xfrm>
            <a:off x="3428992" y="2345247"/>
            <a:ext cx="1357322" cy="571504"/>
            <a:chOff x="3428992" y="2143116"/>
            <a:chExt cx="1357322" cy="571504"/>
          </a:xfrm>
        </p:grpSpPr>
        <p:sp>
          <p:nvSpPr>
            <p:cNvPr id="106" name="Rectangle 25"/>
            <p:cNvSpPr>
              <a:spLocks noChangeArrowheads="1"/>
            </p:cNvSpPr>
            <p:nvPr/>
          </p:nvSpPr>
          <p:spPr bwMode="auto">
            <a:xfrm>
              <a:off x="4143372" y="2428868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46" name="Rectangle 25"/>
            <p:cNvSpPr>
              <a:spLocks noChangeArrowheads="1"/>
            </p:cNvSpPr>
            <p:nvPr/>
          </p:nvSpPr>
          <p:spPr bwMode="auto">
            <a:xfrm>
              <a:off x="3428992" y="2143116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62" name="Rectangle 25"/>
            <p:cNvSpPr>
              <a:spLocks noChangeArrowheads="1"/>
            </p:cNvSpPr>
            <p:nvPr/>
          </p:nvSpPr>
          <p:spPr bwMode="auto">
            <a:xfrm>
              <a:off x="4143372" y="2143116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3428992" y="2428868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78" name="正方形/長方形 77"/>
            <p:cNvSpPr/>
            <p:nvPr/>
          </p:nvSpPr>
          <p:spPr bwMode="auto">
            <a:xfrm>
              <a:off x="3428992" y="2143116"/>
              <a:ext cx="1357322" cy="571504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HG丸ｺﾞｼｯｸM-PRO" pitchFamily="50" charset="-128"/>
                <a:cs typeface="Helvetica" pitchFamily="34" charset="0"/>
              </a:endParaRPr>
            </a:p>
          </p:txBody>
        </p:sp>
      </p:grpSp>
      <p:sp>
        <p:nvSpPr>
          <p:cNvPr id="114" name="Rectangle 25"/>
          <p:cNvSpPr>
            <a:spLocks noChangeArrowheads="1"/>
          </p:cNvSpPr>
          <p:nvPr/>
        </p:nvSpPr>
        <p:spPr bwMode="auto">
          <a:xfrm>
            <a:off x="3428992" y="2988189"/>
            <a:ext cx="571504" cy="2143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7" name="Rectangle 25"/>
          <p:cNvSpPr>
            <a:spLocks noChangeArrowheads="1"/>
          </p:cNvSpPr>
          <p:nvPr/>
        </p:nvSpPr>
        <p:spPr bwMode="auto">
          <a:xfrm>
            <a:off x="3428992" y="3273941"/>
            <a:ext cx="571504" cy="2143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8" name="Rectangle 25"/>
          <p:cNvSpPr>
            <a:spLocks noChangeArrowheads="1"/>
          </p:cNvSpPr>
          <p:nvPr/>
        </p:nvSpPr>
        <p:spPr bwMode="auto">
          <a:xfrm>
            <a:off x="2714612" y="2988189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IS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9" name="Rectangle 25"/>
          <p:cNvSpPr>
            <a:spLocks noChangeArrowheads="1"/>
          </p:cNvSpPr>
          <p:nvPr/>
        </p:nvSpPr>
        <p:spPr bwMode="auto">
          <a:xfrm>
            <a:off x="5572132" y="2988189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EX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0" name="Rectangle 25"/>
          <p:cNvSpPr>
            <a:spLocks noChangeArrowheads="1"/>
          </p:cNvSpPr>
          <p:nvPr/>
        </p:nvSpPr>
        <p:spPr bwMode="auto">
          <a:xfrm>
            <a:off x="6286512" y="2988189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CW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grpSp>
        <p:nvGrpSpPr>
          <p:cNvPr id="5" name="グループ化 120"/>
          <p:cNvGrpSpPr/>
          <p:nvPr/>
        </p:nvGrpSpPr>
        <p:grpSpPr>
          <a:xfrm>
            <a:off x="4143372" y="2988189"/>
            <a:ext cx="1357322" cy="571504"/>
            <a:chOff x="3428992" y="2143116"/>
            <a:chExt cx="1357322" cy="571504"/>
          </a:xfrm>
        </p:grpSpPr>
        <p:sp>
          <p:nvSpPr>
            <p:cNvPr id="122" name="Rectangle 25"/>
            <p:cNvSpPr>
              <a:spLocks noChangeArrowheads="1"/>
            </p:cNvSpPr>
            <p:nvPr/>
          </p:nvSpPr>
          <p:spPr bwMode="auto">
            <a:xfrm>
              <a:off x="4143372" y="2428868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23" name="Rectangle 25"/>
            <p:cNvSpPr>
              <a:spLocks noChangeArrowheads="1"/>
            </p:cNvSpPr>
            <p:nvPr/>
          </p:nvSpPr>
          <p:spPr bwMode="auto">
            <a:xfrm>
              <a:off x="3428992" y="2143116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24" name="Rectangle 25"/>
            <p:cNvSpPr>
              <a:spLocks noChangeArrowheads="1"/>
            </p:cNvSpPr>
            <p:nvPr/>
          </p:nvSpPr>
          <p:spPr bwMode="auto">
            <a:xfrm>
              <a:off x="4143372" y="2143116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25" name="Rectangle 25"/>
            <p:cNvSpPr>
              <a:spLocks noChangeArrowheads="1"/>
            </p:cNvSpPr>
            <p:nvPr/>
          </p:nvSpPr>
          <p:spPr bwMode="auto">
            <a:xfrm>
              <a:off x="3428992" y="2428868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26" name="正方形/長方形 125"/>
            <p:cNvSpPr/>
            <p:nvPr/>
          </p:nvSpPr>
          <p:spPr bwMode="auto">
            <a:xfrm>
              <a:off x="3428992" y="2143116"/>
              <a:ext cx="1357322" cy="571504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HG丸ｺﾞｼｯｸM-PRO" pitchFamily="50" charset="-128"/>
                <a:cs typeface="Helvetica" pitchFamily="34" charset="0"/>
              </a:endParaRPr>
            </a:p>
          </p:txBody>
        </p:sp>
      </p:grpSp>
      <p:sp>
        <p:nvSpPr>
          <p:cNvPr id="127" name="Rectangle 25"/>
          <p:cNvSpPr>
            <a:spLocks noChangeArrowheads="1"/>
          </p:cNvSpPr>
          <p:nvPr/>
        </p:nvSpPr>
        <p:spPr bwMode="auto">
          <a:xfrm>
            <a:off x="4143372" y="3702569"/>
            <a:ext cx="571504" cy="2143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8" name="Rectangle 25"/>
          <p:cNvSpPr>
            <a:spLocks noChangeArrowheads="1"/>
          </p:cNvSpPr>
          <p:nvPr/>
        </p:nvSpPr>
        <p:spPr bwMode="auto">
          <a:xfrm>
            <a:off x="4143372" y="3988321"/>
            <a:ext cx="571504" cy="2143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9" name="Rectangle 25"/>
          <p:cNvSpPr>
            <a:spLocks noChangeArrowheads="1"/>
          </p:cNvSpPr>
          <p:nvPr/>
        </p:nvSpPr>
        <p:spPr bwMode="auto">
          <a:xfrm>
            <a:off x="3428992" y="3702569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IS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0" name="Rectangle 25"/>
          <p:cNvSpPr>
            <a:spLocks noChangeArrowheads="1"/>
          </p:cNvSpPr>
          <p:nvPr/>
        </p:nvSpPr>
        <p:spPr bwMode="auto">
          <a:xfrm>
            <a:off x="6286512" y="3702569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EX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1" name="Rectangle 25"/>
          <p:cNvSpPr>
            <a:spLocks noChangeArrowheads="1"/>
          </p:cNvSpPr>
          <p:nvPr/>
        </p:nvSpPr>
        <p:spPr bwMode="auto">
          <a:xfrm>
            <a:off x="7000892" y="3702569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CW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grpSp>
        <p:nvGrpSpPr>
          <p:cNvPr id="6" name="グループ化 131"/>
          <p:cNvGrpSpPr/>
          <p:nvPr/>
        </p:nvGrpSpPr>
        <p:grpSpPr>
          <a:xfrm>
            <a:off x="4857752" y="3702569"/>
            <a:ext cx="1357322" cy="571504"/>
            <a:chOff x="3428992" y="2143116"/>
            <a:chExt cx="1357322" cy="571504"/>
          </a:xfrm>
        </p:grpSpPr>
        <p:sp>
          <p:nvSpPr>
            <p:cNvPr id="133" name="Rectangle 25"/>
            <p:cNvSpPr>
              <a:spLocks noChangeArrowheads="1"/>
            </p:cNvSpPr>
            <p:nvPr/>
          </p:nvSpPr>
          <p:spPr bwMode="auto">
            <a:xfrm>
              <a:off x="4143372" y="2428868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34" name="Rectangle 25"/>
            <p:cNvSpPr>
              <a:spLocks noChangeArrowheads="1"/>
            </p:cNvSpPr>
            <p:nvPr/>
          </p:nvSpPr>
          <p:spPr bwMode="auto">
            <a:xfrm>
              <a:off x="3428992" y="2143116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35" name="Rectangle 25"/>
            <p:cNvSpPr>
              <a:spLocks noChangeArrowheads="1"/>
            </p:cNvSpPr>
            <p:nvPr/>
          </p:nvSpPr>
          <p:spPr bwMode="auto">
            <a:xfrm>
              <a:off x="4143372" y="2143116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36" name="Rectangle 25"/>
            <p:cNvSpPr>
              <a:spLocks noChangeArrowheads="1"/>
            </p:cNvSpPr>
            <p:nvPr/>
          </p:nvSpPr>
          <p:spPr bwMode="auto">
            <a:xfrm>
              <a:off x="3428992" y="2428868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37" name="正方形/長方形 136"/>
            <p:cNvSpPr/>
            <p:nvPr/>
          </p:nvSpPr>
          <p:spPr bwMode="auto">
            <a:xfrm>
              <a:off x="3428992" y="2143116"/>
              <a:ext cx="1357322" cy="571504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HG丸ｺﾞｼｯｸM-PRO" pitchFamily="50" charset="-128"/>
                <a:cs typeface="Helvetica" pitchFamily="34" charset="0"/>
              </a:endParaRPr>
            </a:p>
          </p:txBody>
        </p:sp>
      </p:grpSp>
      <p:sp>
        <p:nvSpPr>
          <p:cNvPr id="138" name="Rectangle 25"/>
          <p:cNvSpPr>
            <a:spLocks noChangeArrowheads="1"/>
          </p:cNvSpPr>
          <p:nvPr/>
        </p:nvSpPr>
        <p:spPr bwMode="auto">
          <a:xfrm>
            <a:off x="4857752" y="4345511"/>
            <a:ext cx="571504" cy="2143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9" name="Rectangle 25"/>
          <p:cNvSpPr>
            <a:spLocks noChangeArrowheads="1"/>
          </p:cNvSpPr>
          <p:nvPr/>
        </p:nvSpPr>
        <p:spPr bwMode="auto">
          <a:xfrm>
            <a:off x="4857752" y="4631263"/>
            <a:ext cx="571504" cy="2143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40" name="Rectangle 25"/>
          <p:cNvSpPr>
            <a:spLocks noChangeArrowheads="1"/>
          </p:cNvSpPr>
          <p:nvPr/>
        </p:nvSpPr>
        <p:spPr bwMode="auto">
          <a:xfrm>
            <a:off x="4143372" y="4345511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IS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41" name="Rectangle 25"/>
          <p:cNvSpPr>
            <a:spLocks noChangeArrowheads="1"/>
          </p:cNvSpPr>
          <p:nvPr/>
        </p:nvSpPr>
        <p:spPr bwMode="auto">
          <a:xfrm>
            <a:off x="7000892" y="4345511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EX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42" name="Rectangle 25"/>
          <p:cNvSpPr>
            <a:spLocks noChangeArrowheads="1"/>
          </p:cNvSpPr>
          <p:nvPr/>
        </p:nvSpPr>
        <p:spPr bwMode="auto">
          <a:xfrm>
            <a:off x="7715272" y="4345511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CW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grpSp>
        <p:nvGrpSpPr>
          <p:cNvPr id="7" name="グループ化 142"/>
          <p:cNvGrpSpPr/>
          <p:nvPr/>
        </p:nvGrpSpPr>
        <p:grpSpPr>
          <a:xfrm>
            <a:off x="5572132" y="4345511"/>
            <a:ext cx="1357322" cy="571504"/>
            <a:chOff x="3428992" y="2143116"/>
            <a:chExt cx="1357322" cy="571504"/>
          </a:xfrm>
        </p:grpSpPr>
        <p:sp>
          <p:nvSpPr>
            <p:cNvPr id="144" name="Rectangle 25"/>
            <p:cNvSpPr>
              <a:spLocks noChangeArrowheads="1"/>
            </p:cNvSpPr>
            <p:nvPr/>
          </p:nvSpPr>
          <p:spPr bwMode="auto">
            <a:xfrm>
              <a:off x="4143372" y="2428868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45" name="Rectangle 25"/>
            <p:cNvSpPr>
              <a:spLocks noChangeArrowheads="1"/>
            </p:cNvSpPr>
            <p:nvPr/>
          </p:nvSpPr>
          <p:spPr bwMode="auto">
            <a:xfrm>
              <a:off x="3428992" y="2143116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46" name="Rectangle 25"/>
            <p:cNvSpPr>
              <a:spLocks noChangeArrowheads="1"/>
            </p:cNvSpPr>
            <p:nvPr/>
          </p:nvSpPr>
          <p:spPr bwMode="auto">
            <a:xfrm>
              <a:off x="4143372" y="2143116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47" name="Rectangle 25"/>
            <p:cNvSpPr>
              <a:spLocks noChangeArrowheads="1"/>
            </p:cNvSpPr>
            <p:nvPr/>
          </p:nvSpPr>
          <p:spPr bwMode="auto">
            <a:xfrm>
              <a:off x="3428992" y="2428868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48" name="正方形/長方形 147"/>
            <p:cNvSpPr/>
            <p:nvPr/>
          </p:nvSpPr>
          <p:spPr bwMode="auto">
            <a:xfrm>
              <a:off x="3428992" y="2143116"/>
              <a:ext cx="1357322" cy="571504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HG丸ｺﾞｼｯｸM-PRO" pitchFamily="50" charset="-128"/>
                <a:cs typeface="Helvetica" pitchFamily="34" charset="0"/>
              </a:endParaRPr>
            </a:p>
          </p:txBody>
        </p:sp>
      </p:grpSp>
      <p:grpSp>
        <p:nvGrpSpPr>
          <p:cNvPr id="8" name="グループ化 99"/>
          <p:cNvGrpSpPr/>
          <p:nvPr/>
        </p:nvGrpSpPr>
        <p:grpSpPr>
          <a:xfrm>
            <a:off x="2857488" y="4004259"/>
            <a:ext cx="1357322" cy="1269946"/>
            <a:chOff x="1500166" y="2456948"/>
            <a:chExt cx="1357322" cy="1269946"/>
          </a:xfrm>
        </p:grpSpPr>
        <p:cxnSp>
          <p:nvCxnSpPr>
            <p:cNvPr id="93" name="曲線コネクタ 105"/>
            <p:cNvCxnSpPr>
              <a:stCxn id="94" idx="0"/>
            </p:cNvCxnSpPr>
            <p:nvPr/>
          </p:nvCxnSpPr>
          <p:spPr>
            <a:xfrm rot="5400000" flipH="1" flipV="1">
              <a:off x="1996412" y="2639363"/>
              <a:ext cx="900615" cy="535785"/>
            </a:xfrm>
            <a:prstGeom prst="curvedConnector2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テキスト ボックス 93"/>
            <p:cNvSpPr txBox="1"/>
            <p:nvPr/>
          </p:nvSpPr>
          <p:spPr>
            <a:xfrm>
              <a:off x="1500166" y="3357562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Helvetica" pitchFamily="34" charset="0"/>
                  <a:cs typeface="Helvetica" pitchFamily="34" charset="0"/>
                </a:rPr>
                <a:t>RC</a:t>
              </a:r>
              <a:r>
                <a:rPr kumimoji="1" lang="ja-JP" altLang="en-US" dirty="0" smtClean="0">
                  <a:latin typeface="Helvetica" pitchFamily="34" charset="0"/>
                  <a:cs typeface="Helvetica" pitchFamily="34" charset="0"/>
                </a:rPr>
                <a:t> </a:t>
              </a:r>
              <a:r>
                <a:rPr kumimoji="1" lang="en-US" altLang="ja-JP" dirty="0" smtClean="0">
                  <a:latin typeface="Helvetica" pitchFamily="34" charset="0"/>
                  <a:cs typeface="Helvetica" pitchFamily="34" charset="0"/>
                </a:rPr>
                <a:t>hit</a:t>
              </a:r>
              <a:endParaRPr kumimoji="1" lang="ja-JP" altLang="en-US" dirty="0">
                <a:latin typeface="Helvetica" pitchFamily="34" charset="0"/>
                <a:cs typeface="Helvetica" pitchFamily="34" charset="0"/>
              </a:endParaRPr>
            </a:p>
          </p:txBody>
        </p:sp>
      </p:grpSp>
      <p:grpSp>
        <p:nvGrpSpPr>
          <p:cNvPr id="9" name="グループ化 99"/>
          <p:cNvGrpSpPr/>
          <p:nvPr/>
        </p:nvGrpSpPr>
        <p:grpSpPr>
          <a:xfrm>
            <a:off x="2214546" y="3202503"/>
            <a:ext cx="1357322" cy="1269946"/>
            <a:chOff x="1500166" y="2456948"/>
            <a:chExt cx="1357322" cy="1269946"/>
          </a:xfrm>
        </p:grpSpPr>
        <p:cxnSp>
          <p:nvCxnSpPr>
            <p:cNvPr id="90" name="曲線コネクタ 105"/>
            <p:cNvCxnSpPr>
              <a:stCxn id="91" idx="0"/>
            </p:cNvCxnSpPr>
            <p:nvPr/>
          </p:nvCxnSpPr>
          <p:spPr>
            <a:xfrm rot="5400000" flipH="1" flipV="1">
              <a:off x="1996412" y="2639363"/>
              <a:ext cx="900615" cy="535785"/>
            </a:xfrm>
            <a:prstGeom prst="curvedConnector2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テキスト ボックス 90"/>
            <p:cNvSpPr txBox="1"/>
            <p:nvPr/>
          </p:nvSpPr>
          <p:spPr>
            <a:xfrm>
              <a:off x="1500166" y="3357562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Helvetica" pitchFamily="34" charset="0"/>
                  <a:cs typeface="Helvetica" pitchFamily="34" charset="0"/>
                </a:rPr>
                <a:t>RC hit</a:t>
              </a:r>
              <a:endParaRPr kumimoji="1" lang="ja-JP" altLang="en-US" dirty="0">
                <a:latin typeface="Helvetica" pitchFamily="34" charset="0"/>
                <a:cs typeface="Helvetica" pitchFamily="34" charset="0"/>
              </a:endParaRPr>
            </a:p>
          </p:txBody>
        </p:sp>
      </p:grpSp>
      <p:grpSp>
        <p:nvGrpSpPr>
          <p:cNvPr id="11" name="グループ化 155"/>
          <p:cNvGrpSpPr/>
          <p:nvPr/>
        </p:nvGrpSpPr>
        <p:grpSpPr>
          <a:xfrm>
            <a:off x="3428992" y="2345247"/>
            <a:ext cx="1285884" cy="500066"/>
            <a:chOff x="3428992" y="2143116"/>
            <a:chExt cx="1285884" cy="500066"/>
          </a:xfrm>
        </p:grpSpPr>
        <p:grpSp>
          <p:nvGrpSpPr>
            <p:cNvPr id="12" name="グループ化 107"/>
            <p:cNvGrpSpPr/>
            <p:nvPr/>
          </p:nvGrpSpPr>
          <p:grpSpPr>
            <a:xfrm>
              <a:off x="3428992" y="2143116"/>
              <a:ext cx="1285884" cy="214314"/>
              <a:chOff x="3428992" y="2143116"/>
              <a:chExt cx="1285884" cy="214314"/>
            </a:xfrm>
          </p:grpSpPr>
          <p:sp>
            <p:nvSpPr>
              <p:cNvPr id="110" name="Rectangle 25"/>
              <p:cNvSpPr>
                <a:spLocks noChangeArrowheads="1"/>
              </p:cNvSpPr>
              <p:nvPr/>
            </p:nvSpPr>
            <p:spPr bwMode="auto">
              <a:xfrm>
                <a:off x="3428992" y="2143116"/>
                <a:ext cx="571504" cy="21431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 smtClean="0">
                    <a:latin typeface="Helvetica" pitchFamily="34" charset="0"/>
                    <a:cs typeface="Helvetica" pitchFamily="34" charset="0"/>
                  </a:rPr>
                  <a:t>RR</a:t>
                </a:r>
                <a:endParaRPr lang="en-US" altLang="ja-JP" dirty="0">
                  <a:latin typeface="Helvetica" pitchFamily="34" charset="0"/>
                  <a:cs typeface="Helvetica" pitchFamily="34" charset="0"/>
                </a:endParaRPr>
              </a:p>
            </p:txBody>
          </p:sp>
          <p:sp>
            <p:nvSpPr>
              <p:cNvPr id="111" name="Rectangle 25"/>
              <p:cNvSpPr>
                <a:spLocks noChangeArrowheads="1"/>
              </p:cNvSpPr>
              <p:nvPr/>
            </p:nvSpPr>
            <p:spPr bwMode="auto">
              <a:xfrm>
                <a:off x="4143372" y="2143116"/>
                <a:ext cx="571504" cy="21431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 smtClean="0">
                    <a:latin typeface="Helvetica" pitchFamily="34" charset="0"/>
                    <a:cs typeface="Helvetica" pitchFamily="34" charset="0"/>
                  </a:rPr>
                  <a:t>RR</a:t>
                </a:r>
                <a:endParaRPr lang="en-US" altLang="ja-JP" dirty="0">
                  <a:latin typeface="Helvetica" pitchFamily="34" charset="0"/>
                  <a:cs typeface="Helvetica" pitchFamily="34" charset="0"/>
                </a:endParaRPr>
              </a:p>
            </p:txBody>
          </p:sp>
        </p:grpSp>
        <p:grpSp>
          <p:nvGrpSpPr>
            <p:cNvPr id="13" name="グループ化 154"/>
            <p:cNvGrpSpPr/>
            <p:nvPr/>
          </p:nvGrpSpPr>
          <p:grpSpPr>
            <a:xfrm>
              <a:off x="3428992" y="2428868"/>
              <a:ext cx="1285884" cy="214314"/>
              <a:chOff x="642910" y="5429264"/>
              <a:chExt cx="1285884" cy="214314"/>
            </a:xfrm>
          </p:grpSpPr>
          <p:sp>
            <p:nvSpPr>
              <p:cNvPr id="150" name="Rectangle 25"/>
              <p:cNvSpPr>
                <a:spLocks noChangeArrowheads="1"/>
              </p:cNvSpPr>
              <p:nvPr/>
            </p:nvSpPr>
            <p:spPr bwMode="auto">
              <a:xfrm>
                <a:off x="1357290" y="5429264"/>
                <a:ext cx="571504" cy="214314"/>
              </a:xfrm>
              <a:prstGeom prst="rect">
                <a:avLst/>
              </a:prstGeom>
              <a:no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ja-JP" dirty="0">
                  <a:latin typeface="Helvetica" pitchFamily="34" charset="0"/>
                  <a:cs typeface="Helvetica" pitchFamily="34" charset="0"/>
                </a:endParaRPr>
              </a:p>
            </p:txBody>
          </p:sp>
          <p:sp>
            <p:nvSpPr>
              <p:cNvPr id="153" name="Rectangle 25"/>
              <p:cNvSpPr>
                <a:spLocks noChangeArrowheads="1"/>
              </p:cNvSpPr>
              <p:nvPr/>
            </p:nvSpPr>
            <p:spPr bwMode="auto">
              <a:xfrm>
                <a:off x="642910" y="5429264"/>
                <a:ext cx="571504" cy="214314"/>
              </a:xfrm>
              <a:prstGeom prst="rect">
                <a:avLst/>
              </a:prstGeom>
              <a:no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ja-JP" dirty="0">
                  <a:latin typeface="Helvetica" pitchFamily="34" charset="0"/>
                  <a:cs typeface="Helvetica" pitchFamily="34" charset="0"/>
                </a:endParaRPr>
              </a:p>
            </p:txBody>
          </p:sp>
        </p:grpSp>
      </p:grpSp>
      <p:grpSp>
        <p:nvGrpSpPr>
          <p:cNvPr id="14" name="グループ化 166"/>
          <p:cNvGrpSpPr/>
          <p:nvPr/>
        </p:nvGrpSpPr>
        <p:grpSpPr>
          <a:xfrm>
            <a:off x="4143372" y="2988189"/>
            <a:ext cx="1285884" cy="500066"/>
            <a:chOff x="428596" y="4929198"/>
            <a:chExt cx="1285884" cy="500066"/>
          </a:xfrm>
        </p:grpSpPr>
        <p:sp>
          <p:nvSpPr>
            <p:cNvPr id="160" name="Rectangle 25"/>
            <p:cNvSpPr>
              <a:spLocks noChangeArrowheads="1"/>
            </p:cNvSpPr>
            <p:nvPr/>
          </p:nvSpPr>
          <p:spPr bwMode="auto">
            <a:xfrm>
              <a:off x="1142976" y="5214950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61" name="Rectangle 25"/>
            <p:cNvSpPr>
              <a:spLocks noChangeArrowheads="1"/>
            </p:cNvSpPr>
            <p:nvPr/>
          </p:nvSpPr>
          <p:spPr bwMode="auto">
            <a:xfrm>
              <a:off x="428596" y="5214950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65" name="Rectangle 25"/>
            <p:cNvSpPr>
              <a:spLocks noChangeArrowheads="1"/>
            </p:cNvSpPr>
            <p:nvPr/>
          </p:nvSpPr>
          <p:spPr bwMode="auto">
            <a:xfrm>
              <a:off x="1142976" y="4929198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66" name="Rectangle 25"/>
            <p:cNvSpPr>
              <a:spLocks noChangeArrowheads="1"/>
            </p:cNvSpPr>
            <p:nvPr/>
          </p:nvSpPr>
          <p:spPr bwMode="auto">
            <a:xfrm>
              <a:off x="428596" y="4929198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</p:grpSp>
      <p:grpSp>
        <p:nvGrpSpPr>
          <p:cNvPr id="15" name="グループ化 173"/>
          <p:cNvGrpSpPr/>
          <p:nvPr/>
        </p:nvGrpSpPr>
        <p:grpSpPr>
          <a:xfrm>
            <a:off x="4857752" y="3702569"/>
            <a:ext cx="1285884" cy="500066"/>
            <a:chOff x="428596" y="4929198"/>
            <a:chExt cx="1285884" cy="500066"/>
          </a:xfrm>
        </p:grpSpPr>
        <p:sp>
          <p:nvSpPr>
            <p:cNvPr id="175" name="Rectangle 25"/>
            <p:cNvSpPr>
              <a:spLocks noChangeArrowheads="1"/>
            </p:cNvSpPr>
            <p:nvPr/>
          </p:nvSpPr>
          <p:spPr bwMode="auto">
            <a:xfrm>
              <a:off x="1142976" y="5214950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76" name="Rectangle 25"/>
            <p:cNvSpPr>
              <a:spLocks noChangeArrowheads="1"/>
            </p:cNvSpPr>
            <p:nvPr/>
          </p:nvSpPr>
          <p:spPr bwMode="auto">
            <a:xfrm>
              <a:off x="428596" y="5214950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77" name="Rectangle 25"/>
            <p:cNvSpPr>
              <a:spLocks noChangeArrowheads="1"/>
            </p:cNvSpPr>
            <p:nvPr/>
          </p:nvSpPr>
          <p:spPr bwMode="auto">
            <a:xfrm>
              <a:off x="1142976" y="4929198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78" name="Rectangle 25"/>
            <p:cNvSpPr>
              <a:spLocks noChangeArrowheads="1"/>
            </p:cNvSpPr>
            <p:nvPr/>
          </p:nvSpPr>
          <p:spPr bwMode="auto">
            <a:xfrm>
              <a:off x="428596" y="4929198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</p:grpSp>
      <p:grpSp>
        <p:nvGrpSpPr>
          <p:cNvPr id="16" name="グループ化 182"/>
          <p:cNvGrpSpPr/>
          <p:nvPr/>
        </p:nvGrpSpPr>
        <p:grpSpPr>
          <a:xfrm>
            <a:off x="341530" y="5118521"/>
            <a:ext cx="4071966" cy="695744"/>
            <a:chOff x="1129855" y="5143512"/>
            <a:chExt cx="2584889" cy="695744"/>
          </a:xfrm>
        </p:grpSpPr>
        <p:sp>
          <p:nvSpPr>
            <p:cNvPr id="179" name="Rectangle 25"/>
            <p:cNvSpPr>
              <a:spLocks noChangeArrowheads="1"/>
            </p:cNvSpPr>
            <p:nvPr/>
          </p:nvSpPr>
          <p:spPr bwMode="auto">
            <a:xfrm>
              <a:off x="1129855" y="5572140"/>
              <a:ext cx="441749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24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80" name="テキスト ボックス 179"/>
            <p:cNvSpPr txBox="1"/>
            <p:nvPr/>
          </p:nvSpPr>
          <p:spPr>
            <a:xfrm>
              <a:off x="1500166" y="5500702"/>
              <a:ext cx="22145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latin typeface="Helvetica" pitchFamily="34" charset="0"/>
                  <a:cs typeface="Helvetica" pitchFamily="34" charset="0"/>
                </a:rPr>
                <a:t>：</a:t>
              </a:r>
              <a:r>
                <a:rPr kumimoji="1" lang="en-US" altLang="ja-JP" sz="1600" dirty="0" smtClean="0">
                  <a:latin typeface="Helvetica" pitchFamily="34" charset="0"/>
                  <a:cs typeface="Helvetica" pitchFamily="34" charset="0"/>
                </a:rPr>
                <a:t>does not access </a:t>
              </a:r>
              <a:r>
                <a:rPr lang="en-US" altLang="ja-JP" sz="1600" dirty="0" smtClean="0">
                  <a:latin typeface="Helvetica" pitchFamily="34" charset="0"/>
                  <a:cs typeface="Helvetica" pitchFamily="34" charset="0"/>
                </a:rPr>
                <a:t>MRF</a:t>
              </a:r>
              <a:endParaRPr kumimoji="1" lang="ja-JP" altLang="en-US" sz="16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81" name="テキスト ボックス 180"/>
            <p:cNvSpPr txBox="1"/>
            <p:nvPr/>
          </p:nvSpPr>
          <p:spPr>
            <a:xfrm>
              <a:off x="1500166" y="5143512"/>
              <a:ext cx="22145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latin typeface="Helvetica" pitchFamily="34" charset="0"/>
                  <a:cs typeface="Helvetica" pitchFamily="34" charset="0"/>
                </a:rPr>
                <a:t>：</a:t>
              </a:r>
              <a:r>
                <a:rPr kumimoji="1" lang="en-US" altLang="ja-JP" sz="1600" dirty="0" smtClean="0">
                  <a:latin typeface="Helvetica" pitchFamily="34" charset="0"/>
                  <a:cs typeface="Helvetica" pitchFamily="34" charset="0"/>
                </a:rPr>
                <a:t>accesses </a:t>
              </a:r>
              <a:r>
                <a:rPr lang="en-US" altLang="ja-JP" sz="1600" dirty="0" smtClean="0">
                  <a:latin typeface="Helvetica" pitchFamily="34" charset="0"/>
                  <a:cs typeface="Helvetica" pitchFamily="34" charset="0"/>
                </a:rPr>
                <a:t>MRF</a:t>
              </a:r>
              <a:endParaRPr kumimoji="1" lang="ja-JP" altLang="en-US" sz="16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82" name="Rectangle 25"/>
            <p:cNvSpPr>
              <a:spLocks noChangeArrowheads="1"/>
            </p:cNvSpPr>
            <p:nvPr/>
          </p:nvSpPr>
          <p:spPr bwMode="auto">
            <a:xfrm>
              <a:off x="1142976" y="5214950"/>
              <a:ext cx="428628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</p:grpSp>
      <p:sp>
        <p:nvSpPr>
          <p:cNvPr id="88" name="テキスト ボックス 87"/>
          <p:cNvSpPr txBox="1"/>
          <p:nvPr/>
        </p:nvSpPr>
        <p:spPr>
          <a:xfrm>
            <a:off x="566555" y="1702817"/>
            <a:ext cx="82805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sz="2400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1</a:t>
            </a:r>
            <a:r>
              <a:rPr kumimoji="1" lang="en-US" altLang="ja-JP" sz="24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 : </a:t>
            </a:r>
            <a:endParaRPr kumimoji="1" lang="ja-JP" altLang="en-US" sz="2400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93529" y="2382228"/>
            <a:ext cx="82805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sz="2400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2</a:t>
            </a:r>
            <a:r>
              <a:rPr kumimoji="1" lang="en-US" altLang="ja-JP" sz="24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 : </a:t>
            </a:r>
            <a:endParaRPr kumimoji="1" lang="ja-JP" altLang="en-US" sz="2400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593529" y="3012312"/>
            <a:ext cx="82805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sz="2400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3</a:t>
            </a:r>
            <a:r>
              <a:rPr kumimoji="1" lang="en-US" altLang="ja-JP" sz="24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 : </a:t>
            </a:r>
            <a:endParaRPr kumimoji="1" lang="ja-JP" altLang="en-US" sz="2400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611472" y="3642396"/>
            <a:ext cx="82805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sz="2400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4</a:t>
            </a:r>
            <a:r>
              <a:rPr kumimoji="1" lang="en-US" altLang="ja-JP" sz="24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 : </a:t>
            </a:r>
            <a:endParaRPr kumimoji="1" lang="ja-JP" altLang="en-US" sz="2400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93529" y="4272480"/>
            <a:ext cx="82805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sz="2400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5</a:t>
            </a:r>
            <a:r>
              <a:rPr kumimoji="1" lang="en-US" altLang="ja-JP" sz="24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 : </a:t>
            </a:r>
            <a:endParaRPr kumimoji="1" lang="ja-JP" altLang="en-US" sz="2400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163" name="Rectangle 25"/>
          <p:cNvSpPr>
            <a:spLocks noChangeArrowheads="1"/>
          </p:cNvSpPr>
          <p:nvPr/>
        </p:nvSpPr>
        <p:spPr bwMode="auto">
          <a:xfrm>
            <a:off x="2001762" y="1736062"/>
            <a:ext cx="571504" cy="2143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4" name="Rectangle 25"/>
          <p:cNvSpPr>
            <a:spLocks noChangeArrowheads="1"/>
          </p:cNvSpPr>
          <p:nvPr/>
        </p:nvSpPr>
        <p:spPr bwMode="auto">
          <a:xfrm>
            <a:off x="2001762" y="2021814"/>
            <a:ext cx="571504" cy="2143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7" name="Rectangle 25"/>
          <p:cNvSpPr>
            <a:spLocks noChangeArrowheads="1"/>
          </p:cNvSpPr>
          <p:nvPr/>
        </p:nvSpPr>
        <p:spPr bwMode="auto">
          <a:xfrm>
            <a:off x="1287382" y="1736062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IS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8" name="Rectangle 25"/>
          <p:cNvSpPr>
            <a:spLocks noChangeArrowheads="1"/>
          </p:cNvSpPr>
          <p:nvPr/>
        </p:nvSpPr>
        <p:spPr bwMode="auto">
          <a:xfrm>
            <a:off x="4144902" y="1736062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EX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9" name="Rectangle 25"/>
          <p:cNvSpPr>
            <a:spLocks noChangeArrowheads="1"/>
          </p:cNvSpPr>
          <p:nvPr/>
        </p:nvSpPr>
        <p:spPr bwMode="auto">
          <a:xfrm>
            <a:off x="4859282" y="1736062"/>
            <a:ext cx="571504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CW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grpSp>
        <p:nvGrpSpPr>
          <p:cNvPr id="170" name="グループ化 131"/>
          <p:cNvGrpSpPr/>
          <p:nvPr/>
        </p:nvGrpSpPr>
        <p:grpSpPr>
          <a:xfrm>
            <a:off x="2716142" y="1736062"/>
            <a:ext cx="1357322" cy="571504"/>
            <a:chOff x="3428992" y="2143116"/>
            <a:chExt cx="1357322" cy="571504"/>
          </a:xfrm>
        </p:grpSpPr>
        <p:sp>
          <p:nvSpPr>
            <p:cNvPr id="171" name="Rectangle 25"/>
            <p:cNvSpPr>
              <a:spLocks noChangeArrowheads="1"/>
            </p:cNvSpPr>
            <p:nvPr/>
          </p:nvSpPr>
          <p:spPr bwMode="auto">
            <a:xfrm>
              <a:off x="4143372" y="2428868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72" name="Rectangle 25"/>
            <p:cNvSpPr>
              <a:spLocks noChangeArrowheads="1"/>
            </p:cNvSpPr>
            <p:nvPr/>
          </p:nvSpPr>
          <p:spPr bwMode="auto">
            <a:xfrm>
              <a:off x="3428992" y="2143116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73" name="Rectangle 25"/>
            <p:cNvSpPr>
              <a:spLocks noChangeArrowheads="1"/>
            </p:cNvSpPr>
            <p:nvPr/>
          </p:nvSpPr>
          <p:spPr bwMode="auto">
            <a:xfrm>
              <a:off x="4143372" y="2143116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74" name="Rectangle 25"/>
            <p:cNvSpPr>
              <a:spLocks noChangeArrowheads="1"/>
            </p:cNvSpPr>
            <p:nvPr/>
          </p:nvSpPr>
          <p:spPr bwMode="auto">
            <a:xfrm>
              <a:off x="3428992" y="2428868"/>
              <a:ext cx="571504" cy="2143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RR</a:t>
              </a: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83" name="正方形/長方形 182"/>
            <p:cNvSpPr/>
            <p:nvPr/>
          </p:nvSpPr>
          <p:spPr bwMode="auto">
            <a:xfrm>
              <a:off x="3428992" y="2143116"/>
              <a:ext cx="1357322" cy="571504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HG丸ｺﾞｼｯｸM-PRO" pitchFamily="50" charset="-128"/>
                <a:cs typeface="Helvetica" pitchFamily="34" charset="0"/>
              </a:endParaRPr>
            </a:p>
          </p:txBody>
        </p:sp>
      </p:grpSp>
      <p:grpSp>
        <p:nvGrpSpPr>
          <p:cNvPr id="188" name="グループ化 99"/>
          <p:cNvGrpSpPr/>
          <p:nvPr/>
        </p:nvGrpSpPr>
        <p:grpSpPr>
          <a:xfrm>
            <a:off x="971600" y="2033845"/>
            <a:ext cx="1357322" cy="1224427"/>
            <a:chOff x="1485858" y="2273021"/>
            <a:chExt cx="1357322" cy="1224427"/>
          </a:xfrm>
        </p:grpSpPr>
        <p:cxnSp>
          <p:nvCxnSpPr>
            <p:cNvPr id="189" name="曲線コネクタ 105"/>
            <p:cNvCxnSpPr/>
            <p:nvPr/>
          </p:nvCxnSpPr>
          <p:spPr>
            <a:xfrm rot="5400000" flipH="1" flipV="1">
              <a:off x="1798498" y="2455436"/>
              <a:ext cx="900615" cy="535785"/>
            </a:xfrm>
            <a:prstGeom prst="curvedConnector2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0" name="テキスト ボックス 189"/>
            <p:cNvSpPr txBox="1"/>
            <p:nvPr/>
          </p:nvSpPr>
          <p:spPr>
            <a:xfrm>
              <a:off x="1485858" y="3128116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Helvetica" pitchFamily="34" charset="0"/>
                  <a:cs typeface="Helvetica" pitchFamily="34" charset="0"/>
                </a:rPr>
                <a:t>RC</a:t>
              </a:r>
              <a:r>
                <a:rPr kumimoji="1" lang="ja-JP" altLang="en-US" dirty="0" smtClean="0">
                  <a:latin typeface="Helvetica" pitchFamily="34" charset="0"/>
                  <a:cs typeface="Helvetica" pitchFamily="34" charset="0"/>
                </a:rPr>
                <a:t> </a:t>
              </a:r>
              <a:r>
                <a:rPr kumimoji="1" lang="en-US" altLang="ja-JP" dirty="0" smtClean="0">
                  <a:latin typeface="Helvetica" pitchFamily="34" charset="0"/>
                  <a:cs typeface="Helvetica" pitchFamily="34" charset="0"/>
                </a:rPr>
                <a:t>hit</a:t>
              </a:r>
              <a:endParaRPr kumimoji="1" lang="ja-JP" altLang="en-US" dirty="0">
                <a:latin typeface="Helvetica" pitchFamily="34" charset="0"/>
                <a:cs typeface="Helvetica" pitchFamily="34" charset="0"/>
              </a:endParaRPr>
            </a:p>
          </p:txBody>
        </p:sp>
      </p:grpSp>
      <p:grpSp>
        <p:nvGrpSpPr>
          <p:cNvPr id="191" name="グループ化 173"/>
          <p:cNvGrpSpPr/>
          <p:nvPr/>
        </p:nvGrpSpPr>
        <p:grpSpPr>
          <a:xfrm>
            <a:off x="2716142" y="1736062"/>
            <a:ext cx="1285884" cy="500066"/>
            <a:chOff x="428596" y="4929198"/>
            <a:chExt cx="1285884" cy="500066"/>
          </a:xfrm>
        </p:grpSpPr>
        <p:sp>
          <p:nvSpPr>
            <p:cNvPr id="192" name="Rectangle 25"/>
            <p:cNvSpPr>
              <a:spLocks noChangeArrowheads="1"/>
            </p:cNvSpPr>
            <p:nvPr/>
          </p:nvSpPr>
          <p:spPr bwMode="auto">
            <a:xfrm>
              <a:off x="1142976" y="5214950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93" name="Rectangle 25"/>
            <p:cNvSpPr>
              <a:spLocks noChangeArrowheads="1"/>
            </p:cNvSpPr>
            <p:nvPr/>
          </p:nvSpPr>
          <p:spPr bwMode="auto">
            <a:xfrm>
              <a:off x="428596" y="5214950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94" name="Rectangle 25"/>
            <p:cNvSpPr>
              <a:spLocks noChangeArrowheads="1"/>
            </p:cNvSpPr>
            <p:nvPr/>
          </p:nvSpPr>
          <p:spPr bwMode="auto">
            <a:xfrm>
              <a:off x="1142976" y="4929198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95" name="Rectangle 25"/>
            <p:cNvSpPr>
              <a:spLocks noChangeArrowheads="1"/>
            </p:cNvSpPr>
            <p:nvPr/>
          </p:nvSpPr>
          <p:spPr bwMode="auto">
            <a:xfrm>
              <a:off x="428596" y="4929198"/>
              <a:ext cx="571504" cy="214314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Helvetica" pitchFamily="34" charset="0"/>
                <a:cs typeface="Helvetica" pitchFamily="34" charset="0"/>
              </a:endParaRPr>
            </a:p>
          </p:txBody>
        </p:sp>
      </p:grpSp>
      <p:sp>
        <p:nvSpPr>
          <p:cNvPr id="70" name="正方形/長方形 69"/>
          <p:cNvSpPr/>
          <p:nvPr/>
        </p:nvSpPr>
        <p:spPr bwMode="auto">
          <a:xfrm>
            <a:off x="1916705" y="1673022"/>
            <a:ext cx="714380" cy="328614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>
            <a:solidFill>
              <a:schemeClr val="accent4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HG丸ｺﾞｼｯｸM-PRO" pitchFamily="50" charset="-128"/>
              <a:cs typeface="Helvetica" pitchFamily="34" charset="0"/>
            </a:endParaRPr>
          </a:p>
        </p:txBody>
      </p:sp>
      <p:grpSp>
        <p:nvGrpSpPr>
          <p:cNvPr id="10" name="グループ化 99"/>
          <p:cNvGrpSpPr/>
          <p:nvPr/>
        </p:nvGrpSpPr>
        <p:grpSpPr>
          <a:xfrm>
            <a:off x="1466655" y="2202371"/>
            <a:ext cx="1962337" cy="1685971"/>
            <a:chOff x="1180903" y="2285992"/>
            <a:chExt cx="1962337" cy="1685971"/>
          </a:xfrm>
        </p:grpSpPr>
        <p:sp>
          <p:nvSpPr>
            <p:cNvPr id="96" name="爆発 1 95"/>
            <p:cNvSpPr/>
            <p:nvPr/>
          </p:nvSpPr>
          <p:spPr>
            <a:xfrm>
              <a:off x="2714612" y="2285992"/>
              <a:ext cx="428628" cy="428628"/>
            </a:xfrm>
            <a:prstGeom prst="irregularSeal1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elvetica" pitchFamily="34" charset="0"/>
                <a:cs typeface="Helvetica" pitchFamily="34" charset="0"/>
              </a:endParaRPr>
            </a:p>
          </p:txBody>
        </p:sp>
        <p:cxnSp>
          <p:nvCxnSpPr>
            <p:cNvPr id="97" name="曲線コネクタ 105"/>
            <p:cNvCxnSpPr>
              <a:stCxn id="98" idx="0"/>
              <a:endCxn id="96" idx="1"/>
            </p:cNvCxnSpPr>
            <p:nvPr/>
          </p:nvCxnSpPr>
          <p:spPr>
            <a:xfrm rot="5400000" flipH="1" flipV="1">
              <a:off x="1749965" y="2637984"/>
              <a:ext cx="1145684" cy="783610"/>
            </a:xfrm>
            <a:prstGeom prst="curvedConnector2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テキスト ボックス 97"/>
            <p:cNvSpPr txBox="1"/>
            <p:nvPr/>
          </p:nvSpPr>
          <p:spPr>
            <a:xfrm>
              <a:off x="1180903" y="3602631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Helvetica" pitchFamily="34" charset="0"/>
                  <a:cs typeface="Helvetica" pitchFamily="34" charset="0"/>
                </a:rPr>
                <a:t>RC miss</a:t>
              </a:r>
              <a:endParaRPr kumimoji="1" lang="ja-JP" altLang="en-US" dirty="0">
                <a:latin typeface="Helvetica" pitchFamily="34" charset="0"/>
                <a:cs typeface="Helvetica" pitchFamily="34" charset="0"/>
              </a:endParaRPr>
            </a:p>
          </p:txBody>
        </p:sp>
      </p:grpSp>
      <p:grpSp>
        <p:nvGrpSpPr>
          <p:cNvPr id="108" name="グループ化 107"/>
          <p:cNvGrpSpPr/>
          <p:nvPr/>
        </p:nvGrpSpPr>
        <p:grpSpPr>
          <a:xfrm>
            <a:off x="7245717" y="4942010"/>
            <a:ext cx="2141818" cy="1097280"/>
            <a:chOff x="6282228" y="5229240"/>
            <a:chExt cx="2141818" cy="1097280"/>
          </a:xfrm>
        </p:grpSpPr>
        <p:graphicFrame>
          <p:nvGraphicFramePr>
            <p:cNvPr id="109" name="コンテンツ プレースホルダ 9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40701293"/>
                </p:ext>
              </p:extLst>
            </p:nvPr>
          </p:nvGraphicFramePr>
          <p:xfrm>
            <a:off x="6282228" y="5229240"/>
            <a:ext cx="2141818" cy="1097280"/>
          </p:xfrm>
          <a:graphic>
            <a:graphicData uri="http://schemas.openxmlformats.org/drawingml/2006/table">
              <a:tbl>
                <a:tblPr firstRow="1" bandRow="1">
                  <a:tableStyleId>{3B4B98B0-60AC-42C2-AFA5-B58CD77FA1E5}</a:tableStyleId>
                </a:tblPr>
                <a:tblGrid>
                  <a:gridCol w="520983"/>
                  <a:gridCol w="1620835"/>
                </a:tblGrid>
                <a:tr h="182880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b="0" dirty="0" smtClean="0">
                            <a:latin typeface="Calibri" pitchFamily="34" charset="0"/>
                          </a:rPr>
                          <a:t>CR</a:t>
                        </a:r>
                        <a:endParaRPr kumimoji="1" lang="ja-JP" altLang="en-US" b="0" dirty="0">
                          <a:latin typeface="Calibri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RC</a:t>
                        </a:r>
                        <a:r>
                          <a:rPr kumimoji="1" lang="ja-JP" altLang="en-US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 </a:t>
                        </a:r>
                        <a:r>
                          <a:rPr kumimoji="1" lang="en-US" altLang="ja-JP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Read</a:t>
                        </a:r>
                        <a:endParaRPr kumimoji="1" lang="ja-JP" altLang="en-US" sz="1600" b="0" dirty="0">
                          <a:latin typeface="Helvetica" pitchFamily="34" charset="0"/>
                          <a:cs typeface="Helvetica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  <a:tr h="182880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b="0" dirty="0" smtClean="0">
                            <a:latin typeface="Calibri" pitchFamily="34" charset="0"/>
                          </a:rPr>
                          <a:t>CW</a:t>
                        </a:r>
                        <a:endParaRPr kumimoji="1" lang="ja-JP" altLang="en-US" b="0" dirty="0">
                          <a:latin typeface="Calibri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RC Write</a:t>
                        </a:r>
                        <a:endParaRPr kumimoji="1" lang="ja-JP" altLang="en-US" sz="1600" b="0" dirty="0">
                          <a:latin typeface="Helvetica" pitchFamily="34" charset="0"/>
                          <a:cs typeface="Helvetica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  <a:tr h="250033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dirty="0" smtClean="0">
                            <a:latin typeface="Calibri" pitchFamily="34" charset="0"/>
                          </a:rPr>
                          <a:t>RR</a:t>
                        </a:r>
                        <a:endParaRPr kumimoji="1" lang="ja-JP" altLang="en-US" dirty="0">
                          <a:latin typeface="Calibri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1" lang="en-US" altLang="ja-JP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MRF</a:t>
                        </a:r>
                        <a:r>
                          <a:rPr kumimoji="1" lang="ja-JP" altLang="en-US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 </a:t>
                        </a:r>
                        <a:r>
                          <a:rPr kumimoji="1" lang="en-US" altLang="ja-JP" sz="1600" b="0" dirty="0" smtClean="0">
                            <a:latin typeface="Helvetica" pitchFamily="34" charset="0"/>
                            <a:cs typeface="Helvetica" pitchFamily="34" charset="0"/>
                          </a:rPr>
                          <a:t>Read</a:t>
                        </a:r>
                        <a:endParaRPr kumimoji="1" lang="ja-JP" altLang="en-US" sz="1600" b="0" dirty="0" smtClean="0">
                          <a:latin typeface="Helvetica" pitchFamily="34" charset="0"/>
                          <a:cs typeface="Helvetica" pitchFamily="34" charset="0"/>
                        </a:endParaRPr>
                      </a:p>
                    </a:txBody>
                    <a:tcPr>
                      <a:lnT w="12700" cap="flat" cmpd="sng" algn="ctr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solidFill>
                        <a:schemeClr val="bg1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12" name="Rectangle 25"/>
            <p:cNvSpPr>
              <a:spLocks noChangeArrowheads="1"/>
            </p:cNvSpPr>
            <p:nvPr/>
          </p:nvSpPr>
          <p:spPr bwMode="auto">
            <a:xfrm>
              <a:off x="6327195" y="5274205"/>
              <a:ext cx="405045" cy="2790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Calibri" pitchFamily="34" charset="0"/>
                </a:rPr>
                <a:t>CR</a:t>
              </a:r>
              <a:endParaRPr lang="en-US" altLang="ja-JP" dirty="0">
                <a:latin typeface="Calibri" pitchFamily="34" charset="0"/>
              </a:endParaRPr>
            </a:p>
          </p:txBody>
        </p:sp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6327195" y="5634245"/>
              <a:ext cx="405045" cy="2790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Calibri" pitchFamily="34" charset="0"/>
                </a:rPr>
                <a:t>CW</a:t>
              </a:r>
              <a:endParaRPr lang="en-US" altLang="ja-JP" dirty="0">
                <a:latin typeface="Calibri" pitchFamily="34" charset="0"/>
              </a:endParaRPr>
            </a:p>
          </p:txBody>
        </p:sp>
        <p:sp>
          <p:nvSpPr>
            <p:cNvPr id="115" name="Rectangle 25"/>
            <p:cNvSpPr>
              <a:spLocks noChangeArrowheads="1"/>
            </p:cNvSpPr>
            <p:nvPr/>
          </p:nvSpPr>
          <p:spPr bwMode="auto">
            <a:xfrm>
              <a:off x="6327195" y="5994285"/>
              <a:ext cx="405045" cy="2790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>
                  <a:latin typeface="Calibri" pitchFamily="34" charset="0"/>
                </a:rPr>
                <a:t>RR</a:t>
              </a:r>
              <a:endParaRPr lang="en-US" altLang="ja-JP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616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07674 -0.00023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74 -0.00023 L 0.15556 -0.00023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556 -0.00023 L 0.23438 -0.00023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438 -0.00023 L 0.31302 -0.00023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70" grpId="2" animBg="1"/>
      <p:bldP spid="70" grpId="3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Pipeline disturbance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 smtClean="0"/>
              <a:t>Conditions of pipeline stalls : </a:t>
            </a:r>
          </a:p>
          <a:p>
            <a:endParaRPr lang="en-US" altLang="ja-JP" sz="2400" dirty="0" smtClean="0"/>
          </a:p>
          <a:p>
            <a:pPr lvl="1"/>
            <a:r>
              <a:rPr lang="en-US" altLang="ja-JP" sz="2400" dirty="0" smtClean="0"/>
              <a:t>LORCS : </a:t>
            </a:r>
          </a:p>
          <a:p>
            <a:pPr lvl="2"/>
            <a:r>
              <a:rPr lang="en-US" altLang="ja-JP" sz="2400" dirty="0" smtClean="0"/>
              <a:t>If one ore more register </a:t>
            </a:r>
            <a:r>
              <a:rPr lang="en-US" altLang="ja-JP" sz="2400" dirty="0"/>
              <a:t>cache </a:t>
            </a:r>
            <a:r>
              <a:rPr lang="en-US" altLang="ja-JP" sz="2400" dirty="0" smtClean="0"/>
              <a:t>misses occur </a:t>
            </a:r>
            <a:br>
              <a:rPr lang="en-US" altLang="ja-JP" sz="2400" dirty="0" smtClean="0"/>
            </a:br>
            <a:r>
              <a:rPr lang="en-US" altLang="ja-JP" sz="2400" dirty="0" smtClean="0"/>
              <a:t>at </a:t>
            </a:r>
            <a:r>
              <a:rPr lang="en-US" altLang="ja-JP" sz="2400" dirty="0"/>
              <a:t>a single cycle</a:t>
            </a:r>
          </a:p>
          <a:p>
            <a:pPr lvl="2"/>
            <a:endParaRPr lang="en-US" altLang="ja-JP" sz="2400" dirty="0"/>
          </a:p>
          <a:p>
            <a:pPr lvl="1"/>
            <a:r>
              <a:rPr lang="en-US" altLang="ja-JP" sz="2400" dirty="0" smtClean="0"/>
              <a:t>NORCS</a:t>
            </a:r>
            <a:r>
              <a:rPr lang="en-US" altLang="ja-JP" sz="2400" dirty="0"/>
              <a:t>: </a:t>
            </a:r>
            <a:endParaRPr lang="en-US" altLang="ja-JP" sz="2400" dirty="0" smtClean="0"/>
          </a:p>
          <a:p>
            <a:pPr lvl="2"/>
            <a:r>
              <a:rPr lang="en-US" altLang="ja-JP" sz="2400" dirty="0" smtClean="0"/>
              <a:t>If RC </a:t>
            </a:r>
            <a:r>
              <a:rPr lang="en-US" altLang="ja-JP" sz="2400" dirty="0"/>
              <a:t>misses </a:t>
            </a:r>
            <a:r>
              <a:rPr lang="en-US" altLang="ja-JP" sz="2400" dirty="0" smtClean="0"/>
              <a:t>occur more </a:t>
            </a:r>
            <a:r>
              <a:rPr lang="en-US" altLang="ja-JP" sz="2400" dirty="0"/>
              <a:t>than </a:t>
            </a:r>
            <a:r>
              <a:rPr lang="en-US" altLang="ja-JP" sz="2400" dirty="0" smtClean="0"/>
              <a:t>MRF </a:t>
            </a:r>
            <a:r>
              <a:rPr lang="en-US" altLang="ja-JP" sz="2400" dirty="0"/>
              <a:t>read ports </a:t>
            </a:r>
            <a:r>
              <a:rPr lang="en-US" altLang="ja-JP" sz="2400" dirty="0" smtClean="0"/>
              <a:t>at </a:t>
            </a:r>
            <a:r>
              <a:rPr lang="en-US" altLang="ja-JP" sz="2400" dirty="0"/>
              <a:t>a single </a:t>
            </a:r>
            <a:r>
              <a:rPr lang="en-US" altLang="ja-JP" sz="2400" dirty="0" smtClean="0"/>
              <a:t>cycle</a:t>
            </a:r>
          </a:p>
          <a:p>
            <a:pPr lvl="3"/>
            <a:r>
              <a:rPr lang="en-US" altLang="ja-JP" sz="2400" dirty="0" smtClean="0"/>
              <a:t>The MRF </a:t>
            </a:r>
            <a:r>
              <a:rPr lang="en-US" altLang="ja-JP" sz="2400" dirty="0"/>
              <a:t>is accessed in the </a:t>
            </a:r>
            <a:r>
              <a:rPr lang="en-US" altLang="ja-JP" sz="2400" dirty="0" smtClean="0"/>
              <a:t>meantime</a:t>
            </a:r>
          </a:p>
          <a:p>
            <a:pPr lvl="2"/>
            <a:r>
              <a:rPr lang="en-US" altLang="ja-JP" sz="2400" dirty="0" smtClean="0"/>
              <a:t>This probability </a:t>
            </a:r>
            <a:r>
              <a:rPr lang="en-US" altLang="ja-JP" sz="2400" dirty="0"/>
              <a:t>is </a:t>
            </a:r>
            <a:r>
              <a:rPr lang="en-US" altLang="ja-JP" sz="2400" dirty="0" smtClean="0"/>
              <a:t>very small</a:t>
            </a:r>
          </a:p>
          <a:p>
            <a:pPr lvl="3"/>
            <a:r>
              <a:rPr kumimoji="1" lang="en-US" altLang="ja-JP" sz="2400" dirty="0" smtClean="0"/>
              <a:t>Ex. 1.0% in NORCS with 16 entries RC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100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50785" y="1450537"/>
            <a:ext cx="8251685" cy="4903788"/>
          </a:xfrm>
        </p:spPr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Conventional method : </a:t>
            </a:r>
            <a:b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LORCS : Latency-Oriented Register Cache System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Our proposal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：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NORCS : Non-latency-Oriented Register Cache System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b="1" dirty="0" smtClean="0"/>
              <a:t>Details of NORCS </a:t>
            </a:r>
          </a:p>
          <a:p>
            <a:pPr marL="904875" lvl="1" indent="-457200"/>
            <a:r>
              <a:rPr lang="en-US" altLang="ja-JP" b="1" dirty="0"/>
              <a:t>Why NORCS can work</a:t>
            </a:r>
          </a:p>
          <a:p>
            <a:pPr marL="904875" lvl="1" indent="-457200"/>
            <a:r>
              <a:rPr lang="en-US" altLang="ja-JP" b="1" dirty="0" smtClean="0"/>
              <a:t>Why </a:t>
            </a:r>
            <a:r>
              <a:rPr lang="en-US" altLang="ja-JP" b="1" dirty="0"/>
              <a:t>NORCS is faster than LORCS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611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ja-JP" dirty="0">
                <a:latin typeface="Helvetica" pitchFamily="34" charset="0"/>
                <a:cs typeface="Helvetica" pitchFamily="34" charset="0"/>
              </a:rPr>
              <a:t>Why NORCS can </a:t>
            </a:r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work</a:t>
            </a:r>
            <a:endParaRPr lang="ja-JP" altLang="en-US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pipeline of NORCS can work only for a RC</a:t>
            </a:r>
          </a:p>
          <a:p>
            <a:pPr lvl="1"/>
            <a:r>
              <a:rPr lang="en-US" altLang="ja-JP" dirty="0" smtClean="0"/>
              <a:t>A </a:t>
            </a:r>
            <a:r>
              <a:rPr lang="en-US" altLang="ja-JP" dirty="0"/>
              <a:t>not fast cache is </a:t>
            </a:r>
            <a:r>
              <a:rPr lang="en-US" altLang="ja-JP" dirty="0" smtClean="0"/>
              <a:t>meaningless in general data caches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Explain this by :</a:t>
            </a:r>
          </a:p>
          <a:p>
            <a:pPr lvl="1"/>
            <a:r>
              <a:rPr lang="en-US" altLang="ja-JP" dirty="0" smtClean="0"/>
              <a:t>data flow graph (DFG)</a:t>
            </a:r>
          </a:p>
          <a:p>
            <a:pPr lvl="1"/>
            <a:r>
              <a:rPr lang="en-US" altLang="ja-JP" dirty="0"/>
              <a:t>dependencies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There are two types of dependencies</a:t>
            </a:r>
          </a:p>
          <a:p>
            <a:pPr lvl="3"/>
            <a:r>
              <a:rPr lang="en-US" altLang="ja-JP" dirty="0" smtClean="0"/>
              <a:t>“Value – value” dependency</a:t>
            </a:r>
          </a:p>
          <a:p>
            <a:pPr lvl="3"/>
            <a:r>
              <a:rPr lang="en-US" altLang="ja-JP" dirty="0" smtClean="0"/>
              <a:t>“Via – Index” </a:t>
            </a:r>
            <a:r>
              <a:rPr lang="en-US" altLang="ja-JP" dirty="0"/>
              <a:t>dependency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45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Value – value dependency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555" y="1538790"/>
            <a:ext cx="7848600" cy="987514"/>
          </a:xfrm>
        </p:spPr>
        <p:txBody>
          <a:bodyPr anchor="t"/>
          <a:lstStyle/>
          <a:p>
            <a:r>
              <a:rPr kumimoji="1" lang="en-US" altLang="ja-JP" sz="2400" b="1" dirty="0" smtClean="0"/>
              <a:t>Data cache</a:t>
            </a:r>
          </a:p>
          <a:p>
            <a:pPr lvl="1"/>
            <a:r>
              <a:rPr lang="en-US" altLang="ja-JP" dirty="0" smtClean="0"/>
              <a:t>A dependency from </a:t>
            </a:r>
            <a:r>
              <a:rPr lang="en-US" altLang="ja-JP" dirty="0"/>
              <a:t>a store to a dependent load </a:t>
            </a:r>
            <a:r>
              <a:rPr lang="en-US" altLang="ja-JP" dirty="0" smtClean="0"/>
              <a:t>instruction</a:t>
            </a:r>
          </a:p>
          <a:p>
            <a:pPr lvl="1"/>
            <a:r>
              <a:rPr lang="en-US" altLang="ja-JP" dirty="0" smtClean="0"/>
              <a:t>The increase </a:t>
            </a:r>
            <a:r>
              <a:rPr lang="en-US" altLang="ja-JP" dirty="0"/>
              <a:t>in the latency </a:t>
            </a:r>
            <a:r>
              <a:rPr lang="en-US" altLang="ja-JP" dirty="0" smtClean="0"/>
              <a:t>possibly </a:t>
            </a:r>
            <a:r>
              <a:rPr lang="en-US" altLang="ja-JP" dirty="0"/>
              <a:t>heightens the DFG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1540" y="3439160"/>
            <a:ext cx="19352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s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tore [a] </a:t>
            </a:r>
            <a:r>
              <a:rPr lang="ja-JP" altLang="en-US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←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 r1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1542" y="3957445"/>
            <a:ext cx="193521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l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oad  r1 </a:t>
            </a:r>
            <a:r>
              <a:rPr lang="ja-JP" altLang="en-US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←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 [a] 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cxnSp>
        <p:nvCxnSpPr>
          <p:cNvPr id="16" name="直線矢印コネクタ 15"/>
          <p:cNvCxnSpPr/>
          <p:nvPr/>
        </p:nvCxnSpPr>
        <p:spPr bwMode="auto">
          <a:xfrm rot="16200000" flipH="1">
            <a:off x="1385931" y="3768139"/>
            <a:ext cx="357190" cy="28575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 bwMode="auto">
          <a:xfrm>
            <a:off x="3356865" y="3293985"/>
            <a:ext cx="1350150" cy="0"/>
          </a:xfrm>
          <a:prstGeom prst="straightConnector1">
            <a:avLst/>
          </a:prstGeom>
          <a:ln>
            <a:headEnd type="arrow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581890" y="4407495"/>
            <a:ext cx="193521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Height of DFG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3428992" y="3439160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4149072" y="3439160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4855591" y="3983381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5575671" y="3983381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41" name="直線矢印コネクタ 40"/>
          <p:cNvCxnSpPr/>
          <p:nvPr/>
        </p:nvCxnSpPr>
        <p:spPr bwMode="auto">
          <a:xfrm rot="16200000" flipH="1">
            <a:off x="4660909" y="3776157"/>
            <a:ext cx="287954" cy="28575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25"/>
          <p:cNvSpPr>
            <a:spLocks noChangeArrowheads="1"/>
          </p:cNvSpPr>
          <p:nvPr/>
        </p:nvSpPr>
        <p:spPr bwMode="auto">
          <a:xfrm>
            <a:off x="2726795" y="3448524"/>
            <a:ext cx="571504" cy="4072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AC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3" name="Rectangle 25"/>
          <p:cNvSpPr>
            <a:spLocks noChangeArrowheads="1"/>
          </p:cNvSpPr>
          <p:nvPr/>
        </p:nvSpPr>
        <p:spPr bwMode="auto">
          <a:xfrm>
            <a:off x="4121950" y="3992745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AC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31540" y="5149350"/>
            <a:ext cx="19352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s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tore [a] </a:t>
            </a:r>
            <a:r>
              <a:rPr lang="ja-JP" altLang="en-US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←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 r1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1542" y="5667635"/>
            <a:ext cx="193521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l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oad  r1 </a:t>
            </a:r>
            <a:r>
              <a:rPr lang="ja-JP" altLang="en-US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←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 [a] 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cxnSp>
        <p:nvCxnSpPr>
          <p:cNvPr id="45" name="直線矢印コネクタ 44"/>
          <p:cNvCxnSpPr/>
          <p:nvPr/>
        </p:nvCxnSpPr>
        <p:spPr bwMode="auto">
          <a:xfrm rot="16200000" flipH="1">
            <a:off x="1385931" y="5478329"/>
            <a:ext cx="357190" cy="28575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>
            <a:off x="2681790" y="6219310"/>
            <a:ext cx="4905545" cy="0"/>
          </a:xfrm>
          <a:prstGeom prst="straightConnector1">
            <a:avLst/>
          </a:prstGeom>
          <a:ln>
            <a:headEnd type="arrow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031940" y="6117685"/>
            <a:ext cx="193521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Height of DFG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sp>
        <p:nvSpPr>
          <p:cNvPr id="50" name="Rectangle 25"/>
          <p:cNvSpPr>
            <a:spLocks noChangeArrowheads="1"/>
          </p:cNvSpPr>
          <p:nvPr/>
        </p:nvSpPr>
        <p:spPr bwMode="auto">
          <a:xfrm>
            <a:off x="3428992" y="5149350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" name="Rectangle 25"/>
          <p:cNvSpPr>
            <a:spLocks noChangeArrowheads="1"/>
          </p:cNvSpPr>
          <p:nvPr/>
        </p:nvSpPr>
        <p:spPr bwMode="auto">
          <a:xfrm>
            <a:off x="4149072" y="5149350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4" name="Rectangle 25"/>
          <p:cNvSpPr>
            <a:spLocks noChangeArrowheads="1"/>
          </p:cNvSpPr>
          <p:nvPr/>
        </p:nvSpPr>
        <p:spPr bwMode="auto">
          <a:xfrm>
            <a:off x="4869152" y="5149350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5575671" y="5693571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7" name="Rectangle 25"/>
          <p:cNvSpPr>
            <a:spLocks noChangeArrowheads="1"/>
          </p:cNvSpPr>
          <p:nvPr/>
        </p:nvSpPr>
        <p:spPr bwMode="auto">
          <a:xfrm>
            <a:off x="6295751" y="5693571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8" name="Rectangle 25"/>
          <p:cNvSpPr>
            <a:spLocks noChangeArrowheads="1"/>
          </p:cNvSpPr>
          <p:nvPr/>
        </p:nvSpPr>
        <p:spPr bwMode="auto">
          <a:xfrm>
            <a:off x="7015831" y="5693571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60" name="直線矢印コネクタ 59"/>
          <p:cNvCxnSpPr/>
          <p:nvPr/>
        </p:nvCxnSpPr>
        <p:spPr bwMode="auto">
          <a:xfrm rot="16200000" flipH="1">
            <a:off x="5380989" y="5486347"/>
            <a:ext cx="287954" cy="28575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2726795" y="5158714"/>
            <a:ext cx="571504" cy="4072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AC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4842030" y="5702935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AC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131840" y="2798930"/>
            <a:ext cx="193521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Cache Latency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cxnSp>
        <p:nvCxnSpPr>
          <p:cNvPr id="64" name="直線矢印コネクタ 63"/>
          <p:cNvCxnSpPr/>
          <p:nvPr/>
        </p:nvCxnSpPr>
        <p:spPr bwMode="auto">
          <a:xfrm>
            <a:off x="2726795" y="4464115"/>
            <a:ext cx="3420380" cy="0"/>
          </a:xfrm>
          <a:prstGeom prst="straightConnector1">
            <a:avLst/>
          </a:prstGeom>
          <a:ln>
            <a:headEnd type="arrow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06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Value – value dependency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566555" y="3879050"/>
            <a:ext cx="7848600" cy="495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Wingdings" pitchFamily="2" charset="2"/>
              <a:buChar char="n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1pPr>
            <a:lvl2pPr marL="717550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99"/>
              </a:buClr>
              <a:buFont typeface="Wingdings" pitchFamily="2" charset="2"/>
              <a:buChar char="u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2pPr>
            <a:lvl3pPr marL="1166813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l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3pPr>
            <a:lvl4pPr marL="1611313" indent="-2651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SzPct val="121000"/>
              <a:buFont typeface="Arial" pitchFamily="34" charset="0"/>
              <a:buChar char="•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4pPr>
            <a:lvl5pPr marL="20574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F0"/>
              </a:buClr>
              <a:buChar char="•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5pPr>
            <a:lvl6pPr marL="25146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sz="2400" b="1" dirty="0" smtClean="0"/>
              <a:t>Register cache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RC latency is </a:t>
            </a:r>
            <a:r>
              <a:rPr lang="en-US" altLang="ja-JP" dirty="0">
                <a:solidFill>
                  <a:srgbClr val="FF0000"/>
                </a:solidFill>
              </a:rPr>
              <a:t>independent </a:t>
            </a:r>
            <a:r>
              <a:rPr lang="en-US" altLang="ja-JP" dirty="0" smtClean="0">
                <a:solidFill>
                  <a:srgbClr val="FF0000"/>
                </a:solidFill>
              </a:rPr>
              <a:t>of the DFG height  </a:t>
            </a:r>
          </a:p>
          <a:p>
            <a:pPr lvl="1"/>
            <a:endParaRPr lang="en-US" altLang="ja-JP" dirty="0"/>
          </a:p>
          <a:p>
            <a:pPr lvl="1"/>
            <a:endParaRPr lang="en-US" altLang="ja-JP" sz="2400" dirty="0" smtClean="0"/>
          </a:p>
          <a:p>
            <a:endParaRPr lang="en-US" altLang="ja-JP" sz="2400" dirty="0" smtClean="0"/>
          </a:p>
          <a:p>
            <a:pPr lvl="1"/>
            <a:endParaRPr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1540" y="2314035"/>
            <a:ext cx="19352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s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tore [a] </a:t>
            </a:r>
            <a:r>
              <a:rPr lang="ja-JP" altLang="en-US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←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 r1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1542" y="2832320"/>
            <a:ext cx="193521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l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oad  r1 </a:t>
            </a:r>
            <a:r>
              <a:rPr lang="ja-JP" altLang="en-US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←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 [a] 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cxnSp>
        <p:nvCxnSpPr>
          <p:cNvPr id="16" name="直線矢印コネクタ 15"/>
          <p:cNvCxnSpPr/>
          <p:nvPr/>
        </p:nvCxnSpPr>
        <p:spPr bwMode="auto">
          <a:xfrm rot="16200000" flipH="1">
            <a:off x="1385931" y="2643014"/>
            <a:ext cx="357190" cy="28575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 bwMode="auto">
          <a:xfrm>
            <a:off x="2681790" y="3338990"/>
            <a:ext cx="4905545" cy="0"/>
          </a:xfrm>
          <a:prstGeom prst="straightConnector1">
            <a:avLst/>
          </a:prstGeom>
          <a:ln>
            <a:headEnd type="arrow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031940" y="3282370"/>
            <a:ext cx="193521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Height of DFG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76545" y="4824155"/>
            <a:ext cx="2070230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ja-JP" sz="2400" dirty="0" err="1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mov</a:t>
            </a:r>
            <a:r>
              <a:rPr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 r1 </a:t>
            </a:r>
            <a:r>
              <a:rPr lang="ja-JP" altLang="en-US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←</a:t>
            </a:r>
            <a:r>
              <a:rPr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 A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76545" y="5364215"/>
            <a:ext cx="207023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a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dd r2 </a:t>
            </a:r>
            <a:r>
              <a:rPr kumimoji="1" lang="ja-JP" altLang="en-US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← 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r1 + B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411760" y="5949280"/>
            <a:ext cx="193521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Height of DFG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 rot="16200000" flipH="1">
            <a:off x="1340926" y="5219914"/>
            <a:ext cx="357190" cy="28575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446875" y="4824156"/>
            <a:ext cx="571504" cy="4138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CW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4166955" y="4824156"/>
            <a:ext cx="571504" cy="4138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CW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4887035" y="4824156"/>
            <a:ext cx="571504" cy="4138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CW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36" name="直線矢印コネクタ 35"/>
          <p:cNvCxnSpPr/>
          <p:nvPr/>
        </p:nvCxnSpPr>
        <p:spPr bwMode="auto">
          <a:xfrm>
            <a:off x="2726795" y="5994285"/>
            <a:ext cx="1305145" cy="0"/>
          </a:xfrm>
          <a:prstGeom prst="straightConnector1">
            <a:avLst/>
          </a:prstGeom>
          <a:ln>
            <a:headEnd type="arrow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ectangle 25"/>
          <p:cNvSpPr>
            <a:spLocks noChangeArrowheads="1"/>
          </p:cNvSpPr>
          <p:nvPr/>
        </p:nvSpPr>
        <p:spPr bwMode="auto">
          <a:xfrm>
            <a:off x="4153394" y="5382839"/>
            <a:ext cx="571504" cy="4138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3" name="Rectangle 25"/>
          <p:cNvSpPr>
            <a:spLocks noChangeArrowheads="1"/>
          </p:cNvSpPr>
          <p:nvPr/>
        </p:nvSpPr>
        <p:spPr bwMode="auto">
          <a:xfrm>
            <a:off x="4873474" y="5382839"/>
            <a:ext cx="571504" cy="4138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4" name="Rectangle 25"/>
          <p:cNvSpPr>
            <a:spLocks noChangeArrowheads="1"/>
          </p:cNvSpPr>
          <p:nvPr/>
        </p:nvSpPr>
        <p:spPr bwMode="auto">
          <a:xfrm>
            <a:off x="5593554" y="5382839"/>
            <a:ext cx="571504" cy="4138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CR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2726795" y="4824156"/>
            <a:ext cx="571504" cy="4138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EX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9" name="Rectangle 25"/>
          <p:cNvSpPr>
            <a:spLocks noChangeArrowheads="1"/>
          </p:cNvSpPr>
          <p:nvPr/>
        </p:nvSpPr>
        <p:spPr bwMode="auto">
          <a:xfrm>
            <a:off x="3446875" y="5382839"/>
            <a:ext cx="571504" cy="4138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EX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35" name="直線矢印コネクタ 34"/>
          <p:cNvCxnSpPr/>
          <p:nvPr/>
        </p:nvCxnSpPr>
        <p:spPr bwMode="auto">
          <a:xfrm rot="16200000" flipH="1">
            <a:off x="3171918" y="5164292"/>
            <a:ext cx="295606" cy="28575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3428992" y="2314035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4149072" y="2314035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4869152" y="2314035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5575671" y="2858256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6295751" y="2858256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7015831" y="2858256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L1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41" name="直線矢印コネクタ 40"/>
          <p:cNvCxnSpPr/>
          <p:nvPr/>
        </p:nvCxnSpPr>
        <p:spPr bwMode="auto">
          <a:xfrm rot="16200000" flipH="1">
            <a:off x="5380989" y="2651032"/>
            <a:ext cx="287954" cy="28575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25"/>
          <p:cNvSpPr>
            <a:spLocks noChangeArrowheads="1"/>
          </p:cNvSpPr>
          <p:nvPr/>
        </p:nvSpPr>
        <p:spPr bwMode="auto">
          <a:xfrm>
            <a:off x="2726795" y="2323399"/>
            <a:ext cx="571504" cy="4072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AC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3" name="Rectangle 25"/>
          <p:cNvSpPr>
            <a:spLocks noChangeArrowheads="1"/>
          </p:cNvSpPr>
          <p:nvPr/>
        </p:nvSpPr>
        <p:spPr bwMode="auto">
          <a:xfrm>
            <a:off x="4842030" y="2867620"/>
            <a:ext cx="571504" cy="4031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Helvetica" pitchFamily="34" charset="0"/>
                <a:cs typeface="Helvetica" pitchFamily="34" charset="0"/>
              </a:rPr>
              <a:t>AC</a:t>
            </a:r>
            <a:endParaRPr lang="en-US" altLang="ja-JP" sz="2400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56" name="曲線コネクタ 55"/>
          <p:cNvCxnSpPr>
            <a:stCxn id="59" idx="0"/>
          </p:cNvCxnSpPr>
          <p:nvPr/>
        </p:nvCxnSpPr>
        <p:spPr bwMode="auto">
          <a:xfrm rot="16200000" flipV="1">
            <a:off x="4549501" y="4216592"/>
            <a:ext cx="675074" cy="2880314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4481990" y="5994286"/>
            <a:ext cx="3690410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Bypass net can pass the data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sp>
        <p:nvSpPr>
          <p:cNvPr id="3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555" y="1773975"/>
            <a:ext cx="7848600" cy="987514"/>
          </a:xfrm>
        </p:spPr>
        <p:txBody>
          <a:bodyPr anchor="t"/>
          <a:lstStyle/>
          <a:p>
            <a:r>
              <a:rPr kumimoji="1" lang="en-US" altLang="ja-JP" sz="2400" dirty="0" smtClean="0"/>
              <a:t>Data cache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94922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Via index dependency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1"/>
            <a:ext cx="7848600" cy="987514"/>
          </a:xfrm>
        </p:spPr>
        <p:txBody>
          <a:bodyPr anchor="t"/>
          <a:lstStyle/>
          <a:p>
            <a:r>
              <a:rPr kumimoji="1" lang="en-US" altLang="ja-JP" dirty="0" smtClean="0"/>
              <a:t>Data cache </a:t>
            </a:r>
            <a:endParaRPr kumimoji="1" lang="en-US" altLang="ja-JP" b="1" dirty="0" smtClean="0"/>
          </a:p>
          <a:p>
            <a:pPr lvl="1"/>
            <a:r>
              <a:rPr lang="en-US" altLang="ja-JP" dirty="0" smtClean="0"/>
              <a:t>A dependency from an instruction to a </a:t>
            </a:r>
            <a:r>
              <a:rPr lang="en-US" altLang="ja-JP" dirty="0"/>
              <a:t>dependent load </a:t>
            </a:r>
            <a:r>
              <a:rPr lang="en-US" altLang="ja-JP" dirty="0" smtClean="0"/>
              <a:t>instruction</a:t>
            </a:r>
          </a:p>
          <a:p>
            <a:pPr lvl="1"/>
            <a:r>
              <a:rPr lang="en-US" altLang="ja-JP" dirty="0" smtClean="0"/>
              <a:t>Ex. : Pointer chasing in a linked list</a:t>
            </a:r>
          </a:p>
          <a:p>
            <a:pPr lvl="1"/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656565" y="4959170"/>
            <a:ext cx="7848600" cy="495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Wingdings" pitchFamily="2" charset="2"/>
              <a:buChar char="n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1pPr>
            <a:lvl2pPr marL="717550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99"/>
              </a:buClr>
              <a:buFont typeface="Wingdings" pitchFamily="2" charset="2"/>
              <a:buChar char="u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2pPr>
            <a:lvl3pPr marL="1166813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l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3pPr>
            <a:lvl4pPr marL="1611313" indent="-2651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SzPct val="121000"/>
              <a:buFont typeface="Arial" pitchFamily="34" charset="0"/>
              <a:buChar char="•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4pPr>
            <a:lvl5pPr marL="20574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F0"/>
              </a:buClr>
              <a:buChar char="•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5pPr>
            <a:lvl6pPr marL="25146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b="1" dirty="0" smtClean="0"/>
              <a:t>Register cache</a:t>
            </a: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There are no dependencies from execution results to register number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The RC latency </a:t>
            </a:r>
            <a:r>
              <a:rPr lang="en-US" altLang="ja-JP" dirty="0">
                <a:solidFill>
                  <a:srgbClr val="FF0000"/>
                </a:solidFill>
              </a:rPr>
              <a:t>is independent of the height of </a:t>
            </a:r>
            <a:r>
              <a:rPr lang="en-US" altLang="ja-JP" dirty="0" smtClean="0">
                <a:solidFill>
                  <a:srgbClr val="FF0000"/>
                </a:solidFill>
              </a:rPr>
              <a:t>DFG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1540" y="3270755"/>
            <a:ext cx="1935217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load </a:t>
            </a:r>
            <a:r>
              <a:rPr lang="en-US" altLang="ja-JP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r1 </a:t>
            </a:r>
            <a:r>
              <a:rPr lang="ja-JP" altLang="en-US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←</a:t>
            </a:r>
            <a:r>
              <a:rPr lang="en-US" altLang="ja-JP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 [a] </a:t>
            </a:r>
            <a:endParaRPr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  <a:p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1542" y="3822430"/>
            <a:ext cx="193521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l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oad r2 </a:t>
            </a:r>
            <a:r>
              <a:rPr lang="ja-JP" altLang="en-US" sz="2400" dirty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←</a:t>
            </a:r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 [r1] 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cxnSp>
        <p:nvCxnSpPr>
          <p:cNvPr id="16" name="直線矢印コネクタ 15"/>
          <p:cNvCxnSpPr/>
          <p:nvPr/>
        </p:nvCxnSpPr>
        <p:spPr bwMode="auto">
          <a:xfrm rot="16200000" flipH="1">
            <a:off x="1340926" y="3633124"/>
            <a:ext cx="357190" cy="28575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 bwMode="auto">
          <a:xfrm>
            <a:off x="2681790" y="4374105"/>
            <a:ext cx="5715635" cy="0"/>
          </a:xfrm>
          <a:prstGeom prst="straightConnector1">
            <a:avLst/>
          </a:prstGeom>
          <a:ln>
            <a:headEnd type="arrow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526994" y="4362490"/>
            <a:ext cx="193521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  <a:cs typeface="Helvetica" pitchFamily="34" charset="0"/>
              </a:rPr>
              <a:t>Height of DFG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  <a:cs typeface="Helvetica" pitchFamily="34" charset="0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726795" y="3270755"/>
            <a:ext cx="5715635" cy="956720"/>
            <a:chOff x="2726795" y="2607295"/>
            <a:chExt cx="5715635" cy="1186756"/>
          </a:xfrm>
        </p:grpSpPr>
        <p:sp>
          <p:nvSpPr>
            <p:cNvPr id="7" name="Rectangle 25"/>
            <p:cNvSpPr>
              <a:spLocks noChangeArrowheads="1"/>
            </p:cNvSpPr>
            <p:nvPr/>
          </p:nvSpPr>
          <p:spPr bwMode="auto">
            <a:xfrm>
              <a:off x="3428992" y="2607295"/>
              <a:ext cx="57150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dirty="0" smtClean="0">
                  <a:latin typeface="Helvetica" pitchFamily="34" charset="0"/>
                  <a:cs typeface="Helvetica" pitchFamily="34" charset="0"/>
                </a:rPr>
                <a:t>L1</a:t>
              </a:r>
              <a:endParaRPr lang="en-US" altLang="ja-JP" sz="24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8" name="Rectangle 25"/>
            <p:cNvSpPr>
              <a:spLocks noChangeArrowheads="1"/>
            </p:cNvSpPr>
            <p:nvPr/>
          </p:nvSpPr>
          <p:spPr bwMode="auto">
            <a:xfrm>
              <a:off x="4149072" y="2607295"/>
              <a:ext cx="57150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dirty="0" smtClean="0">
                  <a:latin typeface="Helvetica" pitchFamily="34" charset="0"/>
                  <a:cs typeface="Helvetica" pitchFamily="34" charset="0"/>
                </a:rPr>
                <a:t>L1</a:t>
              </a:r>
              <a:endParaRPr lang="en-US" altLang="ja-JP" sz="24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9" name="Rectangle 25"/>
            <p:cNvSpPr>
              <a:spLocks noChangeArrowheads="1"/>
            </p:cNvSpPr>
            <p:nvPr/>
          </p:nvSpPr>
          <p:spPr bwMode="auto">
            <a:xfrm>
              <a:off x="4869152" y="2607295"/>
              <a:ext cx="57150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dirty="0" smtClean="0">
                  <a:latin typeface="Helvetica" pitchFamily="34" charset="0"/>
                  <a:cs typeface="Helvetica" pitchFamily="34" charset="0"/>
                </a:rPr>
                <a:t>L1</a:t>
              </a:r>
              <a:endParaRPr lang="en-US" altLang="ja-JP" sz="24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2" name="Rectangle 25"/>
            <p:cNvSpPr>
              <a:spLocks noChangeArrowheads="1"/>
            </p:cNvSpPr>
            <p:nvPr/>
          </p:nvSpPr>
          <p:spPr bwMode="auto">
            <a:xfrm>
              <a:off x="6430766" y="3282370"/>
              <a:ext cx="57150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dirty="0" smtClean="0">
                  <a:latin typeface="Helvetica" pitchFamily="34" charset="0"/>
                  <a:cs typeface="Helvetica" pitchFamily="34" charset="0"/>
                </a:rPr>
                <a:t>L1</a:t>
              </a:r>
              <a:endParaRPr lang="en-US" altLang="ja-JP" sz="24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3" name="Rectangle 25"/>
            <p:cNvSpPr>
              <a:spLocks noChangeArrowheads="1"/>
            </p:cNvSpPr>
            <p:nvPr/>
          </p:nvSpPr>
          <p:spPr bwMode="auto">
            <a:xfrm>
              <a:off x="7150846" y="3282370"/>
              <a:ext cx="57150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dirty="0" smtClean="0">
                  <a:latin typeface="Helvetica" pitchFamily="34" charset="0"/>
                  <a:cs typeface="Helvetica" pitchFamily="34" charset="0"/>
                </a:rPr>
                <a:t>L1</a:t>
              </a:r>
              <a:endParaRPr lang="en-US" altLang="ja-JP" sz="24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4" name="Rectangle 25"/>
            <p:cNvSpPr>
              <a:spLocks noChangeArrowheads="1"/>
            </p:cNvSpPr>
            <p:nvPr/>
          </p:nvSpPr>
          <p:spPr bwMode="auto">
            <a:xfrm>
              <a:off x="7870926" y="3282370"/>
              <a:ext cx="57150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dirty="0" smtClean="0">
                  <a:latin typeface="Helvetica" pitchFamily="34" charset="0"/>
                  <a:cs typeface="Helvetica" pitchFamily="34" charset="0"/>
                </a:rPr>
                <a:t>L1</a:t>
              </a:r>
              <a:endParaRPr lang="en-US" altLang="ja-JP" sz="24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52" name="Rectangle 25"/>
            <p:cNvSpPr>
              <a:spLocks noChangeArrowheads="1"/>
            </p:cNvSpPr>
            <p:nvPr/>
          </p:nvSpPr>
          <p:spPr bwMode="auto">
            <a:xfrm>
              <a:off x="2726795" y="2618910"/>
              <a:ext cx="57150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dirty="0" smtClean="0">
                  <a:latin typeface="Helvetica" pitchFamily="34" charset="0"/>
                  <a:cs typeface="Helvetica" pitchFamily="34" charset="0"/>
                </a:rPr>
                <a:t>AC</a:t>
              </a:r>
              <a:endParaRPr lang="en-US" altLang="ja-JP" sz="24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53" name="Rectangle 25"/>
            <p:cNvSpPr>
              <a:spLocks noChangeArrowheads="1"/>
            </p:cNvSpPr>
            <p:nvPr/>
          </p:nvSpPr>
          <p:spPr bwMode="auto">
            <a:xfrm>
              <a:off x="5697125" y="3293985"/>
              <a:ext cx="57150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dirty="0" smtClean="0">
                  <a:latin typeface="Helvetica" pitchFamily="34" charset="0"/>
                  <a:cs typeface="Helvetica" pitchFamily="34" charset="0"/>
                </a:rPr>
                <a:t>AC</a:t>
              </a:r>
              <a:endParaRPr lang="en-US" altLang="ja-JP" sz="2400" dirty="0">
                <a:latin typeface="Helvetica" pitchFamily="34" charset="0"/>
                <a:cs typeface="Helvetica" pitchFamily="34" charset="0"/>
              </a:endParaRPr>
            </a:p>
          </p:txBody>
        </p:sp>
        <p:cxnSp>
          <p:nvCxnSpPr>
            <p:cNvPr id="41" name="直線矢印コネクタ 40"/>
            <p:cNvCxnSpPr/>
            <p:nvPr/>
          </p:nvCxnSpPr>
          <p:spPr bwMode="auto">
            <a:xfrm rot="16200000" flipH="1">
              <a:off x="5346371" y="3059674"/>
              <a:ext cx="357190" cy="28575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40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 :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 </a:t>
            </a:r>
            <a:r>
              <a:rPr lang="en-US" altLang="ja-JP" dirty="0" smtClean="0"/>
              <a:t>increase in the circuit area of register files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The area of register files of OoO superscalar processors has been increasing</a:t>
            </a:r>
          </a:p>
          <a:p>
            <a:endParaRPr lang="en-US" altLang="ja-JP" dirty="0" smtClean="0"/>
          </a:p>
          <a:p>
            <a:pPr marL="904875" lvl="1" indent="-457200">
              <a:buFont typeface="+mj-lt"/>
              <a:buAutoNum type="arabicPeriod"/>
            </a:pPr>
            <a:r>
              <a:rPr lang="en-US" altLang="ja-JP" dirty="0" smtClean="0"/>
              <a:t>The increase in the number of </a:t>
            </a:r>
            <a:r>
              <a:rPr lang="en-US" altLang="ja-JP" b="1" dirty="0" smtClean="0"/>
              <a:t>entries</a:t>
            </a:r>
          </a:p>
          <a:p>
            <a:pPr lvl="2"/>
            <a:r>
              <a:rPr lang="en-US" altLang="ja-JP" dirty="0" smtClean="0"/>
              <a:t>The required entry number of RFs </a:t>
            </a:r>
            <a:r>
              <a:rPr lang="en-US" altLang="ja-JP" dirty="0"/>
              <a:t>is proportional to in-flight instructions</a:t>
            </a:r>
          </a:p>
          <a:p>
            <a:pPr lvl="2"/>
            <a:r>
              <a:rPr lang="en-US" altLang="ja-JP" dirty="0"/>
              <a:t>Multi-threading </a:t>
            </a:r>
            <a:r>
              <a:rPr lang="en-US" altLang="ja-JP" dirty="0" smtClean="0"/>
              <a:t>requires a number of entries </a:t>
            </a:r>
            <a:r>
              <a:rPr lang="en-US" altLang="ja-JP" dirty="0"/>
              <a:t>that are proportional to </a:t>
            </a:r>
            <a:r>
              <a:rPr lang="en-US" altLang="ja-JP" dirty="0" smtClean="0"/>
              <a:t>the thread number</a:t>
            </a:r>
          </a:p>
          <a:p>
            <a:pPr lvl="2"/>
            <a:endParaRPr lang="en-US" altLang="ja-JP" dirty="0" smtClean="0"/>
          </a:p>
          <a:p>
            <a:pPr marL="904875" lvl="1" indent="-457200">
              <a:buFont typeface="+mj-lt"/>
              <a:buAutoNum type="arabicPeriod"/>
            </a:pPr>
            <a:r>
              <a:rPr lang="en-US" altLang="ja-JP" dirty="0" smtClean="0"/>
              <a:t>The increase in the number of </a:t>
            </a:r>
            <a:r>
              <a:rPr lang="en-US" altLang="ja-JP" b="1" dirty="0" smtClean="0"/>
              <a:t>ports</a:t>
            </a:r>
          </a:p>
          <a:p>
            <a:pPr lvl="2"/>
            <a:r>
              <a:rPr lang="en-US" altLang="ja-JP" dirty="0" smtClean="0"/>
              <a:t>A register </a:t>
            </a:r>
            <a:r>
              <a:rPr lang="en-US" altLang="ja-JP" dirty="0"/>
              <a:t>file consists of </a:t>
            </a:r>
            <a:r>
              <a:rPr lang="en-US" altLang="ja-JP" dirty="0" smtClean="0"/>
              <a:t>a highly ported RAM</a:t>
            </a:r>
          </a:p>
          <a:p>
            <a:pPr lvl="2"/>
            <a:r>
              <a:rPr lang="en-US" altLang="ja-JP" dirty="0" smtClean="0"/>
              <a:t>The </a:t>
            </a:r>
            <a:r>
              <a:rPr lang="en-US" altLang="ja-JP" dirty="0"/>
              <a:t>area </a:t>
            </a:r>
            <a:r>
              <a:rPr lang="en-US" altLang="ja-JP" dirty="0" smtClean="0"/>
              <a:t>of a RAM is </a:t>
            </a:r>
            <a:r>
              <a:rPr lang="en-US" altLang="ja-JP" dirty="0"/>
              <a:t>proportional to </a:t>
            </a:r>
            <a:r>
              <a:rPr lang="en-US" altLang="ja-JP" dirty="0" smtClean="0"/>
              <a:t>the square </a:t>
            </a:r>
            <a:r>
              <a:rPr lang="en-US" altLang="ja-JP" dirty="0"/>
              <a:t>of </a:t>
            </a:r>
            <a:r>
              <a:rPr lang="en-US" altLang="ja-JP" dirty="0" smtClean="0"/>
              <a:t>the port number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51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altLang="ja-JP" dirty="0"/>
              <a:t>Why NORCS is faster than LORCS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Why NORCS is faster than </a:t>
            </a:r>
            <a:r>
              <a:rPr lang="en-US" altLang="ja-JP" dirty="0" smtClean="0"/>
              <a:t>LORCS</a:t>
            </a:r>
          </a:p>
          <a:p>
            <a:pPr lvl="1"/>
            <a:r>
              <a:rPr lang="en-US" altLang="ja-JP" dirty="0" smtClean="0"/>
              <a:t>NORCS </a:t>
            </a:r>
            <a:r>
              <a:rPr lang="en-US" altLang="ja-JP" dirty="0"/>
              <a:t>: always waits</a:t>
            </a:r>
          </a:p>
          <a:p>
            <a:pPr lvl="1"/>
            <a:r>
              <a:rPr lang="en-US" altLang="ja-JP" dirty="0"/>
              <a:t>LORCS  : waits only when </a:t>
            </a:r>
            <a:r>
              <a:rPr lang="en-US" altLang="ja-JP" dirty="0" smtClean="0"/>
              <a:t>needed</a:t>
            </a:r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Because :</a:t>
            </a: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LORCS suffers from RC </a:t>
            </a:r>
            <a:r>
              <a:rPr lang="en-US" altLang="ja-JP" dirty="0"/>
              <a:t>miss penalties </a:t>
            </a:r>
            <a:r>
              <a:rPr lang="en-US" altLang="ja-JP" dirty="0" smtClean="0"/>
              <a:t>with high probability</a:t>
            </a:r>
          </a:p>
          <a:p>
            <a:pPr marL="904875" lvl="1" indent="-457200"/>
            <a:r>
              <a:rPr lang="en-US" altLang="ja-JP" dirty="0" smtClean="0"/>
              <a:t>Stalls </a:t>
            </a:r>
            <a:r>
              <a:rPr lang="en-US" altLang="ja-JP" dirty="0"/>
              <a:t>occur more </a:t>
            </a:r>
            <a:r>
              <a:rPr lang="en-US" altLang="ja-JP" dirty="0" smtClean="0"/>
              <a:t>frequently than </a:t>
            </a:r>
            <a:r>
              <a:rPr lang="en-US" altLang="ja-JP" dirty="0"/>
              <a:t>RC miss of each </a:t>
            </a:r>
            <a:r>
              <a:rPr lang="en-US" altLang="ja-JP" dirty="0" smtClean="0"/>
              <a:t>operand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NORCS can </a:t>
            </a:r>
            <a:r>
              <a:rPr lang="en-US" altLang="ja-JP" dirty="0"/>
              <a:t>avoid these penalties </a:t>
            </a:r>
            <a:endParaRPr lang="en-US" altLang="ja-JP" dirty="0" smtClean="0"/>
          </a:p>
          <a:p>
            <a:pPr marL="904875" lvl="1" indent="-457200"/>
            <a:r>
              <a:rPr lang="en-US" altLang="ja-JP" dirty="0" smtClean="0"/>
              <a:t>Can shift RC </a:t>
            </a:r>
            <a:r>
              <a:rPr lang="en-US" altLang="ja-JP" dirty="0"/>
              <a:t>miss </a:t>
            </a:r>
            <a:r>
              <a:rPr lang="en-US" altLang="ja-JP" dirty="0" smtClean="0"/>
              <a:t>penalties to branch </a:t>
            </a:r>
            <a:r>
              <a:rPr lang="en-US" altLang="ja-JP" dirty="0"/>
              <a:t>miss prediction </a:t>
            </a:r>
            <a:r>
              <a:rPr lang="en-US" altLang="ja-JP" dirty="0" smtClean="0"/>
              <a:t>penalties with low probability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30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396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Stalls occur more frequently than RC miss of each operand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In LORCS, a pipeline is stalled when</a:t>
            </a:r>
            <a:r>
              <a:rPr lang="ja-JP" altLang="en-US" dirty="0"/>
              <a:t>：</a:t>
            </a:r>
            <a:endParaRPr lang="en-US" altLang="ja-JP" dirty="0"/>
          </a:p>
          <a:p>
            <a:pPr lvl="1"/>
            <a:r>
              <a:rPr lang="en-US" altLang="ja-JP" dirty="0" smtClean="0"/>
              <a:t>One or more register </a:t>
            </a:r>
            <a:r>
              <a:rPr lang="en-US" altLang="ja-JP" dirty="0"/>
              <a:t>cache </a:t>
            </a:r>
            <a:r>
              <a:rPr lang="en-US" altLang="ja-JP" dirty="0" smtClean="0"/>
              <a:t>misses occur at a single cycle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Ex.</a:t>
            </a:r>
            <a:r>
              <a:rPr lang="ja-JP" altLang="en-US" dirty="0" smtClean="0"/>
              <a:t>：</a:t>
            </a:r>
            <a:r>
              <a:rPr lang="en-US" altLang="ja-JP" dirty="0"/>
              <a:t> SPEC CPUINT 2006 </a:t>
            </a:r>
            <a:r>
              <a:rPr lang="en-US" altLang="ja-JP" dirty="0" smtClean="0"/>
              <a:t> 456.hmmer / 32 entries RC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RC </a:t>
            </a:r>
            <a:r>
              <a:rPr lang="en-US" altLang="ja-JP" dirty="0" smtClean="0"/>
              <a:t>miss rate : </a:t>
            </a:r>
            <a:r>
              <a:rPr lang="en-US" altLang="ja-JP" dirty="0" smtClean="0">
                <a:solidFill>
                  <a:srgbClr val="FF0000"/>
                </a:solidFill>
              </a:rPr>
              <a:t>5.8%</a:t>
            </a:r>
            <a:r>
              <a:rPr lang="en-US" altLang="ja-JP" dirty="0" smtClean="0"/>
              <a:t>  ( = hit rate is 94.2%)</a:t>
            </a:r>
          </a:p>
          <a:p>
            <a:pPr lvl="1"/>
            <a:r>
              <a:rPr lang="en-US" altLang="ja-JP" dirty="0" smtClean="0"/>
              <a:t>Source operands per cycle are </a:t>
            </a:r>
            <a:r>
              <a:rPr lang="en-US" altLang="ja-JP" b="1" dirty="0" smtClean="0"/>
              <a:t>2.49</a:t>
            </a:r>
            <a:endParaRPr kumimoji="1" lang="en-US" altLang="ja-JP" b="1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lang="en-US" altLang="ja-JP" dirty="0" smtClean="0"/>
              <a:t>Probability that all operands hit</a:t>
            </a:r>
            <a:endParaRPr kumimoji="1" lang="en-US" altLang="ja-JP" dirty="0" smtClean="0"/>
          </a:p>
          <a:p>
            <a:pPr lvl="2"/>
            <a:r>
              <a:rPr lang="en-US" altLang="ja-JP" b="1" dirty="0" smtClean="0"/>
              <a:t>0.942</a:t>
            </a:r>
            <a:r>
              <a:rPr lang="en-US" altLang="ja-JP" b="1" baseline="50000" dirty="0" smtClean="0"/>
              <a:t>2.49</a:t>
            </a:r>
            <a:r>
              <a:rPr lang="ja-JP" altLang="en-US" b="1" dirty="0" smtClean="0"/>
              <a:t>≒</a:t>
            </a:r>
            <a:r>
              <a:rPr lang="en-US" altLang="ja-JP" b="1" dirty="0" smtClean="0"/>
              <a:t>0.86</a:t>
            </a:r>
          </a:p>
          <a:p>
            <a:pPr lvl="2"/>
            <a:endParaRPr kumimoji="1" lang="en-US" altLang="ja-JP" dirty="0" smtClean="0"/>
          </a:p>
          <a:p>
            <a:pPr lvl="1"/>
            <a:r>
              <a:rPr lang="en-US" altLang="ja-JP" dirty="0" smtClean="0"/>
              <a:t>Probability to stall (any of operands miss)</a:t>
            </a:r>
            <a:endParaRPr kumimoji="1" lang="en-US" altLang="ja-JP" dirty="0" smtClean="0"/>
          </a:p>
          <a:p>
            <a:pPr lvl="2"/>
            <a:r>
              <a:rPr kumimoji="1" lang="en-US" altLang="ja-JP" b="1" dirty="0" smtClean="0"/>
              <a:t>1 - </a:t>
            </a:r>
            <a:r>
              <a:rPr lang="en-US" altLang="ja-JP" b="1" dirty="0" smtClean="0"/>
              <a:t>0.942</a:t>
            </a:r>
            <a:r>
              <a:rPr lang="en-US" altLang="ja-JP" b="1" baseline="50000" dirty="0" smtClean="0"/>
              <a:t>2.49 </a:t>
            </a:r>
            <a:r>
              <a:rPr kumimoji="1" lang="ja-JP" altLang="en-US" dirty="0" smtClean="0"/>
              <a:t>≒</a:t>
            </a:r>
            <a:r>
              <a:rPr kumimoji="1" lang="en-US" altLang="ja-JP" dirty="0" smtClean="0"/>
              <a:t>0.14 (</a:t>
            </a:r>
            <a:r>
              <a:rPr kumimoji="1" lang="en-US" altLang="ja-JP" dirty="0" smtClean="0">
                <a:solidFill>
                  <a:srgbClr val="FF0000"/>
                </a:solidFill>
              </a:rPr>
              <a:t>14%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Our evaluation shows more than 10% IPC degradation in this benchmark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03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Rectangle 25"/>
          <p:cNvSpPr>
            <a:spLocks noChangeArrowheads="1"/>
          </p:cNvSpPr>
          <p:nvPr/>
        </p:nvSpPr>
        <p:spPr bwMode="auto">
          <a:xfrm>
            <a:off x="6557418" y="1785508"/>
            <a:ext cx="714380" cy="2093220"/>
          </a:xfrm>
          <a:prstGeom prst="rect">
            <a:avLst/>
          </a:prstGeom>
          <a:solidFill>
            <a:srgbClr val="B2B2B2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81" name="Rectangle 25"/>
          <p:cNvSpPr>
            <a:spLocks noChangeArrowheads="1"/>
          </p:cNvSpPr>
          <p:nvPr/>
        </p:nvSpPr>
        <p:spPr bwMode="auto">
          <a:xfrm>
            <a:off x="3699865" y="4900282"/>
            <a:ext cx="714380" cy="1453721"/>
          </a:xfrm>
          <a:prstGeom prst="rect">
            <a:avLst/>
          </a:prstGeom>
          <a:solidFill>
            <a:srgbClr val="B2B2B2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98" name="Rectangle 25"/>
          <p:cNvSpPr>
            <a:spLocks noChangeArrowheads="1"/>
          </p:cNvSpPr>
          <p:nvPr/>
        </p:nvSpPr>
        <p:spPr bwMode="auto">
          <a:xfrm>
            <a:off x="1913948" y="4900282"/>
            <a:ext cx="1785917" cy="1453721"/>
          </a:xfrm>
          <a:prstGeom prst="rect">
            <a:avLst/>
          </a:prstGeom>
          <a:solidFill>
            <a:srgbClr val="DDDDDD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80" name="Rectangle 25"/>
          <p:cNvSpPr>
            <a:spLocks noChangeArrowheads="1"/>
          </p:cNvSpPr>
          <p:nvPr/>
        </p:nvSpPr>
        <p:spPr bwMode="auto">
          <a:xfrm>
            <a:off x="4414245" y="4900282"/>
            <a:ext cx="357157" cy="1453721"/>
          </a:xfrm>
          <a:prstGeom prst="rect">
            <a:avLst/>
          </a:prstGeom>
          <a:solidFill>
            <a:srgbClr val="DDDDDD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3" name="Rectangle 25"/>
          <p:cNvSpPr>
            <a:spLocks noChangeArrowheads="1"/>
          </p:cNvSpPr>
          <p:nvPr/>
        </p:nvSpPr>
        <p:spPr bwMode="auto">
          <a:xfrm>
            <a:off x="6200195" y="561466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69" name="Rectangle 25"/>
          <p:cNvSpPr>
            <a:spLocks noChangeArrowheads="1"/>
          </p:cNvSpPr>
          <p:nvPr/>
        </p:nvSpPr>
        <p:spPr bwMode="auto">
          <a:xfrm>
            <a:off x="5485815" y="314283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cxnSp>
        <p:nvCxnSpPr>
          <p:cNvPr id="331" name="直線コネクタ 330"/>
          <p:cNvCxnSpPr>
            <a:endCxn id="193" idx="1"/>
          </p:cNvCxnSpPr>
          <p:nvPr/>
        </p:nvCxnSpPr>
        <p:spPr>
          <a:xfrm flipV="1">
            <a:off x="1342443" y="2213331"/>
            <a:ext cx="214315" cy="805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Rectangle 25"/>
          <p:cNvSpPr>
            <a:spLocks noChangeArrowheads="1"/>
          </p:cNvSpPr>
          <p:nvPr/>
        </p:nvSpPr>
        <p:spPr bwMode="auto">
          <a:xfrm>
            <a:off x="1913948" y="2428450"/>
            <a:ext cx="2143140" cy="1450278"/>
          </a:xfrm>
          <a:prstGeom prst="rect">
            <a:avLst/>
          </a:prstGeom>
          <a:solidFill>
            <a:srgbClr val="DDDDDD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95" name="Rectangle 25"/>
          <p:cNvSpPr>
            <a:spLocks noChangeArrowheads="1"/>
          </p:cNvSpPr>
          <p:nvPr/>
        </p:nvSpPr>
        <p:spPr bwMode="auto">
          <a:xfrm>
            <a:off x="369989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98" name="Rectangle 25"/>
          <p:cNvSpPr>
            <a:spLocks noChangeArrowheads="1"/>
          </p:cNvSpPr>
          <p:nvPr/>
        </p:nvSpPr>
        <p:spPr bwMode="auto">
          <a:xfrm>
            <a:off x="298551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90" name="Rectangle 25"/>
          <p:cNvSpPr>
            <a:spLocks noChangeArrowheads="1"/>
          </p:cNvSpPr>
          <p:nvPr/>
        </p:nvSpPr>
        <p:spPr bwMode="auto">
          <a:xfrm>
            <a:off x="262832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91" name="Rectangle 25"/>
          <p:cNvSpPr>
            <a:spLocks noChangeArrowheads="1"/>
          </p:cNvSpPr>
          <p:nvPr/>
        </p:nvSpPr>
        <p:spPr bwMode="auto">
          <a:xfrm>
            <a:off x="227113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92" name="Rectangle 25"/>
          <p:cNvSpPr>
            <a:spLocks noChangeArrowheads="1"/>
          </p:cNvSpPr>
          <p:nvPr/>
        </p:nvSpPr>
        <p:spPr bwMode="auto">
          <a:xfrm>
            <a:off x="191394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93" name="Rectangle 25"/>
          <p:cNvSpPr>
            <a:spLocks noChangeArrowheads="1"/>
          </p:cNvSpPr>
          <p:nvPr/>
        </p:nvSpPr>
        <p:spPr bwMode="auto">
          <a:xfrm>
            <a:off x="155675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274" name="Rectangle 25"/>
          <p:cNvSpPr>
            <a:spLocks noChangeArrowheads="1"/>
          </p:cNvSpPr>
          <p:nvPr/>
        </p:nvSpPr>
        <p:spPr bwMode="auto">
          <a:xfrm>
            <a:off x="5128658" y="242845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276" name="Rectangle 25"/>
          <p:cNvSpPr>
            <a:spLocks noChangeArrowheads="1"/>
          </p:cNvSpPr>
          <p:nvPr/>
        </p:nvSpPr>
        <p:spPr bwMode="auto">
          <a:xfrm>
            <a:off x="4414278" y="242845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277" name="Rectangle 25"/>
          <p:cNvSpPr>
            <a:spLocks noChangeArrowheads="1"/>
          </p:cNvSpPr>
          <p:nvPr/>
        </p:nvSpPr>
        <p:spPr bwMode="auto">
          <a:xfrm>
            <a:off x="4057088" y="242845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285" name="Rectangle 96"/>
          <p:cNvSpPr>
            <a:spLocks noChangeArrowheads="1"/>
          </p:cNvSpPr>
          <p:nvPr/>
        </p:nvSpPr>
        <p:spPr bwMode="auto">
          <a:xfrm>
            <a:off x="2556890" y="3971965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i="1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penalty</a:t>
            </a:r>
            <a:r>
              <a:rPr lang="en-US" altLang="ja-JP" sz="2000" i="1" baseline="-250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bpred</a:t>
            </a:r>
            <a:endParaRPr lang="en-US" altLang="ja-JP" sz="2000" i="1" baseline="-25000" dirty="0"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cxnSp>
        <p:nvCxnSpPr>
          <p:cNvPr id="286" name="直線矢印コネクタ 285"/>
          <p:cNvCxnSpPr/>
          <p:nvPr/>
        </p:nvCxnSpPr>
        <p:spPr bwMode="auto">
          <a:xfrm>
            <a:off x="1913948" y="3968738"/>
            <a:ext cx="2153646" cy="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5" name="直線矢印コネクタ 294"/>
          <p:cNvCxnSpPr/>
          <p:nvPr/>
        </p:nvCxnSpPr>
        <p:spPr bwMode="auto">
          <a:xfrm>
            <a:off x="1646675" y="1763815"/>
            <a:ext cx="7335815" cy="0"/>
          </a:xfrm>
          <a:prstGeom prst="straightConnector1">
            <a:avLst/>
          </a:prstGeom>
          <a:ln>
            <a:headEnd type="none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6" name="テキスト ボックス 295"/>
          <p:cNvSpPr txBox="1"/>
          <p:nvPr/>
        </p:nvSpPr>
        <p:spPr>
          <a:xfrm>
            <a:off x="7542330" y="1725564"/>
            <a:ext cx="1289103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</a:rPr>
              <a:t>cycle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</a:endParaRPr>
          </a:p>
        </p:txBody>
      </p:sp>
      <p:sp>
        <p:nvSpPr>
          <p:cNvPr id="42" name="Rectangle 25"/>
          <p:cNvSpPr>
            <a:spLocks noChangeArrowheads="1"/>
          </p:cNvSpPr>
          <p:nvPr/>
        </p:nvSpPr>
        <p:spPr bwMode="auto">
          <a:xfrm>
            <a:off x="6200228" y="242845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46" name="Rectangle 25"/>
          <p:cNvSpPr>
            <a:spLocks noChangeArrowheads="1"/>
          </p:cNvSpPr>
          <p:nvPr/>
        </p:nvSpPr>
        <p:spPr bwMode="auto">
          <a:xfrm>
            <a:off x="5485848" y="278564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4771468" y="278564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49" name="Rectangle 25"/>
          <p:cNvSpPr>
            <a:spLocks noChangeArrowheads="1"/>
          </p:cNvSpPr>
          <p:nvPr/>
        </p:nvSpPr>
        <p:spPr bwMode="auto">
          <a:xfrm>
            <a:off x="4414278" y="278564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50" name="Rectangle 25"/>
          <p:cNvSpPr>
            <a:spLocks noChangeArrowheads="1"/>
          </p:cNvSpPr>
          <p:nvPr/>
        </p:nvSpPr>
        <p:spPr bwMode="auto">
          <a:xfrm>
            <a:off x="7271798" y="278564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52" name="Rectangle 25"/>
          <p:cNvSpPr>
            <a:spLocks noChangeArrowheads="1"/>
          </p:cNvSpPr>
          <p:nvPr/>
        </p:nvSpPr>
        <p:spPr bwMode="auto">
          <a:xfrm>
            <a:off x="6557418" y="2945392"/>
            <a:ext cx="357190" cy="12600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latin typeface="Arial Narrow" pitchFamily="34" charset="0"/>
              </a:rPr>
              <a:t>RR1</a:t>
            </a:r>
            <a:endParaRPr lang="en-US" altLang="ja-JP" sz="1400" dirty="0">
              <a:latin typeface="Arial Narrow" pitchFamily="34" charset="0"/>
            </a:endParaRPr>
          </a:p>
        </p:txBody>
      </p:sp>
      <p:sp>
        <p:nvSpPr>
          <p:cNvPr id="53" name="Rectangle 25"/>
          <p:cNvSpPr>
            <a:spLocks noChangeArrowheads="1"/>
          </p:cNvSpPr>
          <p:nvPr/>
        </p:nvSpPr>
        <p:spPr bwMode="auto">
          <a:xfrm>
            <a:off x="6914608" y="2945392"/>
            <a:ext cx="357190" cy="12600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latin typeface="Arial Narrow" pitchFamily="34" charset="0"/>
              </a:rPr>
              <a:t>RR2</a:t>
            </a:r>
            <a:endParaRPr lang="en-US" altLang="ja-JP" sz="1400" dirty="0">
              <a:latin typeface="Arial Narrow" pitchFamily="34" charset="0"/>
            </a:endParaRPr>
          </a:p>
        </p:txBody>
      </p:sp>
      <p:sp>
        <p:nvSpPr>
          <p:cNvPr id="54" name="Rectangle 25"/>
          <p:cNvSpPr>
            <a:spLocks noChangeArrowheads="1"/>
          </p:cNvSpPr>
          <p:nvPr/>
        </p:nvSpPr>
        <p:spPr bwMode="auto">
          <a:xfrm>
            <a:off x="5843038" y="314283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56" name="Rectangle 25"/>
          <p:cNvSpPr>
            <a:spLocks noChangeArrowheads="1"/>
          </p:cNvSpPr>
          <p:nvPr/>
        </p:nvSpPr>
        <p:spPr bwMode="auto">
          <a:xfrm>
            <a:off x="5128658" y="314283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57" name="Rectangle 25"/>
          <p:cNvSpPr>
            <a:spLocks noChangeArrowheads="1"/>
          </p:cNvSpPr>
          <p:nvPr/>
        </p:nvSpPr>
        <p:spPr bwMode="auto">
          <a:xfrm>
            <a:off x="4771468" y="314283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58" name="Rectangle 25"/>
          <p:cNvSpPr>
            <a:spLocks noChangeArrowheads="1"/>
          </p:cNvSpPr>
          <p:nvPr/>
        </p:nvSpPr>
        <p:spPr bwMode="auto">
          <a:xfrm>
            <a:off x="7628988" y="314283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78" name="Rectangle 25"/>
          <p:cNvSpPr>
            <a:spLocks noChangeArrowheads="1"/>
          </p:cNvSpPr>
          <p:nvPr/>
        </p:nvSpPr>
        <p:spPr bwMode="auto">
          <a:xfrm>
            <a:off x="5485848" y="242845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5843038" y="278564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0" name="Rectangle 25"/>
          <p:cNvSpPr>
            <a:spLocks noChangeArrowheads="1"/>
          </p:cNvSpPr>
          <p:nvPr/>
        </p:nvSpPr>
        <p:spPr bwMode="auto">
          <a:xfrm>
            <a:off x="6200228" y="314283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1" name="Rectangle 25"/>
          <p:cNvSpPr>
            <a:spLocks noChangeArrowheads="1"/>
          </p:cNvSpPr>
          <p:nvPr/>
        </p:nvSpPr>
        <p:spPr bwMode="auto">
          <a:xfrm>
            <a:off x="6200228" y="350002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3" name="Rectangle 25"/>
          <p:cNvSpPr>
            <a:spLocks noChangeArrowheads="1"/>
          </p:cNvSpPr>
          <p:nvPr/>
        </p:nvSpPr>
        <p:spPr bwMode="auto">
          <a:xfrm>
            <a:off x="5485848" y="350002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5128658" y="350002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5" name="Rectangle 25"/>
          <p:cNvSpPr>
            <a:spLocks noChangeArrowheads="1"/>
          </p:cNvSpPr>
          <p:nvPr/>
        </p:nvSpPr>
        <p:spPr bwMode="auto">
          <a:xfrm>
            <a:off x="7986178" y="350002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7" name="Rectangle 25"/>
          <p:cNvSpPr>
            <a:spLocks noChangeArrowheads="1"/>
          </p:cNvSpPr>
          <p:nvPr/>
        </p:nvSpPr>
        <p:spPr bwMode="auto">
          <a:xfrm>
            <a:off x="7271798" y="350002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0" name="Rectangle 25"/>
          <p:cNvSpPr>
            <a:spLocks noChangeArrowheads="1"/>
          </p:cNvSpPr>
          <p:nvPr/>
        </p:nvSpPr>
        <p:spPr bwMode="auto">
          <a:xfrm>
            <a:off x="4414278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2" name="Rectangle 25"/>
          <p:cNvSpPr>
            <a:spLocks noChangeArrowheads="1"/>
          </p:cNvSpPr>
          <p:nvPr/>
        </p:nvSpPr>
        <p:spPr bwMode="auto">
          <a:xfrm>
            <a:off x="2985518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3" name="Rectangle 25"/>
          <p:cNvSpPr>
            <a:spLocks noChangeArrowheads="1"/>
          </p:cNvSpPr>
          <p:nvPr/>
        </p:nvSpPr>
        <p:spPr bwMode="auto">
          <a:xfrm>
            <a:off x="2628328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1913948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6" name="Rectangle 25"/>
          <p:cNvSpPr>
            <a:spLocks noChangeArrowheads="1"/>
          </p:cNvSpPr>
          <p:nvPr/>
        </p:nvSpPr>
        <p:spPr bwMode="auto">
          <a:xfrm>
            <a:off x="1556758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7" name="Rectangle 25"/>
          <p:cNvSpPr>
            <a:spLocks noChangeArrowheads="1"/>
          </p:cNvSpPr>
          <p:nvPr/>
        </p:nvSpPr>
        <p:spPr bwMode="auto">
          <a:xfrm>
            <a:off x="5843038" y="490028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9" name="Rectangle 25"/>
          <p:cNvSpPr>
            <a:spLocks noChangeArrowheads="1"/>
          </p:cNvSpPr>
          <p:nvPr/>
        </p:nvSpPr>
        <p:spPr bwMode="auto">
          <a:xfrm>
            <a:off x="5128658" y="490028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10" name="Rectangle 25"/>
          <p:cNvSpPr>
            <a:spLocks noChangeArrowheads="1"/>
          </p:cNvSpPr>
          <p:nvPr/>
        </p:nvSpPr>
        <p:spPr bwMode="auto">
          <a:xfrm>
            <a:off x="4771468" y="490028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11" name="Rectangle 96"/>
          <p:cNvSpPr>
            <a:spLocks noChangeArrowheads="1"/>
          </p:cNvSpPr>
          <p:nvPr/>
        </p:nvSpPr>
        <p:spPr bwMode="auto">
          <a:xfrm>
            <a:off x="2809255" y="6399008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i="1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penalty</a:t>
            </a:r>
            <a:r>
              <a:rPr lang="en-US" altLang="ja-JP" sz="2000" i="1" baseline="-250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bpred</a:t>
            </a:r>
            <a:r>
              <a:rPr lang="ja-JP" altLang="en-US" sz="2000" i="1" baseline="-250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+ </a:t>
            </a:r>
            <a:r>
              <a:rPr lang="en-US" altLang="ja-JP" sz="2000" i="1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latency</a:t>
            </a:r>
            <a:r>
              <a:rPr lang="en-US" altLang="ja-JP" sz="2000" baseline="-25000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MRF</a:t>
            </a:r>
            <a:endParaRPr lang="en-US" altLang="ja-JP" sz="2000" baseline="-25000" dirty="0"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cxnSp>
        <p:nvCxnSpPr>
          <p:cNvPr id="112" name="直線矢印コネクタ 111"/>
          <p:cNvCxnSpPr/>
          <p:nvPr/>
        </p:nvCxnSpPr>
        <p:spPr bwMode="auto">
          <a:xfrm flipV="1">
            <a:off x="1913948" y="6402180"/>
            <a:ext cx="2857520" cy="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5" name="Rectangle 25"/>
          <p:cNvSpPr>
            <a:spLocks noChangeArrowheads="1"/>
          </p:cNvSpPr>
          <p:nvPr/>
        </p:nvSpPr>
        <p:spPr bwMode="auto">
          <a:xfrm>
            <a:off x="7628988" y="490028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17" name="Rectangle 25"/>
          <p:cNvSpPr>
            <a:spLocks noChangeArrowheads="1"/>
          </p:cNvSpPr>
          <p:nvPr/>
        </p:nvSpPr>
        <p:spPr bwMode="auto">
          <a:xfrm>
            <a:off x="6200228" y="525747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19" name="Rectangle 25"/>
          <p:cNvSpPr>
            <a:spLocks noChangeArrowheads="1"/>
          </p:cNvSpPr>
          <p:nvPr/>
        </p:nvSpPr>
        <p:spPr bwMode="auto">
          <a:xfrm>
            <a:off x="5485848" y="525747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20" name="Rectangle 25"/>
          <p:cNvSpPr>
            <a:spLocks noChangeArrowheads="1"/>
          </p:cNvSpPr>
          <p:nvPr/>
        </p:nvSpPr>
        <p:spPr bwMode="auto">
          <a:xfrm>
            <a:off x="5128658" y="525747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21" name="Rectangle 25"/>
          <p:cNvSpPr>
            <a:spLocks noChangeArrowheads="1"/>
          </p:cNvSpPr>
          <p:nvPr/>
        </p:nvSpPr>
        <p:spPr bwMode="auto">
          <a:xfrm>
            <a:off x="7986178" y="525747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31" name="Rectangle 25"/>
          <p:cNvSpPr>
            <a:spLocks noChangeArrowheads="1"/>
          </p:cNvSpPr>
          <p:nvPr/>
        </p:nvSpPr>
        <p:spPr bwMode="auto">
          <a:xfrm>
            <a:off x="6200228" y="490028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32" name="Rectangle 25"/>
          <p:cNvSpPr>
            <a:spLocks noChangeArrowheads="1"/>
          </p:cNvSpPr>
          <p:nvPr/>
        </p:nvSpPr>
        <p:spPr bwMode="auto">
          <a:xfrm>
            <a:off x="6557418" y="525747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48" name="Rectangle 96"/>
          <p:cNvSpPr>
            <a:spLocks noChangeArrowheads="1"/>
          </p:cNvSpPr>
          <p:nvPr/>
        </p:nvSpPr>
        <p:spPr bwMode="auto">
          <a:xfrm>
            <a:off x="6485980" y="3968738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i="1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latency</a:t>
            </a:r>
            <a:r>
              <a:rPr lang="en-US" altLang="ja-JP" sz="2000" baseline="-25000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MRF</a:t>
            </a:r>
            <a:endParaRPr lang="en-US" altLang="ja-JP" sz="2000" dirty="0"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cxnSp>
        <p:nvCxnSpPr>
          <p:cNvPr id="149" name="直線矢印コネクタ 148"/>
          <p:cNvCxnSpPr/>
          <p:nvPr/>
        </p:nvCxnSpPr>
        <p:spPr bwMode="auto">
          <a:xfrm>
            <a:off x="6557418" y="3968738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5" name="Rectangle 25"/>
          <p:cNvSpPr>
            <a:spLocks noChangeArrowheads="1"/>
          </p:cNvSpPr>
          <p:nvPr/>
        </p:nvSpPr>
        <p:spPr bwMode="auto">
          <a:xfrm>
            <a:off x="6557418" y="561466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5843038" y="561466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58" name="Rectangle 25"/>
          <p:cNvSpPr>
            <a:spLocks noChangeArrowheads="1"/>
          </p:cNvSpPr>
          <p:nvPr/>
        </p:nvSpPr>
        <p:spPr bwMode="auto">
          <a:xfrm>
            <a:off x="5485848" y="561466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59" name="Rectangle 25"/>
          <p:cNvSpPr>
            <a:spLocks noChangeArrowheads="1"/>
          </p:cNvSpPr>
          <p:nvPr/>
        </p:nvSpPr>
        <p:spPr bwMode="auto">
          <a:xfrm>
            <a:off x="8343368" y="561466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63" name="Rectangle 25"/>
          <p:cNvSpPr>
            <a:spLocks noChangeArrowheads="1"/>
          </p:cNvSpPr>
          <p:nvPr/>
        </p:nvSpPr>
        <p:spPr bwMode="auto">
          <a:xfrm>
            <a:off x="6914608" y="561466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64" name="Rectangle 25"/>
          <p:cNvSpPr>
            <a:spLocks noChangeArrowheads="1"/>
          </p:cNvSpPr>
          <p:nvPr/>
        </p:nvSpPr>
        <p:spPr bwMode="auto">
          <a:xfrm>
            <a:off x="6914608" y="597185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66" name="Rectangle 25"/>
          <p:cNvSpPr>
            <a:spLocks noChangeArrowheads="1"/>
          </p:cNvSpPr>
          <p:nvPr/>
        </p:nvSpPr>
        <p:spPr bwMode="auto">
          <a:xfrm>
            <a:off x="6200228" y="597185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67" name="Rectangle 25"/>
          <p:cNvSpPr>
            <a:spLocks noChangeArrowheads="1"/>
          </p:cNvSpPr>
          <p:nvPr/>
        </p:nvSpPr>
        <p:spPr bwMode="auto">
          <a:xfrm>
            <a:off x="5843038" y="597185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68" name="Rectangle 25"/>
          <p:cNvSpPr>
            <a:spLocks noChangeArrowheads="1"/>
          </p:cNvSpPr>
          <p:nvPr/>
        </p:nvSpPr>
        <p:spPr bwMode="auto">
          <a:xfrm>
            <a:off x="8700558" y="597185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72" name="Rectangle 25"/>
          <p:cNvSpPr>
            <a:spLocks noChangeArrowheads="1"/>
          </p:cNvSpPr>
          <p:nvPr/>
        </p:nvSpPr>
        <p:spPr bwMode="auto">
          <a:xfrm>
            <a:off x="7271798" y="597185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grpSp>
        <p:nvGrpSpPr>
          <p:cNvPr id="201" name="グループ化 200"/>
          <p:cNvGrpSpPr/>
          <p:nvPr/>
        </p:nvGrpSpPr>
        <p:grpSpPr>
          <a:xfrm>
            <a:off x="3342707" y="2071260"/>
            <a:ext cx="357190" cy="285752"/>
            <a:chOff x="2000232" y="3000372"/>
            <a:chExt cx="571504" cy="428628"/>
          </a:xfrm>
        </p:grpSpPr>
        <p:sp>
          <p:nvSpPr>
            <p:cNvPr id="202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203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204" name="グループ化 203"/>
          <p:cNvGrpSpPr/>
          <p:nvPr/>
        </p:nvGrpSpPr>
        <p:grpSpPr>
          <a:xfrm>
            <a:off x="5843037" y="2428450"/>
            <a:ext cx="357190" cy="285752"/>
            <a:chOff x="2000232" y="3000372"/>
            <a:chExt cx="571504" cy="428628"/>
          </a:xfrm>
        </p:grpSpPr>
        <p:sp>
          <p:nvSpPr>
            <p:cNvPr id="205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206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207" name="グループ化 206"/>
          <p:cNvGrpSpPr/>
          <p:nvPr/>
        </p:nvGrpSpPr>
        <p:grpSpPr>
          <a:xfrm>
            <a:off x="6200227" y="2785640"/>
            <a:ext cx="357190" cy="285752"/>
            <a:chOff x="2000232" y="3000372"/>
            <a:chExt cx="571504" cy="428628"/>
          </a:xfrm>
        </p:grpSpPr>
        <p:sp>
          <p:nvSpPr>
            <p:cNvPr id="208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209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210" name="グループ化 209"/>
          <p:cNvGrpSpPr/>
          <p:nvPr/>
        </p:nvGrpSpPr>
        <p:grpSpPr>
          <a:xfrm>
            <a:off x="7271797" y="3142830"/>
            <a:ext cx="357190" cy="285752"/>
            <a:chOff x="2000232" y="3000372"/>
            <a:chExt cx="571504" cy="428628"/>
          </a:xfrm>
        </p:grpSpPr>
        <p:sp>
          <p:nvSpPr>
            <p:cNvPr id="211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212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213" name="グループ化 212"/>
          <p:cNvGrpSpPr/>
          <p:nvPr/>
        </p:nvGrpSpPr>
        <p:grpSpPr>
          <a:xfrm>
            <a:off x="7628987" y="3500020"/>
            <a:ext cx="357190" cy="285752"/>
            <a:chOff x="2000232" y="3000372"/>
            <a:chExt cx="571504" cy="428628"/>
          </a:xfrm>
        </p:grpSpPr>
        <p:sp>
          <p:nvSpPr>
            <p:cNvPr id="214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215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699897" y="4543092"/>
            <a:ext cx="714380" cy="282944"/>
            <a:chOff x="3000364" y="3571876"/>
            <a:chExt cx="714380" cy="282944"/>
          </a:xfrm>
        </p:grpSpPr>
        <p:sp>
          <p:nvSpPr>
            <p:cNvPr id="223" name="Rectangle 25"/>
            <p:cNvSpPr>
              <a:spLocks noChangeArrowheads="1"/>
            </p:cNvSpPr>
            <p:nvPr/>
          </p:nvSpPr>
          <p:spPr bwMode="auto">
            <a:xfrm>
              <a:off x="300036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24" name="Rectangle 25"/>
            <p:cNvSpPr>
              <a:spLocks noChangeArrowheads="1"/>
            </p:cNvSpPr>
            <p:nvPr/>
          </p:nvSpPr>
          <p:spPr bwMode="auto">
            <a:xfrm>
              <a:off x="335755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25" name="Rectangle 25"/>
            <p:cNvSpPr>
              <a:spLocks noChangeArrowheads="1"/>
            </p:cNvSpPr>
            <p:nvPr/>
          </p:nvSpPr>
          <p:spPr bwMode="auto">
            <a:xfrm>
              <a:off x="300036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26" name="Rectangle 25"/>
            <p:cNvSpPr>
              <a:spLocks noChangeArrowheads="1"/>
            </p:cNvSpPr>
            <p:nvPr/>
          </p:nvSpPr>
          <p:spPr bwMode="auto">
            <a:xfrm>
              <a:off x="335755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</p:grpSp>
      <p:grpSp>
        <p:nvGrpSpPr>
          <p:cNvPr id="228" name="グループ化 227"/>
          <p:cNvGrpSpPr/>
          <p:nvPr/>
        </p:nvGrpSpPr>
        <p:grpSpPr>
          <a:xfrm>
            <a:off x="6914607" y="4900282"/>
            <a:ext cx="714380" cy="282944"/>
            <a:chOff x="3000364" y="3571876"/>
            <a:chExt cx="714380" cy="282944"/>
          </a:xfrm>
        </p:grpSpPr>
        <p:sp>
          <p:nvSpPr>
            <p:cNvPr id="229" name="Rectangle 25"/>
            <p:cNvSpPr>
              <a:spLocks noChangeArrowheads="1"/>
            </p:cNvSpPr>
            <p:nvPr/>
          </p:nvSpPr>
          <p:spPr bwMode="auto">
            <a:xfrm>
              <a:off x="300036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36" name="Rectangle 25"/>
            <p:cNvSpPr>
              <a:spLocks noChangeArrowheads="1"/>
            </p:cNvSpPr>
            <p:nvPr/>
          </p:nvSpPr>
          <p:spPr bwMode="auto">
            <a:xfrm>
              <a:off x="335755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37" name="Rectangle 25"/>
            <p:cNvSpPr>
              <a:spLocks noChangeArrowheads="1"/>
            </p:cNvSpPr>
            <p:nvPr/>
          </p:nvSpPr>
          <p:spPr bwMode="auto">
            <a:xfrm>
              <a:off x="300036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43" name="Rectangle 25"/>
            <p:cNvSpPr>
              <a:spLocks noChangeArrowheads="1"/>
            </p:cNvSpPr>
            <p:nvPr/>
          </p:nvSpPr>
          <p:spPr bwMode="auto">
            <a:xfrm>
              <a:off x="335755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</p:grpSp>
      <p:grpSp>
        <p:nvGrpSpPr>
          <p:cNvPr id="244" name="グループ化 243"/>
          <p:cNvGrpSpPr/>
          <p:nvPr/>
        </p:nvGrpSpPr>
        <p:grpSpPr>
          <a:xfrm>
            <a:off x="7628987" y="5614662"/>
            <a:ext cx="714380" cy="282944"/>
            <a:chOff x="3000364" y="3571876"/>
            <a:chExt cx="714380" cy="282944"/>
          </a:xfrm>
        </p:grpSpPr>
        <p:sp>
          <p:nvSpPr>
            <p:cNvPr id="245" name="Rectangle 25"/>
            <p:cNvSpPr>
              <a:spLocks noChangeArrowheads="1"/>
            </p:cNvSpPr>
            <p:nvPr/>
          </p:nvSpPr>
          <p:spPr bwMode="auto">
            <a:xfrm>
              <a:off x="300036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50" name="Rectangle 25"/>
            <p:cNvSpPr>
              <a:spLocks noChangeArrowheads="1"/>
            </p:cNvSpPr>
            <p:nvPr/>
          </p:nvSpPr>
          <p:spPr bwMode="auto">
            <a:xfrm>
              <a:off x="335755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51" name="Rectangle 25"/>
            <p:cNvSpPr>
              <a:spLocks noChangeArrowheads="1"/>
            </p:cNvSpPr>
            <p:nvPr/>
          </p:nvSpPr>
          <p:spPr bwMode="auto">
            <a:xfrm>
              <a:off x="300036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52" name="Rectangle 25"/>
            <p:cNvSpPr>
              <a:spLocks noChangeArrowheads="1"/>
            </p:cNvSpPr>
            <p:nvPr/>
          </p:nvSpPr>
          <p:spPr bwMode="auto">
            <a:xfrm>
              <a:off x="335755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7986177" y="5971852"/>
            <a:ext cx="714380" cy="282944"/>
            <a:chOff x="3000364" y="3571876"/>
            <a:chExt cx="714380" cy="282944"/>
          </a:xfrm>
        </p:grpSpPr>
        <p:sp>
          <p:nvSpPr>
            <p:cNvPr id="257" name="Rectangle 25"/>
            <p:cNvSpPr>
              <a:spLocks noChangeArrowheads="1"/>
            </p:cNvSpPr>
            <p:nvPr/>
          </p:nvSpPr>
          <p:spPr bwMode="auto">
            <a:xfrm>
              <a:off x="300036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58" name="Rectangle 25"/>
            <p:cNvSpPr>
              <a:spLocks noChangeArrowheads="1"/>
            </p:cNvSpPr>
            <p:nvPr/>
          </p:nvSpPr>
          <p:spPr bwMode="auto">
            <a:xfrm>
              <a:off x="335755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59" name="Rectangle 25"/>
            <p:cNvSpPr>
              <a:spLocks noChangeArrowheads="1"/>
            </p:cNvSpPr>
            <p:nvPr/>
          </p:nvSpPr>
          <p:spPr bwMode="auto">
            <a:xfrm>
              <a:off x="300036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60" name="Rectangle 25"/>
            <p:cNvSpPr>
              <a:spLocks noChangeArrowheads="1"/>
            </p:cNvSpPr>
            <p:nvPr/>
          </p:nvSpPr>
          <p:spPr bwMode="auto">
            <a:xfrm>
              <a:off x="335755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</p:grpSp>
      <p:sp>
        <p:nvSpPr>
          <p:cNvPr id="272" name="Rectangle 25"/>
          <p:cNvSpPr>
            <a:spLocks noChangeArrowheads="1"/>
          </p:cNvSpPr>
          <p:nvPr/>
        </p:nvSpPr>
        <p:spPr bwMode="auto">
          <a:xfrm>
            <a:off x="7271797" y="5257472"/>
            <a:ext cx="357190" cy="126000"/>
          </a:xfrm>
          <a:prstGeom prst="rect">
            <a:avLst/>
          </a:prstGeom>
          <a:noFill/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smtClean="0">
                <a:latin typeface="Arial Narrow" pitchFamily="34" charset="0"/>
              </a:rPr>
              <a:t>RR1</a:t>
            </a:r>
            <a:endParaRPr lang="en-US" altLang="ja-JP" sz="1200" dirty="0">
              <a:latin typeface="Arial Narrow" pitchFamily="34" charset="0"/>
            </a:endParaRPr>
          </a:p>
        </p:txBody>
      </p:sp>
      <p:sp>
        <p:nvSpPr>
          <p:cNvPr id="273" name="Rectangle 25"/>
          <p:cNvSpPr>
            <a:spLocks noChangeArrowheads="1"/>
          </p:cNvSpPr>
          <p:nvPr/>
        </p:nvSpPr>
        <p:spPr bwMode="auto">
          <a:xfrm>
            <a:off x="7628987" y="5257472"/>
            <a:ext cx="357190" cy="126000"/>
          </a:xfrm>
          <a:prstGeom prst="rect">
            <a:avLst/>
          </a:prstGeom>
          <a:noFill/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smtClean="0">
                <a:latin typeface="Arial Narrow" pitchFamily="34" charset="0"/>
              </a:rPr>
              <a:t>RR2</a:t>
            </a:r>
            <a:endParaRPr lang="en-US" altLang="ja-JP" sz="1200" dirty="0">
              <a:latin typeface="Arial Narrow" pitchFamily="34" charset="0"/>
            </a:endParaRPr>
          </a:p>
        </p:txBody>
      </p:sp>
      <p:sp>
        <p:nvSpPr>
          <p:cNvPr id="278" name="Rectangle 25"/>
          <p:cNvSpPr>
            <a:spLocks noChangeArrowheads="1"/>
          </p:cNvSpPr>
          <p:nvPr/>
        </p:nvSpPr>
        <p:spPr bwMode="auto">
          <a:xfrm>
            <a:off x="7271797" y="5414416"/>
            <a:ext cx="357190" cy="12600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smtClean="0">
                <a:latin typeface="Arial Narrow" pitchFamily="34" charset="0"/>
              </a:rPr>
              <a:t>RR1</a:t>
            </a:r>
            <a:endParaRPr lang="en-US" altLang="ja-JP" sz="1200" dirty="0">
              <a:latin typeface="Arial Narrow" pitchFamily="34" charset="0"/>
            </a:endParaRPr>
          </a:p>
        </p:txBody>
      </p:sp>
      <p:sp>
        <p:nvSpPr>
          <p:cNvPr id="279" name="Rectangle 25"/>
          <p:cNvSpPr>
            <a:spLocks noChangeArrowheads="1"/>
          </p:cNvSpPr>
          <p:nvPr/>
        </p:nvSpPr>
        <p:spPr bwMode="auto">
          <a:xfrm>
            <a:off x="7628987" y="5414416"/>
            <a:ext cx="357190" cy="12600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smtClean="0">
                <a:latin typeface="Arial Narrow" pitchFamily="34" charset="0"/>
              </a:rPr>
              <a:t>RR2</a:t>
            </a:r>
            <a:endParaRPr lang="en-US" altLang="ja-JP" sz="1200" dirty="0">
              <a:latin typeface="Arial Narrow" pitchFamily="34" charset="0"/>
            </a:endParaRPr>
          </a:p>
        </p:txBody>
      </p:sp>
      <p:sp>
        <p:nvSpPr>
          <p:cNvPr id="293" name="爆発 1 292"/>
          <p:cNvSpPr/>
          <p:nvPr/>
        </p:nvSpPr>
        <p:spPr>
          <a:xfrm>
            <a:off x="6414509" y="2928516"/>
            <a:ext cx="312716" cy="285752"/>
          </a:xfrm>
          <a:prstGeom prst="irregularSeal1">
            <a:avLst/>
          </a:prstGeom>
          <a:ln w="12700"/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8" name="グループ化 297"/>
          <p:cNvGrpSpPr/>
          <p:nvPr/>
        </p:nvGrpSpPr>
        <p:grpSpPr>
          <a:xfrm>
            <a:off x="3342707" y="4543092"/>
            <a:ext cx="357190" cy="278552"/>
            <a:chOff x="2000232" y="3000372"/>
            <a:chExt cx="571504" cy="417828"/>
          </a:xfrm>
        </p:grpSpPr>
        <p:sp>
          <p:nvSpPr>
            <p:cNvPr id="299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300" name="Rectangle 25"/>
            <p:cNvSpPr>
              <a:spLocks noChangeArrowheads="1"/>
            </p:cNvSpPr>
            <p:nvPr/>
          </p:nvSpPr>
          <p:spPr bwMode="auto">
            <a:xfrm>
              <a:off x="2000232" y="32310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301" name="グループ化 300"/>
          <p:cNvGrpSpPr/>
          <p:nvPr/>
        </p:nvGrpSpPr>
        <p:grpSpPr>
          <a:xfrm>
            <a:off x="6557417" y="4900282"/>
            <a:ext cx="357190" cy="285752"/>
            <a:chOff x="2000232" y="3000372"/>
            <a:chExt cx="571504" cy="428628"/>
          </a:xfrm>
        </p:grpSpPr>
        <p:sp>
          <p:nvSpPr>
            <p:cNvPr id="302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303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304" name="グループ化 303"/>
          <p:cNvGrpSpPr/>
          <p:nvPr/>
        </p:nvGrpSpPr>
        <p:grpSpPr>
          <a:xfrm>
            <a:off x="6914607" y="5257472"/>
            <a:ext cx="357190" cy="285752"/>
            <a:chOff x="2000232" y="3000372"/>
            <a:chExt cx="571504" cy="428628"/>
          </a:xfrm>
        </p:grpSpPr>
        <p:sp>
          <p:nvSpPr>
            <p:cNvPr id="305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306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307" name="グループ化 306"/>
          <p:cNvGrpSpPr/>
          <p:nvPr/>
        </p:nvGrpSpPr>
        <p:grpSpPr>
          <a:xfrm>
            <a:off x="7271797" y="5614662"/>
            <a:ext cx="357190" cy="285752"/>
            <a:chOff x="2000232" y="3000372"/>
            <a:chExt cx="571504" cy="428628"/>
          </a:xfrm>
        </p:grpSpPr>
        <p:sp>
          <p:nvSpPr>
            <p:cNvPr id="308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309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310" name="グループ化 309"/>
          <p:cNvGrpSpPr/>
          <p:nvPr/>
        </p:nvGrpSpPr>
        <p:grpSpPr>
          <a:xfrm>
            <a:off x="7628987" y="5971852"/>
            <a:ext cx="357190" cy="285752"/>
            <a:chOff x="2000232" y="3000372"/>
            <a:chExt cx="571504" cy="428628"/>
          </a:xfrm>
        </p:grpSpPr>
        <p:sp>
          <p:nvSpPr>
            <p:cNvPr id="311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312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sp>
        <p:nvSpPr>
          <p:cNvPr id="282" name="爆発 1 281"/>
          <p:cNvSpPr/>
          <p:nvPr/>
        </p:nvSpPr>
        <p:spPr>
          <a:xfrm>
            <a:off x="7128889" y="5400348"/>
            <a:ext cx="312716" cy="285752"/>
          </a:xfrm>
          <a:prstGeom prst="irregularSeal1">
            <a:avLst/>
          </a:prstGeom>
          <a:ln w="12700"/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6" name="テキスト ボックス 315"/>
          <p:cNvSpPr txBox="1"/>
          <p:nvPr/>
        </p:nvSpPr>
        <p:spPr>
          <a:xfrm>
            <a:off x="936014" y="3071392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4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17" name="テキスト ボックス 316"/>
          <p:cNvSpPr txBox="1"/>
          <p:nvPr/>
        </p:nvSpPr>
        <p:spPr>
          <a:xfrm>
            <a:off x="936014" y="2357012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2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18" name="テキスト ボックス 317"/>
          <p:cNvSpPr txBox="1"/>
          <p:nvPr/>
        </p:nvSpPr>
        <p:spPr>
          <a:xfrm>
            <a:off x="936014" y="1999822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1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19" name="テキスト ボックス 318"/>
          <p:cNvSpPr txBox="1"/>
          <p:nvPr/>
        </p:nvSpPr>
        <p:spPr>
          <a:xfrm>
            <a:off x="936014" y="2702060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3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cxnSp>
        <p:nvCxnSpPr>
          <p:cNvPr id="320" name="直線コネクタ 319"/>
          <p:cNvCxnSpPr/>
          <p:nvPr/>
        </p:nvCxnSpPr>
        <p:spPr>
          <a:xfrm>
            <a:off x="1342443" y="2571326"/>
            <a:ext cx="271464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直線コネクタ 322"/>
          <p:cNvCxnSpPr/>
          <p:nvPr/>
        </p:nvCxnSpPr>
        <p:spPr>
          <a:xfrm>
            <a:off x="1342443" y="2928516"/>
            <a:ext cx="307183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直線コネクタ 324"/>
          <p:cNvCxnSpPr/>
          <p:nvPr/>
        </p:nvCxnSpPr>
        <p:spPr>
          <a:xfrm>
            <a:off x="1342443" y="3285706"/>
            <a:ext cx="342902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テキスト ボックス 332"/>
          <p:cNvSpPr txBox="1"/>
          <p:nvPr/>
        </p:nvSpPr>
        <p:spPr>
          <a:xfrm>
            <a:off x="936014" y="3428582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5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cxnSp>
        <p:nvCxnSpPr>
          <p:cNvPr id="335" name="直線コネクタ 334"/>
          <p:cNvCxnSpPr>
            <a:endCxn id="106" idx="1"/>
          </p:cNvCxnSpPr>
          <p:nvPr/>
        </p:nvCxnSpPr>
        <p:spPr>
          <a:xfrm flipV="1">
            <a:off x="1342443" y="4685163"/>
            <a:ext cx="214315" cy="805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テキスト ボックス 335"/>
          <p:cNvSpPr txBox="1"/>
          <p:nvPr/>
        </p:nvSpPr>
        <p:spPr>
          <a:xfrm>
            <a:off x="936013" y="5543224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4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37" name="テキスト ボックス 336"/>
          <p:cNvSpPr txBox="1"/>
          <p:nvPr/>
        </p:nvSpPr>
        <p:spPr>
          <a:xfrm>
            <a:off x="936013" y="4828844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2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38" name="テキスト ボックス 337"/>
          <p:cNvSpPr txBox="1"/>
          <p:nvPr/>
        </p:nvSpPr>
        <p:spPr>
          <a:xfrm>
            <a:off x="936013" y="4471654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1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39" name="テキスト ボックス 338"/>
          <p:cNvSpPr txBox="1"/>
          <p:nvPr/>
        </p:nvSpPr>
        <p:spPr>
          <a:xfrm>
            <a:off x="936013" y="5173892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3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cxnSp>
        <p:nvCxnSpPr>
          <p:cNvPr id="340" name="直線コネクタ 339"/>
          <p:cNvCxnSpPr/>
          <p:nvPr/>
        </p:nvCxnSpPr>
        <p:spPr>
          <a:xfrm>
            <a:off x="1342443" y="5043158"/>
            <a:ext cx="3429024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直線コネクタ 340"/>
          <p:cNvCxnSpPr>
            <a:endCxn id="120" idx="1"/>
          </p:cNvCxnSpPr>
          <p:nvPr/>
        </p:nvCxnSpPr>
        <p:spPr>
          <a:xfrm>
            <a:off x="1342443" y="5400348"/>
            <a:ext cx="378621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コネクタ 341"/>
          <p:cNvCxnSpPr>
            <a:endCxn id="158" idx="1"/>
          </p:cNvCxnSpPr>
          <p:nvPr/>
        </p:nvCxnSpPr>
        <p:spPr>
          <a:xfrm>
            <a:off x="1342443" y="5757538"/>
            <a:ext cx="414340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コネクタ 342"/>
          <p:cNvCxnSpPr>
            <a:endCxn id="167" idx="1"/>
          </p:cNvCxnSpPr>
          <p:nvPr/>
        </p:nvCxnSpPr>
        <p:spPr>
          <a:xfrm>
            <a:off x="1342443" y="6114728"/>
            <a:ext cx="450059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テキスト ボックス 344"/>
          <p:cNvSpPr txBox="1"/>
          <p:nvPr/>
        </p:nvSpPr>
        <p:spPr>
          <a:xfrm>
            <a:off x="936013" y="5900414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5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65" name="Rectangle 96"/>
          <p:cNvSpPr>
            <a:spLocks noChangeArrowheads="1"/>
          </p:cNvSpPr>
          <p:nvPr/>
        </p:nvSpPr>
        <p:spPr bwMode="auto">
          <a:xfrm>
            <a:off x="630947" y="1725242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LORCS</a:t>
            </a:r>
            <a:endParaRPr lang="en-US" altLang="ja-JP" sz="2000" baseline="-25000" dirty="0"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366" name="Rectangle 96"/>
          <p:cNvSpPr>
            <a:spLocks noChangeArrowheads="1"/>
          </p:cNvSpPr>
          <p:nvPr/>
        </p:nvSpPr>
        <p:spPr bwMode="auto">
          <a:xfrm>
            <a:off x="639589" y="4193763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NORCS</a:t>
            </a:r>
            <a:endParaRPr lang="en-US" altLang="ja-JP" sz="2000" baseline="-25000" dirty="0"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367" name="Rectangle 25"/>
          <p:cNvSpPr>
            <a:spLocks noChangeArrowheads="1"/>
          </p:cNvSpPr>
          <p:nvPr/>
        </p:nvSpPr>
        <p:spPr bwMode="auto">
          <a:xfrm>
            <a:off x="4771435" y="242845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68" name="Rectangle 25"/>
          <p:cNvSpPr>
            <a:spLocks noChangeArrowheads="1"/>
          </p:cNvSpPr>
          <p:nvPr/>
        </p:nvSpPr>
        <p:spPr bwMode="auto">
          <a:xfrm>
            <a:off x="5128625" y="278564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0" name="Rectangle 25"/>
          <p:cNvSpPr>
            <a:spLocks noChangeArrowheads="1"/>
          </p:cNvSpPr>
          <p:nvPr/>
        </p:nvSpPr>
        <p:spPr bwMode="auto">
          <a:xfrm>
            <a:off x="5843005" y="350002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2" name="Rectangle 25"/>
          <p:cNvSpPr>
            <a:spLocks noChangeArrowheads="1"/>
          </p:cNvSpPr>
          <p:nvPr/>
        </p:nvSpPr>
        <p:spPr bwMode="auto">
          <a:xfrm>
            <a:off x="2271105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4" name="Rectangle 25"/>
          <p:cNvSpPr>
            <a:spLocks noChangeArrowheads="1"/>
          </p:cNvSpPr>
          <p:nvPr/>
        </p:nvSpPr>
        <p:spPr bwMode="auto">
          <a:xfrm>
            <a:off x="5485815" y="490028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5" name="Rectangle 25"/>
          <p:cNvSpPr>
            <a:spLocks noChangeArrowheads="1"/>
          </p:cNvSpPr>
          <p:nvPr/>
        </p:nvSpPr>
        <p:spPr bwMode="auto">
          <a:xfrm>
            <a:off x="5843005" y="525747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6" name="Rectangle 25"/>
          <p:cNvSpPr>
            <a:spLocks noChangeArrowheads="1"/>
          </p:cNvSpPr>
          <p:nvPr/>
        </p:nvSpPr>
        <p:spPr bwMode="auto">
          <a:xfrm>
            <a:off x="6557385" y="597185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8" name="Rectangle 96"/>
          <p:cNvSpPr>
            <a:spLocks noChangeArrowheads="1"/>
          </p:cNvSpPr>
          <p:nvPr/>
        </p:nvSpPr>
        <p:spPr bwMode="auto">
          <a:xfrm>
            <a:off x="3556989" y="4971720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i="1" dirty="0" err="1" smtClean="0">
                <a:effectLst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latency</a:t>
            </a:r>
            <a:r>
              <a:rPr lang="en-US" altLang="ja-JP" sz="2000" baseline="-25000" dirty="0" err="1" smtClean="0">
                <a:effectLst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MRF</a:t>
            </a:r>
            <a:endParaRPr lang="en-US" altLang="ja-JP" sz="2000" dirty="0">
              <a:effectLst/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cxnSp>
        <p:nvCxnSpPr>
          <p:cNvPr id="379" name="直線矢印コネクタ 378"/>
          <p:cNvCxnSpPr/>
          <p:nvPr/>
        </p:nvCxnSpPr>
        <p:spPr bwMode="auto">
          <a:xfrm>
            <a:off x="3699865" y="497172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NORCS can shift those RC miss penalties to branch miss prediction penalties.</a:t>
            </a:r>
          </a:p>
        </p:txBody>
      </p:sp>
    </p:spTree>
    <p:extLst>
      <p:ext uri="{BB962C8B-B14F-4D97-AF65-F5344CB8AC3E}">
        <p14:creationId xmlns:p14="http://schemas.microsoft.com/office/powerpoint/2010/main" val="36446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Rectangle 25"/>
          <p:cNvSpPr>
            <a:spLocks noChangeArrowheads="1"/>
          </p:cNvSpPr>
          <p:nvPr/>
        </p:nvSpPr>
        <p:spPr bwMode="auto">
          <a:xfrm>
            <a:off x="6557418" y="1785508"/>
            <a:ext cx="714380" cy="2093220"/>
          </a:xfrm>
          <a:prstGeom prst="rect">
            <a:avLst/>
          </a:prstGeom>
          <a:solidFill>
            <a:srgbClr val="B2B2B2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81" name="Rectangle 25"/>
          <p:cNvSpPr>
            <a:spLocks noChangeArrowheads="1"/>
          </p:cNvSpPr>
          <p:nvPr/>
        </p:nvSpPr>
        <p:spPr bwMode="auto">
          <a:xfrm>
            <a:off x="3699865" y="4900282"/>
            <a:ext cx="714380" cy="1453721"/>
          </a:xfrm>
          <a:prstGeom prst="rect">
            <a:avLst/>
          </a:prstGeom>
          <a:solidFill>
            <a:srgbClr val="B2B2B2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98" name="Rectangle 25"/>
          <p:cNvSpPr>
            <a:spLocks noChangeArrowheads="1"/>
          </p:cNvSpPr>
          <p:nvPr/>
        </p:nvSpPr>
        <p:spPr bwMode="auto">
          <a:xfrm>
            <a:off x="1913948" y="4900282"/>
            <a:ext cx="1785917" cy="1453721"/>
          </a:xfrm>
          <a:prstGeom prst="rect">
            <a:avLst/>
          </a:prstGeom>
          <a:solidFill>
            <a:srgbClr val="DDDDDD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80" name="Rectangle 25"/>
          <p:cNvSpPr>
            <a:spLocks noChangeArrowheads="1"/>
          </p:cNvSpPr>
          <p:nvPr/>
        </p:nvSpPr>
        <p:spPr bwMode="auto">
          <a:xfrm>
            <a:off x="4414245" y="4900282"/>
            <a:ext cx="357157" cy="1453721"/>
          </a:xfrm>
          <a:prstGeom prst="rect">
            <a:avLst/>
          </a:prstGeom>
          <a:solidFill>
            <a:srgbClr val="DDDDDD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3" name="Rectangle 25"/>
          <p:cNvSpPr>
            <a:spLocks noChangeArrowheads="1"/>
          </p:cNvSpPr>
          <p:nvPr/>
        </p:nvSpPr>
        <p:spPr bwMode="auto">
          <a:xfrm>
            <a:off x="6200195" y="561466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69" name="Rectangle 25"/>
          <p:cNvSpPr>
            <a:spLocks noChangeArrowheads="1"/>
          </p:cNvSpPr>
          <p:nvPr/>
        </p:nvSpPr>
        <p:spPr bwMode="auto">
          <a:xfrm>
            <a:off x="5485815" y="314283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cxnSp>
        <p:nvCxnSpPr>
          <p:cNvPr id="331" name="直線コネクタ 330"/>
          <p:cNvCxnSpPr>
            <a:endCxn id="193" idx="1"/>
          </p:cNvCxnSpPr>
          <p:nvPr/>
        </p:nvCxnSpPr>
        <p:spPr>
          <a:xfrm flipV="1">
            <a:off x="1342443" y="2213331"/>
            <a:ext cx="214315" cy="805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Rectangle 25"/>
          <p:cNvSpPr>
            <a:spLocks noChangeArrowheads="1"/>
          </p:cNvSpPr>
          <p:nvPr/>
        </p:nvSpPr>
        <p:spPr bwMode="auto">
          <a:xfrm>
            <a:off x="1913948" y="2428450"/>
            <a:ext cx="2143140" cy="1450278"/>
          </a:xfrm>
          <a:prstGeom prst="rect">
            <a:avLst/>
          </a:prstGeom>
          <a:solidFill>
            <a:srgbClr val="DDDDDD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95" name="Rectangle 25"/>
          <p:cNvSpPr>
            <a:spLocks noChangeArrowheads="1"/>
          </p:cNvSpPr>
          <p:nvPr/>
        </p:nvSpPr>
        <p:spPr bwMode="auto">
          <a:xfrm>
            <a:off x="369989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98" name="Rectangle 25"/>
          <p:cNvSpPr>
            <a:spLocks noChangeArrowheads="1"/>
          </p:cNvSpPr>
          <p:nvPr/>
        </p:nvSpPr>
        <p:spPr bwMode="auto">
          <a:xfrm>
            <a:off x="298551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90" name="Rectangle 25"/>
          <p:cNvSpPr>
            <a:spLocks noChangeArrowheads="1"/>
          </p:cNvSpPr>
          <p:nvPr/>
        </p:nvSpPr>
        <p:spPr bwMode="auto">
          <a:xfrm>
            <a:off x="262832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91" name="Rectangle 25"/>
          <p:cNvSpPr>
            <a:spLocks noChangeArrowheads="1"/>
          </p:cNvSpPr>
          <p:nvPr/>
        </p:nvSpPr>
        <p:spPr bwMode="auto">
          <a:xfrm>
            <a:off x="227113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92" name="Rectangle 25"/>
          <p:cNvSpPr>
            <a:spLocks noChangeArrowheads="1"/>
          </p:cNvSpPr>
          <p:nvPr/>
        </p:nvSpPr>
        <p:spPr bwMode="auto">
          <a:xfrm>
            <a:off x="191394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93" name="Rectangle 25"/>
          <p:cNvSpPr>
            <a:spLocks noChangeArrowheads="1"/>
          </p:cNvSpPr>
          <p:nvPr/>
        </p:nvSpPr>
        <p:spPr bwMode="auto">
          <a:xfrm>
            <a:off x="1556758" y="207126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274" name="Rectangle 25"/>
          <p:cNvSpPr>
            <a:spLocks noChangeArrowheads="1"/>
          </p:cNvSpPr>
          <p:nvPr/>
        </p:nvSpPr>
        <p:spPr bwMode="auto">
          <a:xfrm>
            <a:off x="5128658" y="242845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276" name="Rectangle 25"/>
          <p:cNvSpPr>
            <a:spLocks noChangeArrowheads="1"/>
          </p:cNvSpPr>
          <p:nvPr/>
        </p:nvSpPr>
        <p:spPr bwMode="auto">
          <a:xfrm>
            <a:off x="4414278" y="242845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277" name="Rectangle 25"/>
          <p:cNvSpPr>
            <a:spLocks noChangeArrowheads="1"/>
          </p:cNvSpPr>
          <p:nvPr/>
        </p:nvSpPr>
        <p:spPr bwMode="auto">
          <a:xfrm>
            <a:off x="4057088" y="242845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285" name="Rectangle 96"/>
          <p:cNvSpPr>
            <a:spLocks noChangeArrowheads="1"/>
          </p:cNvSpPr>
          <p:nvPr/>
        </p:nvSpPr>
        <p:spPr bwMode="auto">
          <a:xfrm>
            <a:off x="2556890" y="3971965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i="1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penalty</a:t>
            </a:r>
            <a:r>
              <a:rPr lang="en-US" altLang="ja-JP" sz="2000" i="1" baseline="-250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bpred</a:t>
            </a:r>
            <a:endParaRPr lang="en-US" altLang="ja-JP" sz="2000" i="1" baseline="-25000" dirty="0"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cxnSp>
        <p:nvCxnSpPr>
          <p:cNvPr id="286" name="直線矢印コネクタ 285"/>
          <p:cNvCxnSpPr/>
          <p:nvPr/>
        </p:nvCxnSpPr>
        <p:spPr bwMode="auto">
          <a:xfrm>
            <a:off x="1913948" y="3968738"/>
            <a:ext cx="2153646" cy="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5" name="直線矢印コネクタ 294"/>
          <p:cNvCxnSpPr/>
          <p:nvPr/>
        </p:nvCxnSpPr>
        <p:spPr bwMode="auto">
          <a:xfrm>
            <a:off x="1646675" y="1763815"/>
            <a:ext cx="7335815" cy="0"/>
          </a:xfrm>
          <a:prstGeom prst="straightConnector1">
            <a:avLst/>
          </a:prstGeom>
          <a:ln>
            <a:headEnd type="none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6" name="テキスト ボックス 295"/>
          <p:cNvSpPr txBox="1"/>
          <p:nvPr/>
        </p:nvSpPr>
        <p:spPr>
          <a:xfrm>
            <a:off x="7542330" y="1725564"/>
            <a:ext cx="1289103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400" dirty="0" smtClean="0">
                <a:latin typeface="Arial Narrow" pitchFamily="34" charset="0"/>
                <a:ea typeface="HGPｺﾞｼｯｸM" pitchFamily="50" charset="-128"/>
              </a:rPr>
              <a:t>cycle</a:t>
            </a:r>
            <a:endParaRPr kumimoji="1" lang="ja-JP" altLang="en-US" sz="2400" dirty="0">
              <a:latin typeface="Arial Narrow" pitchFamily="34" charset="0"/>
              <a:ea typeface="HGPｺﾞｼｯｸM" pitchFamily="50" charset="-128"/>
            </a:endParaRPr>
          </a:p>
        </p:txBody>
      </p:sp>
      <p:sp>
        <p:nvSpPr>
          <p:cNvPr id="42" name="Rectangle 25"/>
          <p:cNvSpPr>
            <a:spLocks noChangeArrowheads="1"/>
          </p:cNvSpPr>
          <p:nvPr/>
        </p:nvSpPr>
        <p:spPr bwMode="auto">
          <a:xfrm>
            <a:off x="6200228" y="242845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46" name="Rectangle 25"/>
          <p:cNvSpPr>
            <a:spLocks noChangeArrowheads="1"/>
          </p:cNvSpPr>
          <p:nvPr/>
        </p:nvSpPr>
        <p:spPr bwMode="auto">
          <a:xfrm>
            <a:off x="5485848" y="278564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4771468" y="278564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49" name="Rectangle 25"/>
          <p:cNvSpPr>
            <a:spLocks noChangeArrowheads="1"/>
          </p:cNvSpPr>
          <p:nvPr/>
        </p:nvSpPr>
        <p:spPr bwMode="auto">
          <a:xfrm>
            <a:off x="4414278" y="278564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50" name="Rectangle 25"/>
          <p:cNvSpPr>
            <a:spLocks noChangeArrowheads="1"/>
          </p:cNvSpPr>
          <p:nvPr/>
        </p:nvSpPr>
        <p:spPr bwMode="auto">
          <a:xfrm>
            <a:off x="7271798" y="278564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52" name="Rectangle 25"/>
          <p:cNvSpPr>
            <a:spLocks noChangeArrowheads="1"/>
          </p:cNvSpPr>
          <p:nvPr/>
        </p:nvSpPr>
        <p:spPr bwMode="auto">
          <a:xfrm>
            <a:off x="6557418" y="2945392"/>
            <a:ext cx="357190" cy="12600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latin typeface="Arial Narrow" pitchFamily="34" charset="0"/>
              </a:rPr>
              <a:t>RR1</a:t>
            </a:r>
            <a:endParaRPr lang="en-US" altLang="ja-JP" sz="1400" dirty="0">
              <a:latin typeface="Arial Narrow" pitchFamily="34" charset="0"/>
            </a:endParaRPr>
          </a:p>
        </p:txBody>
      </p:sp>
      <p:sp>
        <p:nvSpPr>
          <p:cNvPr id="53" name="Rectangle 25"/>
          <p:cNvSpPr>
            <a:spLocks noChangeArrowheads="1"/>
          </p:cNvSpPr>
          <p:nvPr/>
        </p:nvSpPr>
        <p:spPr bwMode="auto">
          <a:xfrm>
            <a:off x="6914608" y="2945392"/>
            <a:ext cx="357190" cy="12600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latin typeface="Arial Narrow" pitchFamily="34" charset="0"/>
              </a:rPr>
              <a:t>RR2</a:t>
            </a:r>
            <a:endParaRPr lang="en-US" altLang="ja-JP" sz="1400" dirty="0">
              <a:latin typeface="Arial Narrow" pitchFamily="34" charset="0"/>
            </a:endParaRPr>
          </a:p>
        </p:txBody>
      </p:sp>
      <p:sp>
        <p:nvSpPr>
          <p:cNvPr id="54" name="Rectangle 25"/>
          <p:cNvSpPr>
            <a:spLocks noChangeArrowheads="1"/>
          </p:cNvSpPr>
          <p:nvPr/>
        </p:nvSpPr>
        <p:spPr bwMode="auto">
          <a:xfrm>
            <a:off x="5843038" y="314283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56" name="Rectangle 25"/>
          <p:cNvSpPr>
            <a:spLocks noChangeArrowheads="1"/>
          </p:cNvSpPr>
          <p:nvPr/>
        </p:nvSpPr>
        <p:spPr bwMode="auto">
          <a:xfrm>
            <a:off x="5128658" y="314283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57" name="Rectangle 25"/>
          <p:cNvSpPr>
            <a:spLocks noChangeArrowheads="1"/>
          </p:cNvSpPr>
          <p:nvPr/>
        </p:nvSpPr>
        <p:spPr bwMode="auto">
          <a:xfrm>
            <a:off x="4771468" y="314283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58" name="Rectangle 25"/>
          <p:cNvSpPr>
            <a:spLocks noChangeArrowheads="1"/>
          </p:cNvSpPr>
          <p:nvPr/>
        </p:nvSpPr>
        <p:spPr bwMode="auto">
          <a:xfrm>
            <a:off x="7628988" y="314283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78" name="Rectangle 25"/>
          <p:cNvSpPr>
            <a:spLocks noChangeArrowheads="1"/>
          </p:cNvSpPr>
          <p:nvPr/>
        </p:nvSpPr>
        <p:spPr bwMode="auto">
          <a:xfrm>
            <a:off x="5485848" y="242845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5843038" y="278564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0" name="Rectangle 25"/>
          <p:cNvSpPr>
            <a:spLocks noChangeArrowheads="1"/>
          </p:cNvSpPr>
          <p:nvPr/>
        </p:nvSpPr>
        <p:spPr bwMode="auto">
          <a:xfrm>
            <a:off x="6200228" y="314283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1" name="Rectangle 25"/>
          <p:cNvSpPr>
            <a:spLocks noChangeArrowheads="1"/>
          </p:cNvSpPr>
          <p:nvPr/>
        </p:nvSpPr>
        <p:spPr bwMode="auto">
          <a:xfrm>
            <a:off x="6200228" y="350002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3" name="Rectangle 25"/>
          <p:cNvSpPr>
            <a:spLocks noChangeArrowheads="1"/>
          </p:cNvSpPr>
          <p:nvPr/>
        </p:nvSpPr>
        <p:spPr bwMode="auto">
          <a:xfrm>
            <a:off x="5485848" y="350002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5128658" y="350002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5" name="Rectangle 25"/>
          <p:cNvSpPr>
            <a:spLocks noChangeArrowheads="1"/>
          </p:cNvSpPr>
          <p:nvPr/>
        </p:nvSpPr>
        <p:spPr bwMode="auto">
          <a:xfrm>
            <a:off x="7986178" y="350002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87" name="Rectangle 25"/>
          <p:cNvSpPr>
            <a:spLocks noChangeArrowheads="1"/>
          </p:cNvSpPr>
          <p:nvPr/>
        </p:nvSpPr>
        <p:spPr bwMode="auto">
          <a:xfrm>
            <a:off x="7271798" y="3500020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0" name="Rectangle 25"/>
          <p:cNvSpPr>
            <a:spLocks noChangeArrowheads="1"/>
          </p:cNvSpPr>
          <p:nvPr/>
        </p:nvSpPr>
        <p:spPr bwMode="auto">
          <a:xfrm>
            <a:off x="4414278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2" name="Rectangle 25"/>
          <p:cNvSpPr>
            <a:spLocks noChangeArrowheads="1"/>
          </p:cNvSpPr>
          <p:nvPr/>
        </p:nvSpPr>
        <p:spPr bwMode="auto">
          <a:xfrm>
            <a:off x="2985518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3" name="Rectangle 25"/>
          <p:cNvSpPr>
            <a:spLocks noChangeArrowheads="1"/>
          </p:cNvSpPr>
          <p:nvPr/>
        </p:nvSpPr>
        <p:spPr bwMode="auto">
          <a:xfrm>
            <a:off x="2628328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1913948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6" name="Rectangle 25"/>
          <p:cNvSpPr>
            <a:spLocks noChangeArrowheads="1"/>
          </p:cNvSpPr>
          <p:nvPr/>
        </p:nvSpPr>
        <p:spPr bwMode="auto">
          <a:xfrm>
            <a:off x="1556758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7" name="Rectangle 25"/>
          <p:cNvSpPr>
            <a:spLocks noChangeArrowheads="1"/>
          </p:cNvSpPr>
          <p:nvPr/>
        </p:nvSpPr>
        <p:spPr bwMode="auto">
          <a:xfrm>
            <a:off x="5843038" y="490028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09" name="Rectangle 25"/>
          <p:cNvSpPr>
            <a:spLocks noChangeArrowheads="1"/>
          </p:cNvSpPr>
          <p:nvPr/>
        </p:nvSpPr>
        <p:spPr bwMode="auto">
          <a:xfrm>
            <a:off x="5128658" y="490028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10" name="Rectangle 25"/>
          <p:cNvSpPr>
            <a:spLocks noChangeArrowheads="1"/>
          </p:cNvSpPr>
          <p:nvPr/>
        </p:nvSpPr>
        <p:spPr bwMode="auto">
          <a:xfrm>
            <a:off x="4771468" y="490028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11" name="Rectangle 96"/>
          <p:cNvSpPr>
            <a:spLocks noChangeArrowheads="1"/>
          </p:cNvSpPr>
          <p:nvPr/>
        </p:nvSpPr>
        <p:spPr bwMode="auto">
          <a:xfrm>
            <a:off x="2809255" y="6399008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i="1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penalty</a:t>
            </a:r>
            <a:r>
              <a:rPr lang="en-US" altLang="ja-JP" sz="2000" i="1" baseline="-250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bpred</a:t>
            </a:r>
            <a:r>
              <a:rPr lang="ja-JP" altLang="en-US" sz="2000" i="1" baseline="-250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+ </a:t>
            </a:r>
            <a:r>
              <a:rPr lang="en-US" altLang="ja-JP" sz="2000" i="1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latency</a:t>
            </a:r>
            <a:r>
              <a:rPr lang="en-US" altLang="ja-JP" sz="2000" baseline="-25000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MRF</a:t>
            </a:r>
            <a:endParaRPr lang="en-US" altLang="ja-JP" sz="2000" baseline="-25000" dirty="0"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cxnSp>
        <p:nvCxnSpPr>
          <p:cNvPr id="112" name="直線矢印コネクタ 111"/>
          <p:cNvCxnSpPr/>
          <p:nvPr/>
        </p:nvCxnSpPr>
        <p:spPr bwMode="auto">
          <a:xfrm flipV="1">
            <a:off x="1913948" y="6402180"/>
            <a:ext cx="2857520" cy="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5" name="Rectangle 25"/>
          <p:cNvSpPr>
            <a:spLocks noChangeArrowheads="1"/>
          </p:cNvSpPr>
          <p:nvPr/>
        </p:nvSpPr>
        <p:spPr bwMode="auto">
          <a:xfrm>
            <a:off x="7628988" y="490028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17" name="Rectangle 25"/>
          <p:cNvSpPr>
            <a:spLocks noChangeArrowheads="1"/>
          </p:cNvSpPr>
          <p:nvPr/>
        </p:nvSpPr>
        <p:spPr bwMode="auto">
          <a:xfrm>
            <a:off x="6200228" y="525747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19" name="Rectangle 25"/>
          <p:cNvSpPr>
            <a:spLocks noChangeArrowheads="1"/>
          </p:cNvSpPr>
          <p:nvPr/>
        </p:nvSpPr>
        <p:spPr bwMode="auto">
          <a:xfrm>
            <a:off x="5485848" y="525747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20" name="Rectangle 25"/>
          <p:cNvSpPr>
            <a:spLocks noChangeArrowheads="1"/>
          </p:cNvSpPr>
          <p:nvPr/>
        </p:nvSpPr>
        <p:spPr bwMode="auto">
          <a:xfrm>
            <a:off x="5128658" y="525747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21" name="Rectangle 25"/>
          <p:cNvSpPr>
            <a:spLocks noChangeArrowheads="1"/>
          </p:cNvSpPr>
          <p:nvPr/>
        </p:nvSpPr>
        <p:spPr bwMode="auto">
          <a:xfrm>
            <a:off x="7986178" y="525747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31" name="Rectangle 25"/>
          <p:cNvSpPr>
            <a:spLocks noChangeArrowheads="1"/>
          </p:cNvSpPr>
          <p:nvPr/>
        </p:nvSpPr>
        <p:spPr bwMode="auto">
          <a:xfrm>
            <a:off x="6200228" y="490028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32" name="Rectangle 25"/>
          <p:cNvSpPr>
            <a:spLocks noChangeArrowheads="1"/>
          </p:cNvSpPr>
          <p:nvPr/>
        </p:nvSpPr>
        <p:spPr bwMode="auto">
          <a:xfrm>
            <a:off x="6557418" y="525747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48" name="Rectangle 96"/>
          <p:cNvSpPr>
            <a:spLocks noChangeArrowheads="1"/>
          </p:cNvSpPr>
          <p:nvPr/>
        </p:nvSpPr>
        <p:spPr bwMode="auto">
          <a:xfrm>
            <a:off x="6485980" y="3968738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i="1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latency</a:t>
            </a:r>
            <a:r>
              <a:rPr lang="en-US" altLang="ja-JP" sz="2000" baseline="-25000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MRF</a:t>
            </a:r>
            <a:endParaRPr lang="en-US" altLang="ja-JP" sz="2000" dirty="0"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cxnSp>
        <p:nvCxnSpPr>
          <p:cNvPr id="149" name="直線矢印コネクタ 148"/>
          <p:cNvCxnSpPr/>
          <p:nvPr/>
        </p:nvCxnSpPr>
        <p:spPr bwMode="auto">
          <a:xfrm>
            <a:off x="6557418" y="3968738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5" name="Rectangle 25"/>
          <p:cNvSpPr>
            <a:spLocks noChangeArrowheads="1"/>
          </p:cNvSpPr>
          <p:nvPr/>
        </p:nvSpPr>
        <p:spPr bwMode="auto">
          <a:xfrm>
            <a:off x="6557418" y="561466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5843038" y="561466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58" name="Rectangle 25"/>
          <p:cNvSpPr>
            <a:spLocks noChangeArrowheads="1"/>
          </p:cNvSpPr>
          <p:nvPr/>
        </p:nvSpPr>
        <p:spPr bwMode="auto">
          <a:xfrm>
            <a:off x="5485848" y="561466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59" name="Rectangle 25"/>
          <p:cNvSpPr>
            <a:spLocks noChangeArrowheads="1"/>
          </p:cNvSpPr>
          <p:nvPr/>
        </p:nvSpPr>
        <p:spPr bwMode="auto">
          <a:xfrm>
            <a:off x="8343368" y="561466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63" name="Rectangle 25"/>
          <p:cNvSpPr>
            <a:spLocks noChangeArrowheads="1"/>
          </p:cNvSpPr>
          <p:nvPr/>
        </p:nvSpPr>
        <p:spPr bwMode="auto">
          <a:xfrm>
            <a:off x="6914608" y="561466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64" name="Rectangle 25"/>
          <p:cNvSpPr>
            <a:spLocks noChangeArrowheads="1"/>
          </p:cNvSpPr>
          <p:nvPr/>
        </p:nvSpPr>
        <p:spPr bwMode="auto">
          <a:xfrm>
            <a:off x="6914608" y="597185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66" name="Rectangle 25"/>
          <p:cNvSpPr>
            <a:spLocks noChangeArrowheads="1"/>
          </p:cNvSpPr>
          <p:nvPr/>
        </p:nvSpPr>
        <p:spPr bwMode="auto">
          <a:xfrm>
            <a:off x="6200228" y="597185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67" name="Rectangle 25"/>
          <p:cNvSpPr>
            <a:spLocks noChangeArrowheads="1"/>
          </p:cNvSpPr>
          <p:nvPr/>
        </p:nvSpPr>
        <p:spPr bwMode="auto">
          <a:xfrm>
            <a:off x="5843038" y="597185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IF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68" name="Rectangle 25"/>
          <p:cNvSpPr>
            <a:spLocks noChangeArrowheads="1"/>
          </p:cNvSpPr>
          <p:nvPr/>
        </p:nvSpPr>
        <p:spPr bwMode="auto">
          <a:xfrm>
            <a:off x="8700558" y="597185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EX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172" name="Rectangle 25"/>
          <p:cNvSpPr>
            <a:spLocks noChangeArrowheads="1"/>
          </p:cNvSpPr>
          <p:nvPr/>
        </p:nvSpPr>
        <p:spPr bwMode="auto">
          <a:xfrm>
            <a:off x="7271798" y="5971852"/>
            <a:ext cx="357190" cy="28575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IS</a:t>
            </a:r>
            <a:endParaRPr lang="en-US" altLang="ja-JP" sz="1600" dirty="0">
              <a:latin typeface="Arial Narrow" pitchFamily="34" charset="0"/>
            </a:endParaRPr>
          </a:p>
        </p:txBody>
      </p:sp>
      <p:grpSp>
        <p:nvGrpSpPr>
          <p:cNvPr id="201" name="グループ化 200"/>
          <p:cNvGrpSpPr/>
          <p:nvPr/>
        </p:nvGrpSpPr>
        <p:grpSpPr>
          <a:xfrm>
            <a:off x="3342707" y="2071260"/>
            <a:ext cx="357190" cy="285752"/>
            <a:chOff x="2000232" y="3000372"/>
            <a:chExt cx="571504" cy="428628"/>
          </a:xfrm>
        </p:grpSpPr>
        <p:sp>
          <p:nvSpPr>
            <p:cNvPr id="202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203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204" name="グループ化 203"/>
          <p:cNvGrpSpPr/>
          <p:nvPr/>
        </p:nvGrpSpPr>
        <p:grpSpPr>
          <a:xfrm>
            <a:off x="5843037" y="2428450"/>
            <a:ext cx="357190" cy="285752"/>
            <a:chOff x="2000232" y="3000372"/>
            <a:chExt cx="571504" cy="428628"/>
          </a:xfrm>
        </p:grpSpPr>
        <p:sp>
          <p:nvSpPr>
            <p:cNvPr id="205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206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207" name="グループ化 206"/>
          <p:cNvGrpSpPr/>
          <p:nvPr/>
        </p:nvGrpSpPr>
        <p:grpSpPr>
          <a:xfrm>
            <a:off x="6200227" y="2785640"/>
            <a:ext cx="357190" cy="285752"/>
            <a:chOff x="2000232" y="3000372"/>
            <a:chExt cx="571504" cy="428628"/>
          </a:xfrm>
        </p:grpSpPr>
        <p:sp>
          <p:nvSpPr>
            <p:cNvPr id="208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209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210" name="グループ化 209"/>
          <p:cNvGrpSpPr/>
          <p:nvPr/>
        </p:nvGrpSpPr>
        <p:grpSpPr>
          <a:xfrm>
            <a:off x="7271797" y="3142830"/>
            <a:ext cx="357190" cy="285752"/>
            <a:chOff x="2000232" y="3000372"/>
            <a:chExt cx="571504" cy="428628"/>
          </a:xfrm>
        </p:grpSpPr>
        <p:sp>
          <p:nvSpPr>
            <p:cNvPr id="211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212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213" name="グループ化 212"/>
          <p:cNvGrpSpPr/>
          <p:nvPr/>
        </p:nvGrpSpPr>
        <p:grpSpPr>
          <a:xfrm>
            <a:off x="7628987" y="3500020"/>
            <a:ext cx="357190" cy="285752"/>
            <a:chOff x="2000232" y="3000372"/>
            <a:chExt cx="571504" cy="428628"/>
          </a:xfrm>
        </p:grpSpPr>
        <p:sp>
          <p:nvSpPr>
            <p:cNvPr id="214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215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699897" y="4543092"/>
            <a:ext cx="714380" cy="282944"/>
            <a:chOff x="3000364" y="3571876"/>
            <a:chExt cx="714380" cy="282944"/>
          </a:xfrm>
        </p:grpSpPr>
        <p:sp>
          <p:nvSpPr>
            <p:cNvPr id="223" name="Rectangle 25"/>
            <p:cNvSpPr>
              <a:spLocks noChangeArrowheads="1"/>
            </p:cNvSpPr>
            <p:nvPr/>
          </p:nvSpPr>
          <p:spPr bwMode="auto">
            <a:xfrm>
              <a:off x="300036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24" name="Rectangle 25"/>
            <p:cNvSpPr>
              <a:spLocks noChangeArrowheads="1"/>
            </p:cNvSpPr>
            <p:nvPr/>
          </p:nvSpPr>
          <p:spPr bwMode="auto">
            <a:xfrm>
              <a:off x="335755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25" name="Rectangle 25"/>
            <p:cNvSpPr>
              <a:spLocks noChangeArrowheads="1"/>
            </p:cNvSpPr>
            <p:nvPr/>
          </p:nvSpPr>
          <p:spPr bwMode="auto">
            <a:xfrm>
              <a:off x="300036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26" name="Rectangle 25"/>
            <p:cNvSpPr>
              <a:spLocks noChangeArrowheads="1"/>
            </p:cNvSpPr>
            <p:nvPr/>
          </p:nvSpPr>
          <p:spPr bwMode="auto">
            <a:xfrm>
              <a:off x="335755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</p:grpSp>
      <p:grpSp>
        <p:nvGrpSpPr>
          <p:cNvPr id="228" name="グループ化 227"/>
          <p:cNvGrpSpPr/>
          <p:nvPr/>
        </p:nvGrpSpPr>
        <p:grpSpPr>
          <a:xfrm>
            <a:off x="6914607" y="4900282"/>
            <a:ext cx="714380" cy="282944"/>
            <a:chOff x="3000364" y="3571876"/>
            <a:chExt cx="714380" cy="282944"/>
          </a:xfrm>
        </p:grpSpPr>
        <p:sp>
          <p:nvSpPr>
            <p:cNvPr id="229" name="Rectangle 25"/>
            <p:cNvSpPr>
              <a:spLocks noChangeArrowheads="1"/>
            </p:cNvSpPr>
            <p:nvPr/>
          </p:nvSpPr>
          <p:spPr bwMode="auto">
            <a:xfrm>
              <a:off x="300036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36" name="Rectangle 25"/>
            <p:cNvSpPr>
              <a:spLocks noChangeArrowheads="1"/>
            </p:cNvSpPr>
            <p:nvPr/>
          </p:nvSpPr>
          <p:spPr bwMode="auto">
            <a:xfrm>
              <a:off x="335755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37" name="Rectangle 25"/>
            <p:cNvSpPr>
              <a:spLocks noChangeArrowheads="1"/>
            </p:cNvSpPr>
            <p:nvPr/>
          </p:nvSpPr>
          <p:spPr bwMode="auto">
            <a:xfrm>
              <a:off x="300036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43" name="Rectangle 25"/>
            <p:cNvSpPr>
              <a:spLocks noChangeArrowheads="1"/>
            </p:cNvSpPr>
            <p:nvPr/>
          </p:nvSpPr>
          <p:spPr bwMode="auto">
            <a:xfrm>
              <a:off x="335755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</p:grpSp>
      <p:grpSp>
        <p:nvGrpSpPr>
          <p:cNvPr id="244" name="グループ化 243"/>
          <p:cNvGrpSpPr/>
          <p:nvPr/>
        </p:nvGrpSpPr>
        <p:grpSpPr>
          <a:xfrm>
            <a:off x="7628987" y="5614662"/>
            <a:ext cx="714380" cy="282944"/>
            <a:chOff x="3000364" y="3571876"/>
            <a:chExt cx="714380" cy="282944"/>
          </a:xfrm>
        </p:grpSpPr>
        <p:sp>
          <p:nvSpPr>
            <p:cNvPr id="245" name="Rectangle 25"/>
            <p:cNvSpPr>
              <a:spLocks noChangeArrowheads="1"/>
            </p:cNvSpPr>
            <p:nvPr/>
          </p:nvSpPr>
          <p:spPr bwMode="auto">
            <a:xfrm>
              <a:off x="300036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50" name="Rectangle 25"/>
            <p:cNvSpPr>
              <a:spLocks noChangeArrowheads="1"/>
            </p:cNvSpPr>
            <p:nvPr/>
          </p:nvSpPr>
          <p:spPr bwMode="auto">
            <a:xfrm>
              <a:off x="335755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51" name="Rectangle 25"/>
            <p:cNvSpPr>
              <a:spLocks noChangeArrowheads="1"/>
            </p:cNvSpPr>
            <p:nvPr/>
          </p:nvSpPr>
          <p:spPr bwMode="auto">
            <a:xfrm>
              <a:off x="300036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52" name="Rectangle 25"/>
            <p:cNvSpPr>
              <a:spLocks noChangeArrowheads="1"/>
            </p:cNvSpPr>
            <p:nvPr/>
          </p:nvSpPr>
          <p:spPr bwMode="auto">
            <a:xfrm>
              <a:off x="335755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7986177" y="5971852"/>
            <a:ext cx="714380" cy="282944"/>
            <a:chOff x="3000364" y="3571876"/>
            <a:chExt cx="714380" cy="282944"/>
          </a:xfrm>
        </p:grpSpPr>
        <p:sp>
          <p:nvSpPr>
            <p:cNvPr id="257" name="Rectangle 25"/>
            <p:cNvSpPr>
              <a:spLocks noChangeArrowheads="1"/>
            </p:cNvSpPr>
            <p:nvPr/>
          </p:nvSpPr>
          <p:spPr bwMode="auto">
            <a:xfrm>
              <a:off x="300036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58" name="Rectangle 25"/>
            <p:cNvSpPr>
              <a:spLocks noChangeArrowheads="1"/>
            </p:cNvSpPr>
            <p:nvPr/>
          </p:nvSpPr>
          <p:spPr bwMode="auto">
            <a:xfrm>
              <a:off x="3357554" y="3728820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59" name="Rectangle 25"/>
            <p:cNvSpPr>
              <a:spLocks noChangeArrowheads="1"/>
            </p:cNvSpPr>
            <p:nvPr/>
          </p:nvSpPr>
          <p:spPr bwMode="auto">
            <a:xfrm>
              <a:off x="300036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RR1</a:t>
              </a:r>
              <a:endParaRPr lang="en-US" altLang="ja-JP" sz="1200" dirty="0">
                <a:latin typeface="Arial Narrow" pitchFamily="34" charset="0"/>
              </a:endParaRPr>
            </a:p>
          </p:txBody>
        </p:sp>
        <p:sp>
          <p:nvSpPr>
            <p:cNvPr id="260" name="Rectangle 25"/>
            <p:cNvSpPr>
              <a:spLocks noChangeArrowheads="1"/>
            </p:cNvSpPr>
            <p:nvPr/>
          </p:nvSpPr>
          <p:spPr bwMode="auto">
            <a:xfrm>
              <a:off x="3357554" y="3571876"/>
              <a:ext cx="357190" cy="126000"/>
            </a:xfrm>
            <a:prstGeom prst="rect">
              <a:avLst/>
            </a:prstGeom>
            <a:noFill/>
            <a:ln>
              <a:headEnd/>
              <a:tailEnd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200" dirty="0" smtClean="0">
                  <a:latin typeface="Arial Narrow" pitchFamily="34" charset="0"/>
                </a:rPr>
                <a:t>RR2</a:t>
              </a:r>
              <a:endParaRPr lang="en-US" altLang="ja-JP" sz="1200" dirty="0">
                <a:latin typeface="Arial Narrow" pitchFamily="34" charset="0"/>
              </a:endParaRPr>
            </a:p>
          </p:txBody>
        </p:sp>
      </p:grpSp>
      <p:sp>
        <p:nvSpPr>
          <p:cNvPr id="272" name="Rectangle 25"/>
          <p:cNvSpPr>
            <a:spLocks noChangeArrowheads="1"/>
          </p:cNvSpPr>
          <p:nvPr/>
        </p:nvSpPr>
        <p:spPr bwMode="auto">
          <a:xfrm>
            <a:off x="7271797" y="5257472"/>
            <a:ext cx="357190" cy="126000"/>
          </a:xfrm>
          <a:prstGeom prst="rect">
            <a:avLst/>
          </a:prstGeom>
          <a:noFill/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smtClean="0">
                <a:latin typeface="Arial Narrow" pitchFamily="34" charset="0"/>
              </a:rPr>
              <a:t>RR1</a:t>
            </a:r>
            <a:endParaRPr lang="en-US" altLang="ja-JP" sz="1200" dirty="0">
              <a:latin typeface="Arial Narrow" pitchFamily="34" charset="0"/>
            </a:endParaRPr>
          </a:p>
        </p:txBody>
      </p:sp>
      <p:sp>
        <p:nvSpPr>
          <p:cNvPr id="273" name="Rectangle 25"/>
          <p:cNvSpPr>
            <a:spLocks noChangeArrowheads="1"/>
          </p:cNvSpPr>
          <p:nvPr/>
        </p:nvSpPr>
        <p:spPr bwMode="auto">
          <a:xfrm>
            <a:off x="7628987" y="5257472"/>
            <a:ext cx="357190" cy="126000"/>
          </a:xfrm>
          <a:prstGeom prst="rect">
            <a:avLst/>
          </a:prstGeom>
          <a:noFill/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smtClean="0">
                <a:latin typeface="Arial Narrow" pitchFamily="34" charset="0"/>
              </a:rPr>
              <a:t>RR2</a:t>
            </a:r>
            <a:endParaRPr lang="en-US" altLang="ja-JP" sz="1200" dirty="0">
              <a:latin typeface="Arial Narrow" pitchFamily="34" charset="0"/>
            </a:endParaRPr>
          </a:p>
        </p:txBody>
      </p:sp>
      <p:sp>
        <p:nvSpPr>
          <p:cNvPr id="278" name="Rectangle 25"/>
          <p:cNvSpPr>
            <a:spLocks noChangeArrowheads="1"/>
          </p:cNvSpPr>
          <p:nvPr/>
        </p:nvSpPr>
        <p:spPr bwMode="auto">
          <a:xfrm>
            <a:off x="7271797" y="5414416"/>
            <a:ext cx="357190" cy="12600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smtClean="0">
                <a:latin typeface="Arial Narrow" pitchFamily="34" charset="0"/>
              </a:rPr>
              <a:t>RR1</a:t>
            </a:r>
            <a:endParaRPr lang="en-US" altLang="ja-JP" sz="1200" dirty="0">
              <a:latin typeface="Arial Narrow" pitchFamily="34" charset="0"/>
            </a:endParaRPr>
          </a:p>
        </p:txBody>
      </p:sp>
      <p:sp>
        <p:nvSpPr>
          <p:cNvPr id="279" name="Rectangle 25"/>
          <p:cNvSpPr>
            <a:spLocks noChangeArrowheads="1"/>
          </p:cNvSpPr>
          <p:nvPr/>
        </p:nvSpPr>
        <p:spPr bwMode="auto">
          <a:xfrm>
            <a:off x="7628987" y="5414416"/>
            <a:ext cx="357190" cy="12600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smtClean="0">
                <a:latin typeface="Arial Narrow" pitchFamily="34" charset="0"/>
              </a:rPr>
              <a:t>RR2</a:t>
            </a:r>
            <a:endParaRPr lang="en-US" altLang="ja-JP" sz="1200" dirty="0">
              <a:latin typeface="Arial Narrow" pitchFamily="34" charset="0"/>
            </a:endParaRPr>
          </a:p>
        </p:txBody>
      </p:sp>
      <p:sp>
        <p:nvSpPr>
          <p:cNvPr id="293" name="爆発 1 292"/>
          <p:cNvSpPr/>
          <p:nvPr/>
        </p:nvSpPr>
        <p:spPr>
          <a:xfrm>
            <a:off x="6414509" y="2928516"/>
            <a:ext cx="312716" cy="285752"/>
          </a:xfrm>
          <a:prstGeom prst="irregularSeal1">
            <a:avLst/>
          </a:prstGeom>
          <a:ln w="12700"/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8" name="グループ化 297"/>
          <p:cNvGrpSpPr/>
          <p:nvPr/>
        </p:nvGrpSpPr>
        <p:grpSpPr>
          <a:xfrm>
            <a:off x="3342707" y="4543092"/>
            <a:ext cx="357190" cy="278552"/>
            <a:chOff x="2000232" y="3000372"/>
            <a:chExt cx="571504" cy="417828"/>
          </a:xfrm>
        </p:grpSpPr>
        <p:sp>
          <p:nvSpPr>
            <p:cNvPr id="299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300" name="Rectangle 25"/>
            <p:cNvSpPr>
              <a:spLocks noChangeArrowheads="1"/>
            </p:cNvSpPr>
            <p:nvPr/>
          </p:nvSpPr>
          <p:spPr bwMode="auto">
            <a:xfrm>
              <a:off x="2000232" y="32310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301" name="グループ化 300"/>
          <p:cNvGrpSpPr/>
          <p:nvPr/>
        </p:nvGrpSpPr>
        <p:grpSpPr>
          <a:xfrm>
            <a:off x="6557417" y="4900282"/>
            <a:ext cx="357190" cy="285752"/>
            <a:chOff x="2000232" y="3000372"/>
            <a:chExt cx="571504" cy="428628"/>
          </a:xfrm>
        </p:grpSpPr>
        <p:sp>
          <p:nvSpPr>
            <p:cNvPr id="302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303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304" name="グループ化 303"/>
          <p:cNvGrpSpPr/>
          <p:nvPr/>
        </p:nvGrpSpPr>
        <p:grpSpPr>
          <a:xfrm>
            <a:off x="6914607" y="5257472"/>
            <a:ext cx="357190" cy="285752"/>
            <a:chOff x="2000232" y="3000372"/>
            <a:chExt cx="571504" cy="428628"/>
          </a:xfrm>
        </p:grpSpPr>
        <p:sp>
          <p:nvSpPr>
            <p:cNvPr id="305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306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307" name="グループ化 306"/>
          <p:cNvGrpSpPr/>
          <p:nvPr/>
        </p:nvGrpSpPr>
        <p:grpSpPr>
          <a:xfrm>
            <a:off x="7271797" y="5614662"/>
            <a:ext cx="357190" cy="285752"/>
            <a:chOff x="2000232" y="3000372"/>
            <a:chExt cx="571504" cy="428628"/>
          </a:xfrm>
        </p:grpSpPr>
        <p:sp>
          <p:nvSpPr>
            <p:cNvPr id="308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309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grpSp>
        <p:nvGrpSpPr>
          <p:cNvPr id="310" name="グループ化 309"/>
          <p:cNvGrpSpPr/>
          <p:nvPr/>
        </p:nvGrpSpPr>
        <p:grpSpPr>
          <a:xfrm>
            <a:off x="7628987" y="5971852"/>
            <a:ext cx="357190" cy="285752"/>
            <a:chOff x="2000232" y="3000372"/>
            <a:chExt cx="571504" cy="428628"/>
          </a:xfrm>
        </p:grpSpPr>
        <p:sp>
          <p:nvSpPr>
            <p:cNvPr id="311" name="Rectangle 25"/>
            <p:cNvSpPr>
              <a:spLocks noChangeArrowheads="1"/>
            </p:cNvSpPr>
            <p:nvPr/>
          </p:nvSpPr>
          <p:spPr bwMode="auto">
            <a:xfrm>
              <a:off x="2000232" y="3000372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  <p:sp>
          <p:nvSpPr>
            <p:cNvPr id="312" name="Rectangle 25"/>
            <p:cNvSpPr>
              <a:spLocks noChangeArrowheads="1"/>
            </p:cNvSpPr>
            <p:nvPr/>
          </p:nvSpPr>
          <p:spPr bwMode="auto">
            <a:xfrm>
              <a:off x="2000232" y="3241800"/>
              <a:ext cx="571504" cy="187200"/>
            </a:xfrm>
            <a:prstGeom prst="rect">
              <a:avLst/>
            </a:prstGeom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 smtClean="0">
                  <a:latin typeface="Arial Narrow" pitchFamily="34" charset="0"/>
                </a:rPr>
                <a:t>CR</a:t>
              </a:r>
              <a:endParaRPr lang="en-US" altLang="ja-JP" sz="1400" dirty="0">
                <a:latin typeface="Arial Narrow" pitchFamily="34" charset="0"/>
              </a:endParaRPr>
            </a:p>
          </p:txBody>
        </p:sp>
      </p:grpSp>
      <p:sp>
        <p:nvSpPr>
          <p:cNvPr id="282" name="爆発 1 281"/>
          <p:cNvSpPr/>
          <p:nvPr/>
        </p:nvSpPr>
        <p:spPr>
          <a:xfrm>
            <a:off x="7128889" y="5400348"/>
            <a:ext cx="312716" cy="285752"/>
          </a:xfrm>
          <a:prstGeom prst="irregularSeal1">
            <a:avLst/>
          </a:prstGeom>
          <a:ln w="12700"/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6" name="テキスト ボックス 315"/>
          <p:cNvSpPr txBox="1"/>
          <p:nvPr/>
        </p:nvSpPr>
        <p:spPr>
          <a:xfrm>
            <a:off x="936014" y="3071392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4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17" name="テキスト ボックス 316"/>
          <p:cNvSpPr txBox="1"/>
          <p:nvPr/>
        </p:nvSpPr>
        <p:spPr>
          <a:xfrm>
            <a:off x="936014" y="2357012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2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18" name="テキスト ボックス 317"/>
          <p:cNvSpPr txBox="1"/>
          <p:nvPr/>
        </p:nvSpPr>
        <p:spPr>
          <a:xfrm>
            <a:off x="936014" y="1999822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1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19" name="テキスト ボックス 318"/>
          <p:cNvSpPr txBox="1"/>
          <p:nvPr/>
        </p:nvSpPr>
        <p:spPr>
          <a:xfrm>
            <a:off x="936014" y="2702060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3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cxnSp>
        <p:nvCxnSpPr>
          <p:cNvPr id="320" name="直線コネクタ 319"/>
          <p:cNvCxnSpPr/>
          <p:nvPr/>
        </p:nvCxnSpPr>
        <p:spPr>
          <a:xfrm>
            <a:off x="1342443" y="2571326"/>
            <a:ext cx="271464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直線コネクタ 322"/>
          <p:cNvCxnSpPr/>
          <p:nvPr/>
        </p:nvCxnSpPr>
        <p:spPr>
          <a:xfrm>
            <a:off x="1342443" y="2928516"/>
            <a:ext cx="307183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直線コネクタ 324"/>
          <p:cNvCxnSpPr/>
          <p:nvPr/>
        </p:nvCxnSpPr>
        <p:spPr>
          <a:xfrm>
            <a:off x="1342443" y="3285706"/>
            <a:ext cx="342902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テキスト ボックス 332"/>
          <p:cNvSpPr txBox="1"/>
          <p:nvPr/>
        </p:nvSpPr>
        <p:spPr>
          <a:xfrm>
            <a:off x="936014" y="3428582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5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cxnSp>
        <p:nvCxnSpPr>
          <p:cNvPr id="335" name="直線コネクタ 334"/>
          <p:cNvCxnSpPr>
            <a:endCxn id="106" idx="1"/>
          </p:cNvCxnSpPr>
          <p:nvPr/>
        </p:nvCxnSpPr>
        <p:spPr>
          <a:xfrm flipV="1">
            <a:off x="1342443" y="4685163"/>
            <a:ext cx="214315" cy="805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テキスト ボックス 335"/>
          <p:cNvSpPr txBox="1"/>
          <p:nvPr/>
        </p:nvSpPr>
        <p:spPr>
          <a:xfrm>
            <a:off x="936013" y="5543224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4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37" name="テキスト ボックス 336"/>
          <p:cNvSpPr txBox="1"/>
          <p:nvPr/>
        </p:nvSpPr>
        <p:spPr>
          <a:xfrm>
            <a:off x="936013" y="4828844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2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38" name="テキスト ボックス 337"/>
          <p:cNvSpPr txBox="1"/>
          <p:nvPr/>
        </p:nvSpPr>
        <p:spPr>
          <a:xfrm>
            <a:off x="936013" y="4471654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1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39" name="テキスト ボックス 338"/>
          <p:cNvSpPr txBox="1"/>
          <p:nvPr/>
        </p:nvSpPr>
        <p:spPr>
          <a:xfrm>
            <a:off x="936013" y="5173892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3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cxnSp>
        <p:nvCxnSpPr>
          <p:cNvPr id="340" name="直線コネクタ 339"/>
          <p:cNvCxnSpPr/>
          <p:nvPr/>
        </p:nvCxnSpPr>
        <p:spPr>
          <a:xfrm>
            <a:off x="1342443" y="5043158"/>
            <a:ext cx="3429024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直線コネクタ 340"/>
          <p:cNvCxnSpPr>
            <a:endCxn id="120" idx="1"/>
          </p:cNvCxnSpPr>
          <p:nvPr/>
        </p:nvCxnSpPr>
        <p:spPr>
          <a:xfrm>
            <a:off x="1342443" y="5400348"/>
            <a:ext cx="378621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コネクタ 341"/>
          <p:cNvCxnSpPr>
            <a:endCxn id="158" idx="1"/>
          </p:cNvCxnSpPr>
          <p:nvPr/>
        </p:nvCxnSpPr>
        <p:spPr>
          <a:xfrm>
            <a:off x="1342443" y="5757538"/>
            <a:ext cx="414340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コネクタ 342"/>
          <p:cNvCxnSpPr>
            <a:endCxn id="167" idx="1"/>
          </p:cNvCxnSpPr>
          <p:nvPr/>
        </p:nvCxnSpPr>
        <p:spPr>
          <a:xfrm>
            <a:off x="1342443" y="6114728"/>
            <a:ext cx="450059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テキスト ボックス 344"/>
          <p:cNvSpPr txBox="1"/>
          <p:nvPr/>
        </p:nvSpPr>
        <p:spPr>
          <a:xfrm>
            <a:off x="936013" y="5900414"/>
            <a:ext cx="76361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I</a:t>
            </a:r>
            <a:r>
              <a:rPr kumimoji="1" lang="en-US" altLang="ja-JP" i="1" baseline="-25000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5</a:t>
            </a:r>
            <a:r>
              <a:rPr kumimoji="1" lang="en-US" altLang="ja-JP" dirty="0" smtClean="0">
                <a:latin typeface="Times New Roman" pitchFamily="18" charset="0"/>
                <a:ea typeface="HGPｺﾞｼｯｸM" pitchFamily="50" charset="-128"/>
                <a:cs typeface="Times New Roman" pitchFamily="18" charset="0"/>
              </a:rPr>
              <a:t>: </a:t>
            </a:r>
            <a:endParaRPr kumimoji="1" lang="ja-JP" altLang="en-US" dirty="0">
              <a:latin typeface="Times New Roman" pitchFamily="18" charset="0"/>
              <a:ea typeface="HGPｺﾞｼｯｸM" pitchFamily="50" charset="-128"/>
              <a:cs typeface="Times New Roman" pitchFamily="18" charset="0"/>
            </a:endParaRPr>
          </a:p>
        </p:txBody>
      </p:sp>
      <p:sp>
        <p:nvSpPr>
          <p:cNvPr id="365" name="Rectangle 96"/>
          <p:cNvSpPr>
            <a:spLocks noChangeArrowheads="1"/>
          </p:cNvSpPr>
          <p:nvPr/>
        </p:nvSpPr>
        <p:spPr bwMode="auto">
          <a:xfrm>
            <a:off x="630947" y="1725242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LORCS</a:t>
            </a:r>
            <a:endParaRPr lang="en-US" altLang="ja-JP" sz="2000" baseline="-25000" dirty="0"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366" name="Rectangle 96"/>
          <p:cNvSpPr>
            <a:spLocks noChangeArrowheads="1"/>
          </p:cNvSpPr>
          <p:nvPr/>
        </p:nvSpPr>
        <p:spPr bwMode="auto">
          <a:xfrm>
            <a:off x="639589" y="4193763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NORCS</a:t>
            </a:r>
            <a:endParaRPr lang="en-US" altLang="ja-JP" sz="2000" baseline="-25000" dirty="0"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367" name="Rectangle 25"/>
          <p:cNvSpPr>
            <a:spLocks noChangeArrowheads="1"/>
          </p:cNvSpPr>
          <p:nvPr/>
        </p:nvSpPr>
        <p:spPr bwMode="auto">
          <a:xfrm>
            <a:off x="4771435" y="242845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68" name="Rectangle 25"/>
          <p:cNvSpPr>
            <a:spLocks noChangeArrowheads="1"/>
          </p:cNvSpPr>
          <p:nvPr/>
        </p:nvSpPr>
        <p:spPr bwMode="auto">
          <a:xfrm>
            <a:off x="5128625" y="278564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0" name="Rectangle 25"/>
          <p:cNvSpPr>
            <a:spLocks noChangeArrowheads="1"/>
          </p:cNvSpPr>
          <p:nvPr/>
        </p:nvSpPr>
        <p:spPr bwMode="auto">
          <a:xfrm>
            <a:off x="5843005" y="3500020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2" name="Rectangle 25"/>
          <p:cNvSpPr>
            <a:spLocks noChangeArrowheads="1"/>
          </p:cNvSpPr>
          <p:nvPr/>
        </p:nvSpPr>
        <p:spPr bwMode="auto">
          <a:xfrm>
            <a:off x="2271105" y="454309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4" name="Rectangle 25"/>
          <p:cNvSpPr>
            <a:spLocks noChangeArrowheads="1"/>
          </p:cNvSpPr>
          <p:nvPr/>
        </p:nvSpPr>
        <p:spPr bwMode="auto">
          <a:xfrm>
            <a:off x="5485815" y="490028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5" name="Rectangle 25"/>
          <p:cNvSpPr>
            <a:spLocks noChangeArrowheads="1"/>
          </p:cNvSpPr>
          <p:nvPr/>
        </p:nvSpPr>
        <p:spPr bwMode="auto">
          <a:xfrm>
            <a:off x="5843005" y="525747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6" name="Rectangle 25"/>
          <p:cNvSpPr>
            <a:spLocks noChangeArrowheads="1"/>
          </p:cNvSpPr>
          <p:nvPr/>
        </p:nvSpPr>
        <p:spPr bwMode="auto">
          <a:xfrm>
            <a:off x="6557385" y="5971852"/>
            <a:ext cx="357190" cy="284141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Arial Narrow" pitchFamily="34" charset="0"/>
              </a:rPr>
              <a:t>•••</a:t>
            </a:r>
            <a:endParaRPr lang="en-US" altLang="ja-JP" sz="1600" dirty="0">
              <a:latin typeface="Arial Narrow" pitchFamily="34" charset="0"/>
            </a:endParaRPr>
          </a:p>
        </p:txBody>
      </p:sp>
      <p:sp>
        <p:nvSpPr>
          <p:cNvPr id="378" name="Rectangle 96"/>
          <p:cNvSpPr>
            <a:spLocks noChangeArrowheads="1"/>
          </p:cNvSpPr>
          <p:nvPr/>
        </p:nvSpPr>
        <p:spPr bwMode="auto">
          <a:xfrm>
            <a:off x="3556989" y="4971720"/>
            <a:ext cx="962081" cy="360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600" tIns="46800" rIns="93600" bIns="46800" anchor="ctr"/>
          <a:lstStyle/>
          <a:p>
            <a:pPr algn="ctr"/>
            <a:r>
              <a:rPr lang="en-US" altLang="ja-JP" sz="2000" i="1" dirty="0" err="1" smtClean="0">
                <a:effectLst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latency</a:t>
            </a:r>
            <a:r>
              <a:rPr lang="en-US" altLang="ja-JP" sz="2000" baseline="-25000" dirty="0" err="1" smtClean="0">
                <a:effectLst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MRF</a:t>
            </a:r>
            <a:endParaRPr lang="en-US" altLang="ja-JP" sz="2000" dirty="0">
              <a:effectLst/>
              <a:latin typeface="Times New Roman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cxnSp>
        <p:nvCxnSpPr>
          <p:cNvPr id="379" name="直線矢印コネクタ 378"/>
          <p:cNvCxnSpPr/>
          <p:nvPr/>
        </p:nvCxnSpPr>
        <p:spPr bwMode="auto">
          <a:xfrm>
            <a:off x="3699865" y="497172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/>
              <a:t>NORCS can shift those RC miss penalties to branch miss prediction penalties.</a:t>
            </a:r>
          </a:p>
        </p:txBody>
      </p:sp>
      <p:sp>
        <p:nvSpPr>
          <p:cNvPr id="3" name="左矢印 2"/>
          <p:cNvSpPr/>
          <p:nvPr/>
        </p:nvSpPr>
        <p:spPr bwMode="auto">
          <a:xfrm rot="19429510">
            <a:off x="4021990" y="3552276"/>
            <a:ext cx="2825888" cy="1125041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HG丸ｺﾞｼｯｸM-PRO" pitchFamily="50" charset="-128"/>
              </a:rPr>
              <a:t>5%  </a:t>
            </a:r>
            <a:r>
              <a:rPr kumimoji="1" lang="en-US" altLang="ja-JP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HG丸ｺﾞｼｯｸM-PRO" pitchFamily="50" charset="-128"/>
              </a:rPr>
              <a:t>        </a:t>
            </a: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HG丸ｺﾞｼｯｸM-PRO" pitchFamily="50" charset="-128"/>
              </a:rPr>
              <a:t>14%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597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50785" y="1450537"/>
            <a:ext cx="8251685" cy="4903788"/>
          </a:xfrm>
        </p:spPr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Conventional method : </a:t>
            </a:r>
            <a:b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LORCS : Latency-Oriented Register Cache System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Our proposal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：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NORCS : Non-latency-Oriented Register Cache System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Details of NORCS 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tx1"/>
                </a:solidFill>
              </a:rPr>
              <a:t>Evaluation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34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301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Evaluation environment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857363"/>
            <a:ext cx="7848600" cy="4451361"/>
          </a:xfrm>
        </p:spPr>
        <p:txBody>
          <a:bodyPr/>
          <a:lstStyle/>
          <a:p>
            <a:pPr marL="458787" indent="-457200">
              <a:buFont typeface="+mj-lt"/>
              <a:buAutoNum type="arabicPeriod"/>
            </a:pPr>
            <a:r>
              <a:rPr lang="en-US" altLang="ja-JP" dirty="0" smtClean="0"/>
              <a:t>IPC</a:t>
            </a:r>
            <a:r>
              <a:rPr lang="ja-JP" altLang="en-US" dirty="0"/>
              <a:t>：</a:t>
            </a:r>
            <a:endParaRPr lang="en-US" altLang="ja-JP" dirty="0"/>
          </a:p>
          <a:p>
            <a:pPr lvl="1"/>
            <a:r>
              <a:rPr lang="en-US" altLang="ja-JP" dirty="0"/>
              <a:t>Using “Onikiri2</a:t>
            </a:r>
            <a:r>
              <a:rPr lang="en-US" altLang="ja-JP" dirty="0" smtClean="0"/>
              <a:t>” simulator</a:t>
            </a:r>
            <a:endParaRPr lang="en-US" altLang="ja-JP" dirty="0"/>
          </a:p>
          <a:p>
            <a:pPr lvl="2"/>
            <a:r>
              <a:rPr lang="en-US" altLang="ja-JP" dirty="0"/>
              <a:t>Cycle accurate processor simulator</a:t>
            </a:r>
          </a:p>
          <a:p>
            <a:pPr lvl="2"/>
            <a:r>
              <a:rPr lang="en-US" altLang="ja-JP" dirty="0"/>
              <a:t>developed in our </a:t>
            </a:r>
            <a:r>
              <a:rPr lang="en-US" altLang="ja-JP" dirty="0" smtClean="0"/>
              <a:t>laboratory</a:t>
            </a:r>
          </a:p>
          <a:p>
            <a:pPr lvl="2"/>
            <a:endParaRPr lang="en-US" altLang="ja-JP" dirty="0"/>
          </a:p>
          <a:p>
            <a:pPr marL="458787" indent="-457200">
              <a:buFont typeface="+mj-lt"/>
              <a:buAutoNum type="arabicPeriod"/>
            </a:pPr>
            <a:r>
              <a:rPr lang="en-US" altLang="ja-JP" dirty="0" smtClean="0"/>
              <a:t>Area &amp; energy consumption</a:t>
            </a:r>
            <a:endParaRPr lang="en-US" altLang="ja-JP" dirty="0"/>
          </a:p>
          <a:p>
            <a:pPr lvl="1"/>
            <a:r>
              <a:rPr lang="en-US" altLang="ja-JP" dirty="0"/>
              <a:t>Using </a:t>
            </a:r>
            <a:r>
              <a:rPr lang="en-US" altLang="ja-JP" dirty="0" smtClean="0"/>
              <a:t>CACTI </a:t>
            </a:r>
            <a:r>
              <a:rPr lang="en-US" altLang="ja-JP" dirty="0"/>
              <a:t>5.3 </a:t>
            </a:r>
          </a:p>
          <a:p>
            <a:pPr lvl="2"/>
            <a:r>
              <a:rPr lang="en-US" altLang="ja-JP" dirty="0"/>
              <a:t>ITRS 45nm technology node </a:t>
            </a:r>
          </a:p>
          <a:p>
            <a:pPr lvl="1"/>
            <a:r>
              <a:rPr lang="en-US" altLang="ja-JP" dirty="0" smtClean="0"/>
              <a:t>Evaluate arrays of RC &amp; MRF</a:t>
            </a:r>
          </a:p>
          <a:p>
            <a:pPr lvl="1"/>
            <a:endParaRPr lang="en-US" altLang="ja-JP" dirty="0"/>
          </a:p>
          <a:p>
            <a:r>
              <a:rPr lang="en-US" altLang="ja-JP" dirty="0" smtClean="0"/>
              <a:t>Benchmark 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All 29 programs of SPEC CPU 2006</a:t>
            </a:r>
          </a:p>
          <a:p>
            <a:pPr lvl="1"/>
            <a:r>
              <a:rPr lang="en-US" altLang="ja-JP" dirty="0" smtClean="0"/>
              <a:t>compiled using </a:t>
            </a:r>
            <a:r>
              <a:rPr lang="en-US" altLang="ja-JP" dirty="0" err="1" smtClean="0"/>
              <a:t>gcc</a:t>
            </a:r>
            <a:r>
              <a:rPr lang="en-US" altLang="ja-JP" dirty="0" smtClean="0"/>
              <a:t> 4.2.2 with –</a:t>
            </a:r>
            <a:r>
              <a:rPr lang="en-US" altLang="ja-JP" i="1" dirty="0" smtClean="0"/>
              <a:t>O3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35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129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3 evaluation models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63815"/>
            <a:ext cx="7848600" cy="445136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PRF</a:t>
            </a:r>
          </a:p>
          <a:p>
            <a:pPr marL="904875" lvl="1" indent="-457200"/>
            <a:r>
              <a:rPr lang="en-US" altLang="ja-JP" dirty="0"/>
              <a:t>Pipelined RF (Baseline)</a:t>
            </a:r>
            <a:endParaRPr lang="en-US" altLang="ja-JP" dirty="0" smtClean="0"/>
          </a:p>
          <a:p>
            <a:pPr marL="904875" lvl="1" indent="-457200"/>
            <a:r>
              <a:rPr lang="en-US" altLang="ja-JP" dirty="0" smtClean="0"/>
              <a:t>8read/4write ports / 128 entries RF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LORCS</a:t>
            </a:r>
          </a:p>
          <a:p>
            <a:pPr marL="904875" lvl="1" indent="-457200"/>
            <a:r>
              <a:rPr lang="en-US" altLang="ja-JP" dirty="0" smtClean="0"/>
              <a:t>RC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marL="1354138" lvl="2" indent="-457200"/>
            <a:r>
              <a:rPr lang="en-US" altLang="ja-JP" dirty="0" smtClean="0"/>
              <a:t>LRU</a:t>
            </a:r>
          </a:p>
          <a:p>
            <a:pPr marL="1354138" lvl="2" indent="-457200"/>
            <a:r>
              <a:rPr lang="en-US" altLang="ja-JP" dirty="0" smtClean="0"/>
              <a:t>Use based replacement policy with a use predictor</a:t>
            </a:r>
          </a:p>
          <a:p>
            <a:pPr marL="1798638" lvl="3" indent="-457200"/>
            <a:r>
              <a:rPr lang="en-US" altLang="ja-JP" sz="1600" dirty="0" smtClean="0"/>
              <a:t>J</a:t>
            </a:r>
            <a:r>
              <a:rPr lang="en-US" altLang="ja-JP" sz="1600" dirty="0"/>
              <a:t>. A. Butts and G. S. </a:t>
            </a:r>
            <a:r>
              <a:rPr lang="en-US" altLang="ja-JP" sz="1600" dirty="0" err="1"/>
              <a:t>Sohi</a:t>
            </a:r>
            <a:r>
              <a:rPr lang="en-US" altLang="ja-JP" sz="1600" dirty="0"/>
              <a:t>, “Use-Based Register Caching </a:t>
            </a:r>
            <a:r>
              <a:rPr lang="en-US" altLang="ja-JP" sz="1600" dirty="0" smtClean="0"/>
              <a:t>with Decoupled </a:t>
            </a:r>
            <a:r>
              <a:rPr lang="en-US" altLang="ja-JP" sz="1600" dirty="0"/>
              <a:t>Indexing,” in </a:t>
            </a:r>
            <a:r>
              <a:rPr lang="en-US" altLang="ja-JP" sz="1600" i="1" dirty="0"/>
              <a:t>Proceedings of the </a:t>
            </a:r>
            <a:r>
              <a:rPr lang="en-US" altLang="ja-JP" sz="1600" i="1" dirty="0" smtClean="0"/>
              <a:t>ISCA</a:t>
            </a:r>
            <a:r>
              <a:rPr lang="en-US" altLang="ja-JP" sz="1600" dirty="0" smtClean="0"/>
              <a:t>, </a:t>
            </a:r>
            <a:r>
              <a:rPr lang="en-US" altLang="ja-JP" sz="1600" dirty="0"/>
              <a:t>2004</a:t>
            </a:r>
            <a:r>
              <a:rPr lang="en-US" altLang="ja-JP" sz="1600" dirty="0" smtClean="0"/>
              <a:t>,</a:t>
            </a:r>
          </a:p>
          <a:p>
            <a:pPr marL="904875" lvl="1" indent="-457200"/>
            <a:r>
              <a:rPr lang="en-US" altLang="ja-JP" dirty="0"/>
              <a:t>2read/2write ports </a:t>
            </a:r>
            <a:r>
              <a:rPr lang="en-US" altLang="ja-JP" dirty="0" smtClean="0"/>
              <a:t>/ 128 entries MRF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NORCS</a:t>
            </a:r>
          </a:p>
          <a:p>
            <a:pPr marL="904875" lvl="1" indent="-457200"/>
            <a:r>
              <a:rPr lang="en-US" altLang="ja-JP" dirty="0" smtClean="0"/>
              <a:t>RC : LRU only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36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213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Simulation Configurations</a:t>
            </a:r>
            <a:endParaRPr kumimoji="1" lang="ja-JP" altLang="en-US" dirty="0"/>
          </a:p>
        </p:txBody>
      </p:sp>
      <p:sp>
        <p:nvSpPr>
          <p:cNvPr id="6" name="コンテンツ プレースホルダ 41"/>
          <p:cNvSpPr>
            <a:spLocks noGrp="1"/>
          </p:cNvSpPr>
          <p:nvPr>
            <p:ph idx="1"/>
          </p:nvPr>
        </p:nvSpPr>
        <p:spPr>
          <a:xfrm>
            <a:off x="1151620" y="5679250"/>
            <a:ext cx="7339890" cy="893021"/>
          </a:xfrm>
        </p:spPr>
        <p:txBody>
          <a:bodyPr/>
          <a:lstStyle/>
          <a:p>
            <a:r>
              <a:rPr lang="en-US" altLang="ja-JP" dirty="0" smtClean="0"/>
              <a:t>Configurations are set to match modern processors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graphicFrame>
        <p:nvGraphicFramePr>
          <p:cNvPr id="5" name="コンテンツ プレースホルダ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3325881"/>
              </p:ext>
            </p:extLst>
          </p:nvPr>
        </p:nvGraphicFramePr>
        <p:xfrm>
          <a:off x="1151619" y="1673794"/>
          <a:ext cx="6975775" cy="3962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07323"/>
                <a:gridCol w="4168452"/>
              </a:tblGrid>
              <a:tr h="3960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 smtClean="0">
                          <a:latin typeface="Calibri" pitchFamily="34" charset="0"/>
                        </a:rPr>
                        <a:t>Name</a:t>
                      </a:r>
                      <a:endParaRPr kumimoji="1" lang="ja-JP" altLang="en-US" sz="2000" b="1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>
                          <a:latin typeface="Calibri" pitchFamily="34" charset="0"/>
                        </a:rPr>
                        <a:t>Value</a:t>
                      </a:r>
                      <a:endParaRPr kumimoji="1" lang="ja-JP" altLang="en-US" sz="20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latin typeface="Calibri" pitchFamily="34" charset="0"/>
                        </a:rPr>
                        <a:t>fetch width</a:t>
                      </a:r>
                      <a:endParaRPr kumimoji="1" lang="ja-JP" altLang="en-US" sz="2000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4 inst.</a:t>
                      </a:r>
                      <a:endParaRPr kumimoji="1" lang="ja-JP" altLang="en-US" sz="2000" b="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latin typeface="Calibri" pitchFamily="34" charset="0"/>
                        </a:rPr>
                        <a:t>instruction window</a:t>
                      </a:r>
                      <a:endParaRPr kumimoji="1" lang="ja-JP" altLang="en-US" sz="2000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err="1" smtClean="0">
                          <a:latin typeface="Calibri" pitchFamily="34" charset="0"/>
                        </a:rPr>
                        <a:t>int</a:t>
                      </a:r>
                      <a:r>
                        <a:rPr kumimoji="1" lang="ja-JP" altLang="en-US" sz="2000" b="0" dirty="0" smtClean="0">
                          <a:latin typeface="Calibri" pitchFamily="34" charset="0"/>
                        </a:rPr>
                        <a:t>：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32,  </a:t>
                      </a:r>
                      <a:r>
                        <a:rPr kumimoji="1" lang="en-US" altLang="ja-JP" sz="2000" b="0" dirty="0" err="1" smtClean="0">
                          <a:latin typeface="Calibri" pitchFamily="34" charset="0"/>
                        </a:rPr>
                        <a:t>fp</a:t>
                      </a:r>
                      <a:r>
                        <a:rPr kumimoji="1" lang="ja-JP" altLang="en-US" sz="2000" b="0" dirty="0" smtClean="0">
                          <a:latin typeface="Calibri" pitchFamily="34" charset="0"/>
                        </a:rPr>
                        <a:t>：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16,</a:t>
                      </a:r>
                      <a:r>
                        <a:rPr kumimoji="1" lang="en-US" altLang="ja-JP" sz="2000" b="0" baseline="0" dirty="0" smtClean="0">
                          <a:latin typeface="Calibri" pitchFamily="34" charset="0"/>
                        </a:rPr>
                        <a:t>  </a:t>
                      </a:r>
                      <a:r>
                        <a:rPr kumimoji="1" lang="en-US" altLang="ja-JP" sz="2000" b="0" dirty="0" err="1" smtClean="0">
                          <a:latin typeface="Calibri" pitchFamily="34" charset="0"/>
                        </a:rPr>
                        <a:t>mem</a:t>
                      </a:r>
                      <a:r>
                        <a:rPr kumimoji="1" lang="ja-JP" altLang="en-US" sz="2000" b="0" dirty="0" smtClean="0">
                          <a:latin typeface="Calibri" pitchFamily="34" charset="0"/>
                        </a:rPr>
                        <a:t>：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16</a:t>
                      </a:r>
                      <a:endParaRPr kumimoji="1" lang="ja-JP" altLang="en-US" sz="2000" b="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latin typeface="Calibri" pitchFamily="34" charset="0"/>
                        </a:rPr>
                        <a:t>execution unit</a:t>
                      </a:r>
                      <a:endParaRPr kumimoji="1" lang="ja-JP" altLang="en-US" sz="2000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 err="1" smtClean="0">
                          <a:latin typeface="Calibri" pitchFamily="34" charset="0"/>
                        </a:rPr>
                        <a:t>int</a:t>
                      </a:r>
                      <a:r>
                        <a:rPr kumimoji="1" lang="ja-JP" altLang="en-US" sz="2000" b="0" dirty="0" smtClean="0">
                          <a:latin typeface="Calibri" pitchFamily="34" charset="0"/>
                        </a:rPr>
                        <a:t>：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2,    </a:t>
                      </a:r>
                      <a:r>
                        <a:rPr kumimoji="1" lang="en-US" altLang="ja-JP" sz="2000" b="0" dirty="0" err="1" smtClean="0">
                          <a:latin typeface="Calibri" pitchFamily="34" charset="0"/>
                        </a:rPr>
                        <a:t>fp</a:t>
                      </a:r>
                      <a:r>
                        <a:rPr kumimoji="1" lang="ja-JP" altLang="en-US" sz="2000" b="0" dirty="0" smtClean="0">
                          <a:latin typeface="Calibri" pitchFamily="34" charset="0"/>
                        </a:rPr>
                        <a:t>：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2,  </a:t>
                      </a:r>
                      <a:r>
                        <a:rPr kumimoji="1" lang="ja-JP" altLang="en-US" sz="2000" b="0" dirty="0" smtClean="0">
                          <a:latin typeface="Calibri" pitchFamily="34" charset="0"/>
                        </a:rPr>
                        <a:t>  </a:t>
                      </a:r>
                      <a:r>
                        <a:rPr kumimoji="1" lang="en-US" altLang="ja-JP" sz="2000" b="0" dirty="0" err="1" smtClean="0">
                          <a:latin typeface="Calibri" pitchFamily="34" charset="0"/>
                        </a:rPr>
                        <a:t>mem</a:t>
                      </a:r>
                      <a:r>
                        <a:rPr kumimoji="1" lang="ja-JP" altLang="en-US" sz="2000" b="0" dirty="0" smtClean="0">
                          <a:latin typeface="Calibri" pitchFamily="34" charset="0"/>
                        </a:rPr>
                        <a:t>：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2</a:t>
                      </a:r>
                      <a:endParaRPr kumimoji="1" lang="ja-JP" altLang="en-US" sz="2000" b="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latin typeface="Calibri" pitchFamily="34" charset="0"/>
                        </a:rPr>
                        <a:t>MRF</a:t>
                      </a:r>
                      <a:endParaRPr kumimoji="1" lang="ja-JP" altLang="en-US" sz="2000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err="1" smtClean="0">
                          <a:latin typeface="Calibri" pitchFamily="34" charset="0"/>
                        </a:rPr>
                        <a:t>int</a:t>
                      </a:r>
                      <a:r>
                        <a:rPr kumimoji="1" lang="ja-JP" altLang="en-US" sz="2000" b="0" dirty="0" smtClean="0">
                          <a:latin typeface="Calibri" pitchFamily="34" charset="0"/>
                        </a:rPr>
                        <a:t>：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 128 ,    </a:t>
                      </a:r>
                      <a:r>
                        <a:rPr kumimoji="1" lang="en-US" altLang="ja-JP" sz="2000" b="0" dirty="0" err="1" smtClean="0">
                          <a:latin typeface="Calibri" pitchFamily="34" charset="0"/>
                        </a:rPr>
                        <a:t>fp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 </a:t>
                      </a:r>
                      <a:r>
                        <a:rPr kumimoji="1" lang="en-US" altLang="ja-JP" sz="2000" b="0" smtClean="0">
                          <a:latin typeface="Calibri" pitchFamily="34" charset="0"/>
                        </a:rPr>
                        <a:t>: 128</a:t>
                      </a:r>
                      <a:endParaRPr kumimoji="1" lang="ja-JP" altLang="en-US" sz="2000" b="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latin typeface="Calibri" pitchFamily="34" charset="0"/>
                        </a:rPr>
                        <a:t>BTB</a:t>
                      </a:r>
                      <a:endParaRPr kumimoji="1" lang="ja-JP" altLang="en-US" sz="2000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2K entries,  4way</a:t>
                      </a:r>
                      <a:endParaRPr kumimoji="1" lang="ja-JP" altLang="en-US" sz="2000" b="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latin typeface="Calibri" pitchFamily="34" charset="0"/>
                        </a:rPr>
                        <a:t>Branch predictor</a:t>
                      </a:r>
                      <a:endParaRPr kumimoji="1" lang="ja-JP" altLang="en-US" sz="2000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g-share 8KB</a:t>
                      </a:r>
                      <a:endParaRPr kumimoji="1" lang="ja-JP" altLang="en-US" sz="2000" b="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latin typeface="Calibri" pitchFamily="34" charset="0"/>
                        </a:rPr>
                        <a:t>L1C</a:t>
                      </a:r>
                      <a:endParaRPr kumimoji="1" lang="ja-JP" altLang="en-US" sz="2000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32KB</a:t>
                      </a:r>
                      <a:r>
                        <a:rPr kumimoji="1" lang="ja-JP" altLang="en-US" sz="2000" b="0" dirty="0" err="1" smtClean="0">
                          <a:latin typeface="Calibri" pitchFamily="34" charset="0"/>
                        </a:rPr>
                        <a:t>，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4way</a:t>
                      </a:r>
                      <a:r>
                        <a:rPr kumimoji="1" lang="ja-JP" altLang="en-US" sz="2000" b="0" dirty="0" err="1" smtClean="0">
                          <a:latin typeface="Calibri" pitchFamily="34" charset="0"/>
                        </a:rPr>
                        <a:t>，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2 cycles</a:t>
                      </a:r>
                      <a:endParaRPr kumimoji="1" lang="ja-JP" altLang="en-US" sz="2000" b="0" dirty="0" smtClean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latin typeface="Calibri" pitchFamily="34" charset="0"/>
                        </a:rPr>
                        <a:t>L2C</a:t>
                      </a:r>
                      <a:endParaRPr kumimoji="1" lang="ja-JP" altLang="en-US" sz="2000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4MB</a:t>
                      </a:r>
                      <a:r>
                        <a:rPr kumimoji="1" lang="ja-JP" altLang="en-US" sz="2000" b="0" dirty="0" err="1" smtClean="0">
                          <a:latin typeface="Calibri" pitchFamily="34" charset="0"/>
                        </a:rPr>
                        <a:t>，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8way</a:t>
                      </a:r>
                      <a:r>
                        <a:rPr kumimoji="1" lang="ja-JP" altLang="en-US" sz="2000" b="0" dirty="0" err="1" smtClean="0">
                          <a:latin typeface="Calibri" pitchFamily="34" charset="0"/>
                        </a:rPr>
                        <a:t>，</a:t>
                      </a: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10 cycles</a:t>
                      </a:r>
                      <a:endParaRPr kumimoji="1" lang="ja-JP" altLang="en-US" sz="2000" b="0" dirty="0" smtClean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latin typeface="Calibri" pitchFamily="34" charset="0"/>
                        </a:rPr>
                        <a:t>Main memory</a:t>
                      </a:r>
                      <a:endParaRPr kumimoji="1" lang="ja-JP" altLang="en-US" sz="2000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 smtClean="0">
                          <a:latin typeface="Calibri" pitchFamily="34" charset="0"/>
                        </a:rPr>
                        <a:t>200 cycles</a:t>
                      </a:r>
                      <a:endParaRPr kumimoji="1" lang="ja-JP" altLang="en-US" sz="2000" b="0" dirty="0" smtClean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71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Average probabilities of stalls and branch prediction miss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544" y="5139190"/>
            <a:ext cx="8055895" cy="1278980"/>
          </a:xfrm>
        </p:spPr>
        <p:txBody>
          <a:bodyPr/>
          <a:lstStyle/>
          <a:p>
            <a:r>
              <a:rPr lang="en-US" altLang="ja-JP" sz="2000" dirty="0"/>
              <a:t>In NORCS, the probabilities of stalls are very row</a:t>
            </a:r>
          </a:p>
          <a:p>
            <a:r>
              <a:rPr lang="en-US" altLang="ja-JP" sz="2000" dirty="0" smtClean="0"/>
              <a:t>In LORCS, the probabilities of stalls are much higher than branch miss penalty in the models with </a:t>
            </a:r>
            <a:r>
              <a:rPr lang="en-US" altLang="ja-JP" sz="2000" smtClean="0"/>
              <a:t>4,8</a:t>
            </a:r>
            <a:r>
              <a:rPr lang="en-US" altLang="ja-JP" sz="2000" smtClean="0"/>
              <a:t>, and </a:t>
            </a:r>
            <a:r>
              <a:rPr lang="en-US" altLang="ja-JP" sz="2000" dirty="0" smtClean="0"/>
              <a:t>16 entries RC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08" y="1678995"/>
            <a:ext cx="8345487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437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Average relative IPC</a:t>
            </a:r>
            <a:br>
              <a:rPr kumimoji="1" lang="en-US" altLang="ja-JP" dirty="0" smtClean="0"/>
            </a:br>
            <a:r>
              <a:rPr lang="en-US" altLang="ja-JP" dirty="0">
                <a:solidFill>
                  <a:srgbClr val="00003A"/>
                </a:solidFill>
              </a:rPr>
              <a:t>All IPCs are normalized by </a:t>
            </a:r>
            <a:r>
              <a:rPr lang="en-US" altLang="ja-JP" dirty="0" smtClean="0">
                <a:solidFill>
                  <a:srgbClr val="00003A"/>
                </a:solidFill>
              </a:rPr>
              <a:t>that </a:t>
            </a:r>
            <a:r>
              <a:rPr lang="en-US" altLang="ja-JP" dirty="0">
                <a:solidFill>
                  <a:srgbClr val="00003A"/>
                </a:solidFill>
              </a:rPr>
              <a:t>of </a:t>
            </a:r>
            <a:r>
              <a:rPr lang="en-US" altLang="ja-JP" dirty="0" smtClean="0">
                <a:solidFill>
                  <a:srgbClr val="00003A"/>
                </a:solidFill>
              </a:rPr>
              <a:t>PRF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476544" y="5139190"/>
            <a:ext cx="8055895" cy="12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69875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Wingdings" pitchFamily="2" charset="2"/>
              <a:buChar char="n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1pPr>
            <a:lvl2pPr marL="717550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99"/>
              </a:buClr>
              <a:buFont typeface="Wingdings" pitchFamily="2" charset="2"/>
              <a:buChar char="u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2pPr>
            <a:lvl3pPr marL="1166813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l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3pPr>
            <a:lvl4pPr marL="1611313" indent="-2651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SzPct val="121000"/>
              <a:buFont typeface="Arial" pitchFamily="34" charset="0"/>
              <a:buChar char="•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4pPr>
            <a:lvl5pPr marL="20574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F0"/>
              </a:buClr>
              <a:buChar char="•"/>
              <a:tabLst>
                <a:tab pos="2057400" algn="l"/>
              </a:tabLst>
              <a:defRPr kumimoji="1" sz="2000" baseline="0">
                <a:solidFill>
                  <a:schemeClr val="tx2"/>
                </a:solidFill>
                <a:latin typeface="Helvetica" pitchFamily="34" charset="0"/>
                <a:ea typeface="+mn-ea"/>
                <a:cs typeface="Helvetica" pitchFamily="34" charset="0"/>
              </a:defRPr>
            </a:lvl5pPr>
            <a:lvl6pPr marL="25146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057400" algn="l"/>
              </a:tabLst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dirty="0" smtClean="0"/>
              <a:t>In LORCS, IPC degrades significantly in the models with 4,8,and 16 entries RC</a:t>
            </a:r>
          </a:p>
          <a:p>
            <a:r>
              <a:rPr lang="en-US" altLang="ja-JP" dirty="0" smtClean="0"/>
              <a:t>In NORCS, </a:t>
            </a:r>
            <a:r>
              <a:rPr lang="en-US" altLang="ja-JP" kern="0" dirty="0" smtClean="0">
                <a:solidFill>
                  <a:srgbClr val="00003A"/>
                </a:solidFill>
              </a:rPr>
              <a:t>IPC </a:t>
            </a:r>
            <a:r>
              <a:rPr lang="en-US" altLang="ja-JP" kern="0" dirty="0">
                <a:solidFill>
                  <a:srgbClr val="00003A"/>
                </a:solidFill>
              </a:rPr>
              <a:t>degradation </a:t>
            </a:r>
            <a:r>
              <a:rPr lang="en-US" altLang="ja-JP" dirty="0">
                <a:solidFill>
                  <a:srgbClr val="00003A"/>
                </a:solidFill>
              </a:rPr>
              <a:t>is very </a:t>
            </a:r>
            <a:r>
              <a:rPr lang="en-US" altLang="ja-JP" dirty="0" smtClean="0">
                <a:solidFill>
                  <a:srgbClr val="00003A"/>
                </a:solidFill>
              </a:rPr>
              <a:t>small</a:t>
            </a:r>
          </a:p>
          <a:p>
            <a:r>
              <a:rPr lang="en-US" altLang="ja-JP" dirty="0" smtClean="0"/>
              <a:t>LORCS </a:t>
            </a:r>
            <a:r>
              <a:rPr lang="en-US" altLang="ja-JP" dirty="0"/>
              <a:t>with </a:t>
            </a:r>
            <a:r>
              <a:rPr lang="en-US" altLang="ja-JP" dirty="0" smtClean="0"/>
              <a:t>64 entries LRU RCs </a:t>
            </a:r>
            <a:r>
              <a:rPr lang="en-US" altLang="ja-JP" dirty="0"/>
              <a:t>and NORCS with a 8 entries RC are almost same </a:t>
            </a:r>
            <a:r>
              <a:rPr lang="en-US" altLang="ja-JP" dirty="0" smtClean="0"/>
              <a:t>IPC …But</a:t>
            </a:r>
            <a:endParaRPr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1628800"/>
            <a:ext cx="762635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51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solidFill>
                  <a:schemeClr val="tx1"/>
                </a:solidFill>
              </a:rPr>
              <a:t>RF area </a:t>
            </a:r>
            <a:r>
              <a:rPr lang="en-US" altLang="ja-JP" sz="2400" dirty="0" smtClean="0">
                <a:solidFill>
                  <a:schemeClr val="tx1"/>
                </a:solidFill>
              </a:rPr>
              <a:t>is comparable </a:t>
            </a:r>
            <a:r>
              <a:rPr lang="en-US" altLang="ja-JP" sz="2400" dirty="0">
                <a:solidFill>
                  <a:schemeClr val="tx1"/>
                </a:solidFill>
              </a:rPr>
              <a:t>to that of </a:t>
            </a:r>
            <a:r>
              <a:rPr lang="en-US" altLang="ja-JP" sz="2400" dirty="0" smtClean="0">
                <a:solidFill>
                  <a:schemeClr val="tx1"/>
                </a:solidFill>
              </a:rPr>
              <a:t>an L1 </a:t>
            </a:r>
            <a:r>
              <a:rPr lang="en-US" altLang="ja-JP" sz="2400" dirty="0">
                <a:solidFill>
                  <a:schemeClr val="tx1"/>
                </a:solidFill>
              </a:rPr>
              <a:t>data cache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2400" dirty="0" smtClean="0">
                <a:solidFill>
                  <a:schemeClr val="tx1"/>
                </a:solidFill>
              </a:rPr>
            </a:br>
            <a:r>
              <a:rPr kumimoji="1" lang="en-US" altLang="ja-JP" sz="2400" dirty="0" smtClean="0">
                <a:solidFill>
                  <a:schemeClr val="tx1"/>
                </a:solidFill>
              </a:rPr>
              <a:t>Ex: </a:t>
            </a:r>
            <a:r>
              <a:rPr kumimoji="1" lang="en-US" altLang="ja-JP" sz="2400" dirty="0" smtClean="0"/>
              <a:t>Integer execution core of Pentium4</a:t>
            </a:r>
            <a:endParaRPr kumimoji="1" lang="ja-JP" altLang="en-US" sz="24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4</a:t>
            </a:fld>
            <a:endParaRPr lang="ja-JP" altLang="en-US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029181"/>
            <a:ext cx="2476517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正方形/長方形 5"/>
          <p:cNvSpPr/>
          <p:nvPr/>
        </p:nvSpPr>
        <p:spPr bwMode="auto">
          <a:xfrm>
            <a:off x="1643042" y="2886437"/>
            <a:ext cx="714380" cy="428628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HG丸ｺﾞｼｯｸM-PRO" pitchFamily="50" charset="-128"/>
              <a:cs typeface="Helvetica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 flipV="1">
            <a:off x="1643042" y="2172057"/>
            <a:ext cx="1143008" cy="714380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7"/>
          <p:cNvCxnSpPr/>
          <p:nvPr/>
        </p:nvCxnSpPr>
        <p:spPr bwMode="auto">
          <a:xfrm rot="16200000" flipH="1">
            <a:off x="1071538" y="3886569"/>
            <a:ext cx="2286016" cy="1143008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正方形/長方形 8"/>
          <p:cNvSpPr/>
          <p:nvPr/>
        </p:nvSpPr>
        <p:spPr bwMode="auto">
          <a:xfrm>
            <a:off x="2786050" y="2172057"/>
            <a:ext cx="5786478" cy="3429024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HG丸ｺﾞｼｯｸM-PRO" pitchFamily="50" charset="-128"/>
              <a:cs typeface="Helvetica" pitchFamily="34" charset="0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2357422" y="2172057"/>
            <a:ext cx="6215106" cy="714380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>
            <a:off x="2357422" y="3315065"/>
            <a:ext cx="6215106" cy="2286016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2136338"/>
            <a:ext cx="578548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正方形/長方形 12"/>
          <p:cNvSpPr/>
          <p:nvPr/>
        </p:nvSpPr>
        <p:spPr bwMode="auto">
          <a:xfrm>
            <a:off x="6715140" y="2854107"/>
            <a:ext cx="1785950" cy="1000132"/>
          </a:xfrm>
          <a:prstGeom prst="rect">
            <a:avLst/>
          </a:prstGeom>
          <a:solidFill>
            <a:schemeClr val="bg1">
              <a:alpha val="50000"/>
            </a:schemeClr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HG丸ｺﾞｼｯｸM-PRO" pitchFamily="50" charset="-128"/>
              <a:cs typeface="Helvetica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6715140" y="4568619"/>
            <a:ext cx="1785950" cy="928694"/>
          </a:xfrm>
          <a:prstGeom prst="rect">
            <a:avLst/>
          </a:prstGeom>
          <a:solidFill>
            <a:schemeClr val="bg1">
              <a:alpha val="50000"/>
            </a:schemeClr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HG丸ｺﾞｼｯｸM-PRO" pitchFamily="50" charset="-128"/>
              <a:cs typeface="Helvetica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500430" y="3925677"/>
            <a:ext cx="1357322" cy="1246776"/>
          </a:xfrm>
          <a:prstGeom prst="rect">
            <a:avLst/>
          </a:prstGeom>
          <a:solidFill>
            <a:schemeClr val="bg1">
              <a:alpha val="50000"/>
            </a:schemeClr>
          </a:solidFill>
          <a:ln w="63500" cap="flat" cmpd="sng" algn="ctr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HG丸ｺﾞｼｯｸM-PRO" pitchFamily="50" charset="-128"/>
              <a:cs typeface="Helvetica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3500430" y="2243495"/>
            <a:ext cx="1357322" cy="1214446"/>
          </a:xfrm>
          <a:prstGeom prst="rect">
            <a:avLst/>
          </a:prstGeom>
          <a:solidFill>
            <a:schemeClr val="bg1">
              <a:alpha val="50000"/>
            </a:schemeClr>
          </a:solidFill>
          <a:ln w="63500" cap="flat" cmpd="sng" algn="ctr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HG丸ｺﾞｼｯｸM-PRO" pitchFamily="50" charset="-128"/>
              <a:cs typeface="Helvetica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7230" y="5662394"/>
            <a:ext cx="321471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latin typeface="Helvetica" pitchFamily="34" charset="0"/>
                <a:cs typeface="Helvetica" pitchFamily="34" charset="0"/>
              </a:rPr>
              <a:t>L1 Data cache</a:t>
            </a:r>
          </a:p>
          <a:p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16KB 1 read/1 write</a:t>
            </a:r>
            <a:r>
              <a:rPr kumimoji="1" lang="en-US" altLang="ja-JP" dirty="0" smtClean="0">
                <a:latin typeface="Helvetica" pitchFamily="34" charset="0"/>
                <a:cs typeface="Helvetica" pitchFamily="34" charset="0"/>
              </a:rPr>
              <a:t> </a:t>
            </a:r>
            <a:endParaRPr kumimoji="1" lang="ja-JP" altLang="en-US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36958" y="5662394"/>
            <a:ext cx="35504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latin typeface="Helvetica" pitchFamily="34" charset="0"/>
                <a:cs typeface="Helvetica" pitchFamily="34" charset="0"/>
              </a:rPr>
              <a:t>Register file</a:t>
            </a:r>
          </a:p>
          <a:p>
            <a:r>
              <a:rPr lang="en-US" altLang="ja-JP" dirty="0" smtClean="0">
                <a:latin typeface="Helvetica" pitchFamily="34" charset="0"/>
                <a:cs typeface="Helvetica" pitchFamily="34" charset="0"/>
              </a:rPr>
              <a:t>64 bits 144 entries 6 read/3 write</a:t>
            </a:r>
          </a:p>
          <a:p>
            <a:r>
              <a:rPr kumimoji="1" lang="en-US" altLang="ja-JP" dirty="0" smtClean="0">
                <a:latin typeface="Helvetica" pitchFamily="34" charset="0"/>
                <a:cs typeface="Helvetica" pitchFamily="34" charset="0"/>
              </a:rPr>
              <a:t>(double pumped)</a:t>
            </a:r>
            <a:endParaRPr kumimoji="1" lang="ja-JP" altLang="en-US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26" name="図形 25"/>
          <p:cNvCxnSpPr>
            <a:stCxn id="19" idx="0"/>
            <a:endCxn id="15" idx="1"/>
          </p:cNvCxnSpPr>
          <p:nvPr/>
        </p:nvCxnSpPr>
        <p:spPr bwMode="auto">
          <a:xfrm rot="5400000" flipH="1" flipV="1">
            <a:off x="2405843" y="4567808"/>
            <a:ext cx="1113329" cy="1075845"/>
          </a:xfrm>
          <a:prstGeom prst="curvedConnector2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図形 26"/>
          <p:cNvCxnSpPr>
            <a:stCxn id="19" idx="0"/>
            <a:endCxn id="16" idx="1"/>
          </p:cNvCxnSpPr>
          <p:nvPr/>
        </p:nvCxnSpPr>
        <p:spPr bwMode="auto">
          <a:xfrm rot="5400000" flipH="1" flipV="1">
            <a:off x="1556669" y="3718634"/>
            <a:ext cx="2811676" cy="1075845"/>
          </a:xfrm>
          <a:prstGeom prst="curvedConnector2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正方形/長方形 40"/>
          <p:cNvSpPr/>
          <p:nvPr/>
        </p:nvSpPr>
        <p:spPr>
          <a:xfrm>
            <a:off x="642910" y="6482371"/>
            <a:ext cx="607223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elvetica" pitchFamily="34" charset="0"/>
                <a:cs typeface="Helvetica" pitchFamily="34" charset="0"/>
              </a:rPr>
              <a:t>（</a:t>
            </a:r>
            <a:r>
              <a:rPr lang="en-US" altLang="ja-JP" sz="1200" dirty="0" smtClean="0">
                <a:latin typeface="Helvetica" pitchFamily="34" charset="0"/>
                <a:cs typeface="Helvetica" pitchFamily="34" charset="0"/>
              </a:rPr>
              <a:t> from http://www.chip-architect.com</a:t>
            </a:r>
            <a:r>
              <a:rPr lang="ja-JP" altLang="en-US" sz="1200" dirty="0" smtClean="0">
                <a:latin typeface="Helvetica" pitchFamily="34" charset="0"/>
                <a:cs typeface="Helvetica" pitchFamily="34" charset="0"/>
              </a:rPr>
              <a:t>）</a:t>
            </a:r>
            <a:endParaRPr lang="ja-JP" altLang="en-US" sz="1200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28" name="図形 25"/>
          <p:cNvCxnSpPr/>
          <p:nvPr/>
        </p:nvCxnSpPr>
        <p:spPr bwMode="auto">
          <a:xfrm rot="5400000" flipH="1" flipV="1">
            <a:off x="5543368" y="4617872"/>
            <a:ext cx="1113329" cy="1075845"/>
          </a:xfrm>
          <a:prstGeom prst="curvedConnector2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図形 26"/>
          <p:cNvCxnSpPr/>
          <p:nvPr/>
        </p:nvCxnSpPr>
        <p:spPr bwMode="auto">
          <a:xfrm rot="5400000" flipH="1" flipV="1">
            <a:off x="4694194" y="3768698"/>
            <a:ext cx="2811676" cy="1075845"/>
          </a:xfrm>
          <a:prstGeom prst="curvedConnector2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433" y="1770422"/>
            <a:ext cx="7199313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Trade-off between IPC and </a:t>
            </a:r>
            <a:r>
              <a:rPr lang="en-US" altLang="ja-JP" dirty="0" smtClean="0"/>
              <a:t>area</a:t>
            </a:r>
            <a:br>
              <a:rPr lang="en-US" altLang="ja-JP" dirty="0" smtClean="0"/>
            </a:br>
            <a:r>
              <a:rPr lang="en-US" altLang="ja-JP" dirty="0" smtClean="0"/>
              <a:t>RC entries</a:t>
            </a:r>
            <a:r>
              <a:rPr lang="ja-JP" altLang="en-US" dirty="0" smtClean="0"/>
              <a:t>：</a:t>
            </a:r>
            <a:r>
              <a:rPr lang="en-US" altLang="ja-JP" dirty="0" smtClean="0"/>
              <a:t>4, 8, 16, 32, 64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5049180"/>
            <a:ext cx="8604956" cy="1459000"/>
          </a:xfrm>
        </p:spPr>
        <p:txBody>
          <a:bodyPr/>
          <a:lstStyle/>
          <a:p>
            <a:r>
              <a:rPr kumimoji="1" lang="en-US" altLang="ja-JP" dirty="0" smtClean="0"/>
              <a:t>NORCS with 8entries RC :</a:t>
            </a:r>
          </a:p>
          <a:p>
            <a:pPr lvl="1"/>
            <a:r>
              <a:rPr lang="en-US" altLang="ja-JP" dirty="0"/>
              <a:t>Area is reduced by 75.1% with only 2.1% IPC degradation from </a:t>
            </a:r>
            <a:r>
              <a:rPr lang="en-US" altLang="ja-JP" dirty="0" smtClean="0"/>
              <a:t>PRF</a:t>
            </a:r>
            <a:endParaRPr kumimoji="1" lang="ja-JP" altLang="en-US" dirty="0"/>
          </a:p>
        </p:txBody>
      </p:sp>
      <p:sp>
        <p:nvSpPr>
          <p:cNvPr id="29" name="テキスト ボックス 15"/>
          <p:cNvSpPr txBox="1"/>
          <p:nvPr/>
        </p:nvSpPr>
        <p:spPr>
          <a:xfrm>
            <a:off x="3995936" y="1556792"/>
            <a:ext cx="631327" cy="26387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Area -75.1%</a:t>
            </a:r>
            <a:endParaRPr kumimoji="1" lang="ja-JP" alt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915816" y="1772816"/>
            <a:ext cx="2961329" cy="648072"/>
            <a:chOff x="2915816" y="1772816"/>
            <a:chExt cx="2952328" cy="648072"/>
          </a:xfrm>
        </p:grpSpPr>
        <p:cxnSp>
          <p:nvCxnSpPr>
            <p:cNvPr id="34" name="直線矢印コネクタ 33"/>
            <p:cNvCxnSpPr/>
            <p:nvPr/>
          </p:nvCxnSpPr>
          <p:spPr>
            <a:xfrm flipH="1">
              <a:off x="2915816" y="1916832"/>
              <a:ext cx="2952328" cy="0"/>
            </a:xfrm>
            <a:prstGeom prst="straightConnector1">
              <a:avLst/>
            </a:prstGeom>
            <a:ln>
              <a:headEnd type="non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 bwMode="auto">
            <a:xfrm flipV="1">
              <a:off x="2946296" y="1772816"/>
              <a:ext cx="0" cy="648072"/>
            </a:xfrm>
            <a:prstGeom prst="line">
              <a:avLst/>
            </a:prstGeom>
            <a:ln w="1587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 bwMode="auto">
            <a:xfrm flipV="1">
              <a:off x="5868144" y="1772816"/>
              <a:ext cx="0" cy="648072"/>
            </a:xfrm>
            <a:prstGeom prst="line">
              <a:avLst/>
            </a:prstGeom>
            <a:ln w="1587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6184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433" y="1770422"/>
            <a:ext cx="7199313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Trade-off between IPC and </a:t>
            </a:r>
            <a:r>
              <a:rPr lang="en-US" altLang="ja-JP" dirty="0" smtClean="0"/>
              <a:t>area</a:t>
            </a:r>
            <a:br>
              <a:rPr lang="en-US" altLang="ja-JP" dirty="0" smtClean="0"/>
            </a:br>
            <a:r>
              <a:rPr lang="en-US" altLang="ja-JP" dirty="0" smtClean="0"/>
              <a:t>RC entries</a:t>
            </a:r>
            <a:r>
              <a:rPr lang="ja-JP" altLang="en-US" dirty="0" smtClean="0"/>
              <a:t>：</a:t>
            </a:r>
            <a:r>
              <a:rPr lang="en-US" altLang="ja-JP" dirty="0" smtClean="0"/>
              <a:t>4, 8, 16, 32, 64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5049180"/>
            <a:ext cx="8604956" cy="1459000"/>
          </a:xfrm>
        </p:spPr>
        <p:txBody>
          <a:bodyPr/>
          <a:lstStyle/>
          <a:p>
            <a:r>
              <a:rPr kumimoji="1" lang="en-US" altLang="ja-JP" dirty="0" smtClean="0"/>
              <a:t>NORCS with 8entries RC :</a:t>
            </a:r>
          </a:p>
          <a:p>
            <a:pPr lvl="1"/>
            <a:r>
              <a:rPr lang="en-US" altLang="ja-JP" dirty="0" smtClean="0"/>
              <a:t>Area is reduced by 72.4% from that of LORCS-LRU with same IPC</a:t>
            </a:r>
          </a:p>
          <a:p>
            <a:pPr lvl="1"/>
            <a:r>
              <a:rPr lang="en-US" altLang="ja-JP" dirty="0" smtClean="0"/>
              <a:t>IPC is </a:t>
            </a:r>
            <a:r>
              <a:rPr lang="en-US" altLang="ja-JP" dirty="0"/>
              <a:t>improved by 18.7</a:t>
            </a:r>
            <a:r>
              <a:rPr lang="en-US" altLang="ja-JP" dirty="0" smtClean="0"/>
              <a:t>% from that of LORCS-LRU with same area</a:t>
            </a:r>
            <a:endParaRPr kumimoji="1" lang="ja-JP" altLang="en-US" dirty="0"/>
          </a:p>
        </p:txBody>
      </p:sp>
      <p:sp>
        <p:nvSpPr>
          <p:cNvPr id="29" name="テキスト ボックス 15"/>
          <p:cNvSpPr txBox="1"/>
          <p:nvPr/>
        </p:nvSpPr>
        <p:spPr>
          <a:xfrm>
            <a:off x="3995936" y="1556792"/>
            <a:ext cx="631327" cy="26387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Area -72.4%</a:t>
            </a:r>
            <a:endParaRPr kumimoji="1" lang="ja-JP" alt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テキスト ボックス 19"/>
          <p:cNvSpPr txBox="1"/>
          <p:nvPr/>
        </p:nvSpPr>
        <p:spPr>
          <a:xfrm rot="16200000">
            <a:off x="1772437" y="2838220"/>
            <a:ext cx="870063" cy="3114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IPC 18.7%</a:t>
            </a:r>
            <a:endParaRPr kumimoji="1" lang="ja-JP" alt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 flipV="1">
            <a:off x="2555776" y="2348880"/>
            <a:ext cx="0" cy="1152128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>
            <a:off x="2411760" y="2371740"/>
            <a:ext cx="648072" cy="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 bwMode="auto">
          <a:xfrm>
            <a:off x="2411760" y="3501008"/>
            <a:ext cx="648072" cy="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" name="グループ化 4"/>
          <p:cNvGrpSpPr/>
          <p:nvPr/>
        </p:nvGrpSpPr>
        <p:grpSpPr>
          <a:xfrm>
            <a:off x="2915816" y="1772816"/>
            <a:ext cx="2871319" cy="648072"/>
            <a:chOff x="2915816" y="1772816"/>
            <a:chExt cx="2952328" cy="648072"/>
          </a:xfrm>
        </p:grpSpPr>
        <p:cxnSp>
          <p:nvCxnSpPr>
            <p:cNvPr id="34" name="直線矢印コネクタ 33"/>
            <p:cNvCxnSpPr/>
            <p:nvPr/>
          </p:nvCxnSpPr>
          <p:spPr>
            <a:xfrm flipH="1">
              <a:off x="2915816" y="1916832"/>
              <a:ext cx="2952328" cy="0"/>
            </a:xfrm>
            <a:prstGeom prst="straightConnector1">
              <a:avLst/>
            </a:prstGeom>
            <a:ln>
              <a:headEnd type="non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 bwMode="auto">
            <a:xfrm flipV="1">
              <a:off x="2946296" y="1772816"/>
              <a:ext cx="0" cy="648072"/>
            </a:xfrm>
            <a:prstGeom prst="line">
              <a:avLst/>
            </a:prstGeom>
            <a:ln w="1587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 bwMode="auto">
            <a:xfrm flipV="1">
              <a:off x="5868144" y="1772816"/>
              <a:ext cx="0" cy="648072"/>
            </a:xfrm>
            <a:prstGeom prst="line">
              <a:avLst/>
            </a:prstGeom>
            <a:ln w="1587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730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65" y="1770422"/>
            <a:ext cx="7199313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Trade-off between IPC and </a:t>
            </a:r>
            <a:r>
              <a:rPr lang="en-US" altLang="ja-JP" dirty="0" smtClean="0"/>
              <a:t>energy consumption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RC entries</a:t>
            </a:r>
            <a:r>
              <a:rPr lang="ja-JP" altLang="en-US" dirty="0"/>
              <a:t>：</a:t>
            </a:r>
            <a:r>
              <a:rPr lang="en-US" altLang="ja-JP" dirty="0"/>
              <a:t>4, 8, 16, 32, 64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42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2339753" y="2276871"/>
            <a:ext cx="1008111" cy="1223753"/>
            <a:chOff x="2339754" y="2440702"/>
            <a:chExt cx="1008111" cy="887040"/>
          </a:xfrm>
        </p:grpSpPr>
        <p:sp>
          <p:nvSpPr>
            <p:cNvPr id="15" name="テキスト ボックス 19"/>
            <p:cNvSpPr txBox="1"/>
            <p:nvPr/>
          </p:nvSpPr>
          <p:spPr>
            <a:xfrm rot="16200000">
              <a:off x="2060470" y="2719986"/>
              <a:ext cx="870063" cy="311496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8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IPC 18.7%</a:t>
              </a:r>
              <a:endParaRPr kumimoji="1" lang="ja-JP" alt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6" name="直線矢印コネクタ 15"/>
            <p:cNvCxnSpPr/>
            <p:nvPr/>
          </p:nvCxnSpPr>
          <p:spPr>
            <a:xfrm flipH="1" flipV="1">
              <a:off x="2771800" y="2487373"/>
              <a:ext cx="1" cy="823938"/>
            </a:xfrm>
            <a:prstGeom prst="straightConnector1">
              <a:avLst/>
            </a:prstGeom>
            <a:ln>
              <a:headEnd type="non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 bwMode="auto">
            <a:xfrm>
              <a:off x="2699792" y="2492896"/>
              <a:ext cx="576064" cy="0"/>
            </a:xfrm>
            <a:prstGeom prst="line">
              <a:avLst/>
            </a:prstGeom>
            <a:ln w="1587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 bwMode="auto">
            <a:xfrm>
              <a:off x="2699793" y="3327742"/>
              <a:ext cx="648072" cy="0"/>
            </a:xfrm>
            <a:prstGeom prst="line">
              <a:avLst/>
            </a:prstGeom>
            <a:ln w="1587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グループ化 6"/>
          <p:cNvGrpSpPr/>
          <p:nvPr/>
        </p:nvGrpSpPr>
        <p:grpSpPr>
          <a:xfrm>
            <a:off x="3203848" y="1556792"/>
            <a:ext cx="2448272" cy="864096"/>
            <a:chOff x="3131840" y="1844824"/>
            <a:chExt cx="2736304" cy="864096"/>
          </a:xfrm>
        </p:grpSpPr>
        <p:sp>
          <p:nvSpPr>
            <p:cNvPr id="14" name="テキスト ボックス 15"/>
            <p:cNvSpPr txBox="1"/>
            <p:nvPr/>
          </p:nvSpPr>
          <p:spPr>
            <a:xfrm>
              <a:off x="4167198" y="1844824"/>
              <a:ext cx="631327" cy="26387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8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Energy -</a:t>
              </a:r>
              <a:r>
                <a:rPr kumimoji="1" lang="en-US" altLang="ja-JP" sz="18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68.1%</a:t>
              </a:r>
              <a:endParaRPr kumimoji="1" lang="ja-JP" alt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7" name="直線矢印コネクタ 16"/>
            <p:cNvCxnSpPr/>
            <p:nvPr/>
          </p:nvCxnSpPr>
          <p:spPr>
            <a:xfrm flipH="1">
              <a:off x="3131840" y="2204864"/>
              <a:ext cx="2736303" cy="0"/>
            </a:xfrm>
            <a:prstGeom prst="straightConnector1">
              <a:avLst/>
            </a:prstGeom>
            <a:ln>
              <a:headEnd type="non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 bwMode="auto">
            <a:xfrm flipV="1">
              <a:off x="3131840" y="2060848"/>
              <a:ext cx="0" cy="648072"/>
            </a:xfrm>
            <a:prstGeom prst="line">
              <a:avLst/>
            </a:prstGeom>
            <a:ln w="1587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 bwMode="auto">
            <a:xfrm flipV="1">
              <a:off x="5868144" y="2043683"/>
              <a:ext cx="0" cy="648072"/>
            </a:xfrm>
            <a:prstGeom prst="line">
              <a:avLst/>
            </a:prstGeom>
            <a:ln w="1587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5445224"/>
            <a:ext cx="8138864" cy="1134964"/>
          </a:xfrm>
        </p:spPr>
        <p:txBody>
          <a:bodyPr/>
          <a:lstStyle/>
          <a:p>
            <a:r>
              <a:rPr lang="en-US" altLang="ja-JP" dirty="0" smtClean="0"/>
              <a:t>Our proposal</a:t>
            </a:r>
            <a:r>
              <a:rPr lang="ja-JP" altLang="en-US" dirty="0" smtClean="0"/>
              <a:t>（</a:t>
            </a:r>
            <a:r>
              <a:rPr lang="en-US" altLang="ja-JP" dirty="0" smtClean="0"/>
              <a:t>NORCS with 8entries RC </a:t>
            </a:r>
            <a:r>
              <a:rPr lang="ja-JP" altLang="en-US" dirty="0" smtClean="0"/>
              <a:t>）</a:t>
            </a:r>
            <a:r>
              <a:rPr lang="en-US" altLang="ja-JP" dirty="0" smtClean="0"/>
              <a:t>:</a:t>
            </a:r>
          </a:p>
          <a:p>
            <a:pPr lvl="1"/>
            <a:r>
              <a:rPr lang="en-US" altLang="ja-JP" dirty="0" smtClean="0"/>
              <a:t>Energy consumption is </a:t>
            </a:r>
            <a:r>
              <a:rPr lang="en-US" altLang="ja-JP" dirty="0"/>
              <a:t>reduced by </a:t>
            </a:r>
            <a:r>
              <a:rPr lang="en-US" altLang="ja-JP" dirty="0" smtClean="0"/>
              <a:t>68.1</a:t>
            </a:r>
            <a:r>
              <a:rPr lang="en-US" altLang="ja-JP" dirty="0"/>
              <a:t>% with only 2.1% IPC </a:t>
            </a:r>
            <a:r>
              <a:rPr lang="en-US" altLang="ja-JP" dirty="0" smtClean="0"/>
              <a:t>degradation</a:t>
            </a:r>
          </a:p>
        </p:txBody>
      </p:sp>
    </p:spTree>
    <p:extLst>
      <p:ext uri="{BB962C8B-B14F-4D97-AF65-F5344CB8AC3E}">
        <p14:creationId xmlns:p14="http://schemas.microsoft.com/office/powerpoint/2010/main" val="8079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</a:t>
            </a:r>
            <a:r>
              <a:rPr lang="en-US" altLang="ja-JP" dirty="0"/>
              <a:t>large RF causes many problems</a:t>
            </a:r>
          </a:p>
          <a:p>
            <a:pPr lvl="1"/>
            <a:r>
              <a:rPr lang="en-US" altLang="ja-JP" dirty="0" smtClean="0"/>
              <a:t>Especially energy and heat are serious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A register cache was proposed to solve these problems</a:t>
            </a:r>
          </a:p>
          <a:p>
            <a:pPr lvl="1"/>
            <a:r>
              <a:rPr lang="en-US" altLang="ja-JP" dirty="0"/>
              <a:t>Miss penalties </a:t>
            </a:r>
            <a:r>
              <a:rPr lang="en-US" altLang="ja-JP" dirty="0" smtClean="0"/>
              <a:t>degrade </a:t>
            </a:r>
            <a:r>
              <a:rPr lang="en-US" altLang="ja-JP" dirty="0"/>
              <a:t>IPC</a:t>
            </a:r>
          </a:p>
          <a:p>
            <a:endParaRPr lang="en-US" altLang="ja-JP" dirty="0"/>
          </a:p>
          <a:p>
            <a:r>
              <a:rPr lang="en-US" altLang="ja-JP" dirty="0"/>
              <a:t>NORCS</a:t>
            </a:r>
            <a:r>
              <a:rPr lang="ja-JP" altLang="en-US" dirty="0"/>
              <a:t>：</a:t>
            </a:r>
            <a:r>
              <a:rPr lang="en-US" altLang="ja-JP" dirty="0">
                <a:solidFill>
                  <a:schemeClr val="tx1"/>
                </a:solidFill>
              </a:rPr>
              <a:t> </a:t>
            </a:r>
            <a:r>
              <a:rPr lang="en-US" altLang="ja-JP" dirty="0"/>
              <a:t>Non-latency-Oriented Register Cache System</a:t>
            </a:r>
          </a:p>
          <a:p>
            <a:pPr lvl="1"/>
            <a:r>
              <a:rPr lang="en-US" altLang="ja-JP" dirty="0"/>
              <a:t>We solve the problems with a “not fast” register cache</a:t>
            </a:r>
          </a:p>
          <a:p>
            <a:pPr lvl="1"/>
            <a:r>
              <a:rPr lang="en-US" altLang="ja-JP" dirty="0" smtClean="0"/>
              <a:t>Our </a:t>
            </a:r>
            <a:r>
              <a:rPr lang="en-US" altLang="ja-JP" dirty="0"/>
              <a:t>method overcomes methods with “fast” register caches</a:t>
            </a:r>
          </a:p>
          <a:p>
            <a:pPr lvl="1"/>
            <a:r>
              <a:rPr lang="en-US" altLang="ja-JP" dirty="0"/>
              <a:t>Circuit area is reduced </a:t>
            </a:r>
            <a:r>
              <a:rPr lang="en-US" altLang="ja-JP" dirty="0" smtClean="0"/>
              <a:t>by 75.1% </a:t>
            </a:r>
            <a:r>
              <a:rPr lang="en-US" altLang="ja-JP" dirty="0"/>
              <a:t>with only 2.1% IPC degradation</a:t>
            </a:r>
          </a:p>
          <a:p>
            <a:pPr lvl="2"/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43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72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44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45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Onikiri2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Implementation</a:t>
            </a:r>
          </a:p>
          <a:p>
            <a:pPr lvl="1"/>
            <a:r>
              <a:rPr lang="en-US" altLang="ja-JP" dirty="0" smtClean="0"/>
              <a:t>Abstract pipeline model for OoO superscalar processor </a:t>
            </a:r>
          </a:p>
          <a:p>
            <a:pPr lvl="1"/>
            <a:r>
              <a:rPr lang="en-US" altLang="ja-JP" dirty="0" smtClean="0"/>
              <a:t>Instruction emulation is performed in exec stages</a:t>
            </a:r>
          </a:p>
          <a:p>
            <a:pPr lvl="2"/>
            <a:r>
              <a:rPr lang="en-US" altLang="ja-JP" dirty="0" smtClean="0"/>
              <a:t>Incorrect result for incorrect scheduling</a:t>
            </a:r>
          </a:p>
          <a:p>
            <a:pPr lvl="2"/>
            <a:endParaRPr lang="en-US" altLang="ja-JP" dirty="0" smtClean="0"/>
          </a:p>
          <a:p>
            <a:r>
              <a:rPr lang="en-US" altLang="ja-JP" dirty="0" smtClean="0"/>
              <a:t>Features</a:t>
            </a:r>
          </a:p>
          <a:p>
            <a:pPr lvl="1"/>
            <a:r>
              <a:rPr lang="en-US" altLang="ja-JP" dirty="0" smtClean="0"/>
              <a:t>Written in C++</a:t>
            </a:r>
          </a:p>
          <a:p>
            <a:pPr lvl="1"/>
            <a:r>
              <a:rPr lang="en-US" altLang="ja-JP" dirty="0" smtClean="0"/>
              <a:t>Support  ISA : Alpha and PowerPC</a:t>
            </a:r>
          </a:p>
          <a:p>
            <a:pPr lvl="1"/>
            <a:r>
              <a:rPr lang="en-US" altLang="ja-JP" dirty="0" smtClean="0"/>
              <a:t>Can execute all the programs in SPEC 2000/2006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46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正方形/長方形 171"/>
          <p:cNvSpPr/>
          <p:nvPr/>
        </p:nvSpPr>
        <p:spPr bwMode="auto">
          <a:xfrm>
            <a:off x="-285784" y="-142900"/>
            <a:ext cx="9644130" cy="7143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251" name="Rectangle 25"/>
          <p:cNvSpPr>
            <a:spLocks noChangeArrowheads="1"/>
          </p:cNvSpPr>
          <p:nvPr/>
        </p:nvSpPr>
        <p:spPr bwMode="auto">
          <a:xfrm>
            <a:off x="2214514" y="3142455"/>
            <a:ext cx="714380" cy="3357586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4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99868" y="571480"/>
            <a:ext cx="2357454" cy="157163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 Narrow" pitchFamily="34" charset="0"/>
            </a:endParaRPr>
          </a:p>
        </p:txBody>
      </p:sp>
      <p:cxnSp>
        <p:nvCxnSpPr>
          <p:cNvPr id="8" name="直線矢印コネクタ 7"/>
          <p:cNvCxnSpPr/>
          <p:nvPr/>
        </p:nvCxnSpPr>
        <p:spPr bwMode="auto">
          <a:xfrm>
            <a:off x="2928926" y="4286256"/>
            <a:ext cx="928694" cy="2381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>
            <a:endCxn id="239" idx="1"/>
          </p:cNvCxnSpPr>
          <p:nvPr/>
        </p:nvCxnSpPr>
        <p:spPr bwMode="auto">
          <a:xfrm>
            <a:off x="2928926" y="5286388"/>
            <a:ext cx="928694" cy="1588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グループ化 205"/>
          <p:cNvGrpSpPr/>
          <p:nvPr/>
        </p:nvGrpSpPr>
        <p:grpSpPr>
          <a:xfrm>
            <a:off x="857192" y="3497893"/>
            <a:ext cx="1357322" cy="999339"/>
            <a:chOff x="857192" y="3497893"/>
            <a:chExt cx="1357322" cy="999339"/>
          </a:xfrm>
          <a:effectLst/>
        </p:grpSpPr>
        <p:cxnSp>
          <p:nvCxnSpPr>
            <p:cNvPr id="10" name="直線コネクタ 9"/>
            <p:cNvCxnSpPr/>
            <p:nvPr/>
          </p:nvCxnSpPr>
          <p:spPr bwMode="auto">
            <a:xfrm>
              <a:off x="857192" y="3497893"/>
              <a:ext cx="1357322" cy="2545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 bwMode="auto">
            <a:xfrm>
              <a:off x="857192" y="4494687"/>
              <a:ext cx="1357322" cy="2545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2" name="直線矢印コネクタ 11"/>
          <p:cNvCxnSpPr/>
          <p:nvPr/>
        </p:nvCxnSpPr>
        <p:spPr bwMode="auto">
          <a:xfrm flipV="1">
            <a:off x="3857620" y="4286203"/>
            <a:ext cx="285720" cy="846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フリーフォーム 12"/>
          <p:cNvSpPr/>
          <p:nvPr/>
        </p:nvSpPr>
        <p:spPr bwMode="auto">
          <a:xfrm rot="16200000" flipH="1">
            <a:off x="2714612" y="4071942"/>
            <a:ext cx="1857388" cy="428628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4" name="フリーフォーム 13"/>
          <p:cNvSpPr/>
          <p:nvPr/>
        </p:nvSpPr>
        <p:spPr bwMode="auto">
          <a:xfrm rot="16200000" flipH="1">
            <a:off x="2964645" y="4107661"/>
            <a:ext cx="1500198" cy="285752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857588" y="3929066"/>
            <a:ext cx="71470" cy="714380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5642744" y="642918"/>
            <a:ext cx="642942" cy="142876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7071504" y="642918"/>
            <a:ext cx="642942" cy="142876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19" name="直線コネクタ 18"/>
          <p:cNvCxnSpPr/>
          <p:nvPr/>
        </p:nvCxnSpPr>
        <p:spPr bwMode="auto">
          <a:xfrm rot="5400000">
            <a:off x="5251852" y="1464852"/>
            <a:ext cx="2784494" cy="794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 bwMode="auto">
          <a:xfrm>
            <a:off x="6571438" y="785793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2" name="二等辺三角形 21"/>
          <p:cNvSpPr/>
          <p:nvPr/>
        </p:nvSpPr>
        <p:spPr bwMode="auto">
          <a:xfrm>
            <a:off x="6610647" y="959964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6571438" y="1643049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5" name="二等辺三角形 24"/>
          <p:cNvSpPr/>
          <p:nvPr/>
        </p:nvSpPr>
        <p:spPr bwMode="auto">
          <a:xfrm>
            <a:off x="6610647" y="1817220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33" name="直線矢印コネクタ 32"/>
          <p:cNvCxnSpPr/>
          <p:nvPr/>
        </p:nvCxnSpPr>
        <p:spPr bwMode="auto">
          <a:xfrm flipH="1">
            <a:off x="4214778" y="5285542"/>
            <a:ext cx="71438" cy="846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 bwMode="auto">
          <a:xfrm>
            <a:off x="4286217" y="4286208"/>
            <a:ext cx="1000163" cy="48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 bwMode="auto">
          <a:xfrm>
            <a:off x="4286216" y="5285595"/>
            <a:ext cx="1000164" cy="793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 bwMode="auto">
          <a:xfrm flipV="1">
            <a:off x="6285687" y="928670"/>
            <a:ext cx="285751" cy="4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 bwMode="auto">
          <a:xfrm>
            <a:off x="6285686" y="1785926"/>
            <a:ext cx="285752" cy="2493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 bwMode="auto">
          <a:xfrm flipV="1">
            <a:off x="6714315" y="928670"/>
            <a:ext cx="357189" cy="4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 bwMode="auto">
          <a:xfrm>
            <a:off x="6714314" y="1785926"/>
            <a:ext cx="357190" cy="2493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 bwMode="auto">
          <a:xfrm>
            <a:off x="4856926" y="1785926"/>
            <a:ext cx="785818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 bwMode="auto">
          <a:xfrm>
            <a:off x="4856926" y="926125"/>
            <a:ext cx="785818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 bwMode="auto">
          <a:xfrm rot="5400000">
            <a:off x="-1178367" y="2535625"/>
            <a:ext cx="5071282" cy="29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 bwMode="auto">
          <a:xfrm>
            <a:off x="1285820" y="3357561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46" name="二等辺三角形 45"/>
          <p:cNvSpPr/>
          <p:nvPr/>
        </p:nvSpPr>
        <p:spPr bwMode="auto">
          <a:xfrm>
            <a:off x="1325029" y="3531732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1285820" y="4356900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49" name="二等辺三角形 48"/>
          <p:cNvSpPr/>
          <p:nvPr/>
        </p:nvSpPr>
        <p:spPr bwMode="auto">
          <a:xfrm>
            <a:off x="1325029" y="4531071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50" name="フリーフォーム 49"/>
          <p:cNvSpPr/>
          <p:nvPr/>
        </p:nvSpPr>
        <p:spPr bwMode="auto">
          <a:xfrm rot="5400000" flipH="1" flipV="1">
            <a:off x="2178827" y="1107265"/>
            <a:ext cx="1857388" cy="2928958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oval" w="sm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51" name="Rectangle 25"/>
          <p:cNvSpPr>
            <a:spLocks noChangeArrowheads="1"/>
          </p:cNvSpPr>
          <p:nvPr/>
        </p:nvSpPr>
        <p:spPr bwMode="auto">
          <a:xfrm>
            <a:off x="4571174" y="285728"/>
            <a:ext cx="285752" cy="242889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Arial Narrow" pitchFamily="34" charset="0"/>
                <a:ea typeface="メイリオ" pitchFamily="50" charset="-128"/>
              </a:rPr>
              <a:t>Arbiter</a:t>
            </a:r>
            <a:endParaRPr lang="en-US" altLang="ja-JP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52" name="フリーフォーム 51"/>
          <p:cNvSpPr/>
          <p:nvPr/>
        </p:nvSpPr>
        <p:spPr bwMode="auto">
          <a:xfrm rot="5400000" flipH="1" flipV="1">
            <a:off x="2107389" y="2035959"/>
            <a:ext cx="2214578" cy="2714644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oval" w="sm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53" name="直線コネクタ 52"/>
          <p:cNvCxnSpPr/>
          <p:nvPr/>
        </p:nvCxnSpPr>
        <p:spPr bwMode="auto">
          <a:xfrm rot="5400000">
            <a:off x="2428448" y="4642271"/>
            <a:ext cx="3572696" cy="1559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グループ化 209"/>
          <p:cNvGrpSpPr/>
          <p:nvPr/>
        </p:nvGrpSpPr>
        <p:grpSpPr>
          <a:xfrm>
            <a:off x="857192" y="5286412"/>
            <a:ext cx="1357322" cy="714404"/>
            <a:chOff x="857192" y="5286412"/>
            <a:chExt cx="1357322" cy="714404"/>
          </a:xfrm>
          <a:effectLst/>
        </p:grpSpPr>
        <p:cxnSp>
          <p:nvCxnSpPr>
            <p:cNvPr id="67" name="直線コネクタ 66"/>
            <p:cNvCxnSpPr/>
            <p:nvPr/>
          </p:nvCxnSpPr>
          <p:spPr bwMode="auto">
            <a:xfrm>
              <a:off x="857192" y="5286412"/>
              <a:ext cx="1357322" cy="2545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 bwMode="auto">
            <a:xfrm>
              <a:off x="857192" y="5998271"/>
              <a:ext cx="1357322" cy="2545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9" name="直線コネクタ 68"/>
          <p:cNvCxnSpPr/>
          <p:nvPr/>
        </p:nvCxnSpPr>
        <p:spPr bwMode="auto">
          <a:xfrm rot="5400000">
            <a:off x="643275" y="5786057"/>
            <a:ext cx="1428760" cy="794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 bwMode="auto">
          <a:xfrm>
            <a:off x="1285820" y="5143511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72" name="二等辺三角形 71"/>
          <p:cNvSpPr/>
          <p:nvPr/>
        </p:nvSpPr>
        <p:spPr bwMode="auto">
          <a:xfrm>
            <a:off x="1325029" y="5317682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1285820" y="5857915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75" name="二等辺三角形 74"/>
          <p:cNvSpPr/>
          <p:nvPr/>
        </p:nvSpPr>
        <p:spPr bwMode="auto">
          <a:xfrm>
            <a:off x="1325029" y="6032086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4143340" y="4143378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79" name="二等辺三角形 78"/>
          <p:cNvSpPr/>
          <p:nvPr/>
        </p:nvSpPr>
        <p:spPr bwMode="auto">
          <a:xfrm>
            <a:off x="4182549" y="4317549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4143340" y="5142717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82" name="二等辺三角形 81"/>
          <p:cNvSpPr/>
          <p:nvPr/>
        </p:nvSpPr>
        <p:spPr bwMode="auto">
          <a:xfrm>
            <a:off x="4182549" y="5316888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91" name="直線コネクタ 90"/>
          <p:cNvCxnSpPr/>
          <p:nvPr/>
        </p:nvCxnSpPr>
        <p:spPr bwMode="auto">
          <a:xfrm rot="5400000">
            <a:off x="3107490" y="1963726"/>
            <a:ext cx="2214578" cy="159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 bwMode="auto">
          <a:xfrm>
            <a:off x="4142546" y="1500172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94" name="二等辺三角形 93"/>
          <p:cNvSpPr/>
          <p:nvPr/>
        </p:nvSpPr>
        <p:spPr bwMode="auto">
          <a:xfrm>
            <a:off x="4181755" y="1674342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 bwMode="auto">
          <a:xfrm>
            <a:off x="4142546" y="2143114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97" name="二等辺三角形 96"/>
          <p:cNvSpPr/>
          <p:nvPr/>
        </p:nvSpPr>
        <p:spPr bwMode="auto">
          <a:xfrm>
            <a:off x="4181755" y="2317284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857224" y="473848"/>
            <a:ext cx="3714735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 bwMode="auto">
          <a:xfrm>
            <a:off x="857224" y="855644"/>
            <a:ext cx="3714776" cy="1588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 bwMode="auto">
          <a:xfrm rot="5400000">
            <a:off x="3499989" y="740934"/>
            <a:ext cx="1428784" cy="794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正方形/長方形 108"/>
          <p:cNvSpPr/>
          <p:nvPr/>
        </p:nvSpPr>
        <p:spPr bwMode="auto">
          <a:xfrm>
            <a:off x="4142546" y="357164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10" name="二等辺三角形 109"/>
          <p:cNvSpPr/>
          <p:nvPr/>
        </p:nvSpPr>
        <p:spPr bwMode="auto">
          <a:xfrm>
            <a:off x="4181755" y="531334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 bwMode="auto">
          <a:xfrm>
            <a:off x="4142546" y="741317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13" name="二等辺三角形 112"/>
          <p:cNvSpPr/>
          <p:nvPr/>
        </p:nvSpPr>
        <p:spPr bwMode="auto">
          <a:xfrm>
            <a:off x="4181755" y="915487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14" name="フリーフォーム 113"/>
          <p:cNvSpPr/>
          <p:nvPr/>
        </p:nvSpPr>
        <p:spPr bwMode="auto">
          <a:xfrm>
            <a:off x="7714446" y="928670"/>
            <a:ext cx="714412" cy="2571768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15" name="フリーフォーム 114"/>
          <p:cNvSpPr/>
          <p:nvPr/>
        </p:nvSpPr>
        <p:spPr bwMode="auto">
          <a:xfrm>
            <a:off x="7714446" y="1785926"/>
            <a:ext cx="571536" cy="1571636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grpSp>
        <p:nvGrpSpPr>
          <p:cNvPr id="5" name="グループ化 115"/>
          <p:cNvGrpSpPr/>
          <p:nvPr/>
        </p:nvGrpSpPr>
        <p:grpSpPr>
          <a:xfrm>
            <a:off x="1671279" y="5500702"/>
            <a:ext cx="43201" cy="256382"/>
            <a:chOff x="5572132" y="5715016"/>
            <a:chExt cx="43201" cy="256382"/>
          </a:xfrm>
          <a:effectLst/>
        </p:grpSpPr>
        <p:sp>
          <p:nvSpPr>
            <p:cNvPr id="117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18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19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6" name="グループ化 119"/>
          <p:cNvGrpSpPr/>
          <p:nvPr/>
        </p:nvGrpSpPr>
        <p:grpSpPr>
          <a:xfrm>
            <a:off x="1071506" y="5500702"/>
            <a:ext cx="43201" cy="256382"/>
            <a:chOff x="5572132" y="5715016"/>
            <a:chExt cx="43201" cy="256382"/>
          </a:xfrm>
          <a:effectLst/>
        </p:grpSpPr>
        <p:sp>
          <p:nvSpPr>
            <p:cNvPr id="121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22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23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16" name="グループ化 123"/>
          <p:cNvGrpSpPr/>
          <p:nvPr/>
        </p:nvGrpSpPr>
        <p:grpSpPr>
          <a:xfrm>
            <a:off x="1000068" y="3886998"/>
            <a:ext cx="43201" cy="256382"/>
            <a:chOff x="5572132" y="5715016"/>
            <a:chExt cx="43201" cy="256382"/>
          </a:xfrm>
          <a:effectLst/>
        </p:grpSpPr>
        <p:sp>
          <p:nvSpPr>
            <p:cNvPr id="125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26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27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0" name="グループ化 127"/>
          <p:cNvGrpSpPr/>
          <p:nvPr/>
        </p:nvGrpSpPr>
        <p:grpSpPr>
          <a:xfrm>
            <a:off x="1671279" y="3886998"/>
            <a:ext cx="43201" cy="256382"/>
            <a:chOff x="5572132" y="5715016"/>
            <a:chExt cx="43201" cy="256382"/>
          </a:xfrm>
          <a:effectLst/>
        </p:grpSpPr>
        <p:sp>
          <p:nvSpPr>
            <p:cNvPr id="129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30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31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3" name="グループ化 135"/>
          <p:cNvGrpSpPr/>
          <p:nvPr/>
        </p:nvGrpSpPr>
        <p:grpSpPr>
          <a:xfrm>
            <a:off x="2571704" y="1857364"/>
            <a:ext cx="43201" cy="256382"/>
            <a:chOff x="5572132" y="5715016"/>
            <a:chExt cx="43201" cy="256382"/>
          </a:xfrm>
          <a:effectLst/>
        </p:grpSpPr>
        <p:sp>
          <p:nvSpPr>
            <p:cNvPr id="137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38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39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6" name="グループ化 139"/>
          <p:cNvGrpSpPr/>
          <p:nvPr/>
        </p:nvGrpSpPr>
        <p:grpSpPr>
          <a:xfrm>
            <a:off x="2599973" y="571480"/>
            <a:ext cx="43201" cy="256382"/>
            <a:chOff x="5572132" y="5715016"/>
            <a:chExt cx="43201" cy="256382"/>
          </a:xfrm>
          <a:effectLst/>
        </p:grpSpPr>
        <p:sp>
          <p:nvSpPr>
            <p:cNvPr id="141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42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43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7" name="グループ化 147"/>
          <p:cNvGrpSpPr/>
          <p:nvPr/>
        </p:nvGrpSpPr>
        <p:grpSpPr>
          <a:xfrm>
            <a:off x="5142678" y="1214422"/>
            <a:ext cx="43201" cy="256382"/>
            <a:chOff x="5572132" y="5715016"/>
            <a:chExt cx="43201" cy="256382"/>
          </a:xfrm>
          <a:effectLst/>
        </p:grpSpPr>
        <p:sp>
          <p:nvSpPr>
            <p:cNvPr id="149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50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51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8" name="グループ化 151"/>
          <p:cNvGrpSpPr/>
          <p:nvPr/>
        </p:nvGrpSpPr>
        <p:grpSpPr>
          <a:xfrm>
            <a:off x="8000198" y="1285860"/>
            <a:ext cx="43201" cy="256382"/>
            <a:chOff x="5572132" y="5715016"/>
            <a:chExt cx="43201" cy="256382"/>
          </a:xfrm>
          <a:effectLst/>
        </p:grpSpPr>
        <p:sp>
          <p:nvSpPr>
            <p:cNvPr id="153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54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55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cxnSp>
        <p:nvCxnSpPr>
          <p:cNvPr id="158" name="直線矢印コネクタ 157"/>
          <p:cNvCxnSpPr/>
          <p:nvPr/>
        </p:nvCxnSpPr>
        <p:spPr bwMode="auto">
          <a:xfrm flipV="1">
            <a:off x="3428992" y="4214814"/>
            <a:ext cx="428595" cy="4"/>
          </a:xfrm>
          <a:prstGeom prst="straightConnector1">
            <a:avLst/>
          </a:prstGeom>
          <a:ln w="12700">
            <a:headEnd type="oval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直線矢印コネクタ 158"/>
          <p:cNvCxnSpPr/>
          <p:nvPr/>
        </p:nvCxnSpPr>
        <p:spPr bwMode="auto">
          <a:xfrm>
            <a:off x="3571868" y="4000504"/>
            <a:ext cx="285720" cy="1584"/>
          </a:xfrm>
          <a:prstGeom prst="straightConnector1">
            <a:avLst/>
          </a:prstGeom>
          <a:ln w="12700">
            <a:headEnd type="oval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9" name="グループ化 159"/>
          <p:cNvGrpSpPr/>
          <p:nvPr/>
        </p:nvGrpSpPr>
        <p:grpSpPr>
          <a:xfrm>
            <a:off x="3714744" y="5029664"/>
            <a:ext cx="45719" cy="142876"/>
            <a:chOff x="5572132" y="5715016"/>
            <a:chExt cx="43201" cy="256382"/>
          </a:xfrm>
          <a:effectLst/>
        </p:grpSpPr>
        <p:sp>
          <p:nvSpPr>
            <p:cNvPr id="161" name="Oval 74"/>
            <p:cNvSpPr>
              <a:spLocks noChangeArrowheads="1"/>
            </p:cNvSpPr>
            <p:nvPr/>
          </p:nvSpPr>
          <p:spPr bwMode="auto">
            <a:xfrm>
              <a:off x="5572067" y="5714985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62" name="Oval 74"/>
            <p:cNvSpPr>
              <a:spLocks noChangeArrowheads="1"/>
            </p:cNvSpPr>
            <p:nvPr/>
          </p:nvSpPr>
          <p:spPr bwMode="auto">
            <a:xfrm>
              <a:off x="5572124" y="5821007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63" name="Oval 74"/>
            <p:cNvSpPr>
              <a:spLocks noChangeArrowheads="1"/>
            </p:cNvSpPr>
            <p:nvPr/>
          </p:nvSpPr>
          <p:spPr bwMode="auto">
            <a:xfrm>
              <a:off x="5572133" y="5928199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30" name="グループ化 163"/>
          <p:cNvGrpSpPr/>
          <p:nvPr/>
        </p:nvGrpSpPr>
        <p:grpSpPr>
          <a:xfrm>
            <a:off x="3714712" y="4036785"/>
            <a:ext cx="45719" cy="142876"/>
            <a:chOff x="5572132" y="5715016"/>
            <a:chExt cx="43201" cy="256382"/>
          </a:xfrm>
          <a:effectLst/>
        </p:grpSpPr>
        <p:sp>
          <p:nvSpPr>
            <p:cNvPr id="165" name="Oval 74"/>
            <p:cNvSpPr>
              <a:spLocks noChangeArrowheads="1"/>
            </p:cNvSpPr>
            <p:nvPr/>
          </p:nvSpPr>
          <p:spPr bwMode="auto">
            <a:xfrm>
              <a:off x="5572067" y="5714985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66" name="Oval 74"/>
            <p:cNvSpPr>
              <a:spLocks noChangeArrowheads="1"/>
            </p:cNvSpPr>
            <p:nvPr/>
          </p:nvSpPr>
          <p:spPr bwMode="auto">
            <a:xfrm>
              <a:off x="5572124" y="5821007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67" name="Oval 74"/>
            <p:cNvSpPr>
              <a:spLocks noChangeArrowheads="1"/>
            </p:cNvSpPr>
            <p:nvPr/>
          </p:nvSpPr>
          <p:spPr bwMode="auto">
            <a:xfrm>
              <a:off x="5572133" y="5928199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31" name="グループ化 171"/>
          <p:cNvGrpSpPr/>
          <p:nvPr/>
        </p:nvGrpSpPr>
        <p:grpSpPr>
          <a:xfrm>
            <a:off x="3872134" y="4723273"/>
            <a:ext cx="45719" cy="142876"/>
            <a:chOff x="5572132" y="5715016"/>
            <a:chExt cx="43201" cy="256382"/>
          </a:xfrm>
          <a:effectLst/>
        </p:grpSpPr>
        <p:sp>
          <p:nvSpPr>
            <p:cNvPr id="173" name="Oval 74"/>
            <p:cNvSpPr>
              <a:spLocks noChangeArrowheads="1"/>
            </p:cNvSpPr>
            <p:nvPr/>
          </p:nvSpPr>
          <p:spPr bwMode="auto">
            <a:xfrm>
              <a:off x="5572067" y="5714985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74" name="Oval 74"/>
            <p:cNvSpPr>
              <a:spLocks noChangeArrowheads="1"/>
            </p:cNvSpPr>
            <p:nvPr/>
          </p:nvSpPr>
          <p:spPr bwMode="auto">
            <a:xfrm>
              <a:off x="5572124" y="5821007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75" name="Oval 74"/>
            <p:cNvSpPr>
              <a:spLocks noChangeArrowheads="1"/>
            </p:cNvSpPr>
            <p:nvPr/>
          </p:nvSpPr>
          <p:spPr bwMode="auto">
            <a:xfrm>
              <a:off x="5572133" y="5928199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sp>
        <p:nvSpPr>
          <p:cNvPr id="202" name="フリーフォーム 201"/>
          <p:cNvSpPr/>
          <p:nvPr/>
        </p:nvSpPr>
        <p:spPr bwMode="auto">
          <a:xfrm rot="10800000" flipH="1">
            <a:off x="1142976" y="4357694"/>
            <a:ext cx="2071702" cy="1928826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905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03" name="フリーフォーム 202"/>
          <p:cNvSpPr/>
          <p:nvPr/>
        </p:nvSpPr>
        <p:spPr bwMode="auto">
          <a:xfrm rot="10800000" flipH="1">
            <a:off x="1142976" y="4572008"/>
            <a:ext cx="1928826" cy="1000132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905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204" name="直線矢印コネクタ 203"/>
          <p:cNvCxnSpPr/>
          <p:nvPr/>
        </p:nvCxnSpPr>
        <p:spPr bwMode="auto">
          <a:xfrm>
            <a:off x="3071802" y="4572008"/>
            <a:ext cx="785818" cy="1588"/>
          </a:xfrm>
          <a:prstGeom prst="straightConnector1">
            <a:avLst/>
          </a:prstGeom>
          <a:ln w="12700">
            <a:headEnd type="none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5" name="直線矢印コネクタ 204"/>
          <p:cNvCxnSpPr/>
          <p:nvPr/>
        </p:nvCxnSpPr>
        <p:spPr bwMode="auto">
          <a:xfrm>
            <a:off x="3214678" y="4357694"/>
            <a:ext cx="642942" cy="1588"/>
          </a:xfrm>
          <a:prstGeom prst="straightConnector1">
            <a:avLst/>
          </a:prstGeom>
          <a:ln w="12700">
            <a:headEnd type="none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2" name="グループ化 205"/>
          <p:cNvGrpSpPr/>
          <p:nvPr/>
        </p:nvGrpSpPr>
        <p:grpSpPr>
          <a:xfrm>
            <a:off x="6857222" y="1214422"/>
            <a:ext cx="43201" cy="256382"/>
            <a:chOff x="5572132" y="5715016"/>
            <a:chExt cx="43201" cy="256382"/>
          </a:xfrm>
          <a:effectLst/>
        </p:grpSpPr>
        <p:sp>
          <p:nvSpPr>
            <p:cNvPr id="207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08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09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40" name="グループ化 234"/>
          <p:cNvGrpSpPr/>
          <p:nvPr/>
        </p:nvGrpSpPr>
        <p:grpSpPr>
          <a:xfrm>
            <a:off x="3728126" y="4407361"/>
            <a:ext cx="45719" cy="142876"/>
            <a:chOff x="5572132" y="5715016"/>
            <a:chExt cx="43201" cy="256382"/>
          </a:xfrm>
          <a:effectLst/>
        </p:grpSpPr>
        <p:sp>
          <p:nvSpPr>
            <p:cNvPr id="236" name="Oval 74"/>
            <p:cNvSpPr>
              <a:spLocks noChangeArrowheads="1"/>
            </p:cNvSpPr>
            <p:nvPr/>
          </p:nvSpPr>
          <p:spPr bwMode="auto">
            <a:xfrm>
              <a:off x="5572067" y="5714985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37" name="Oval 74"/>
            <p:cNvSpPr>
              <a:spLocks noChangeArrowheads="1"/>
            </p:cNvSpPr>
            <p:nvPr/>
          </p:nvSpPr>
          <p:spPr bwMode="auto">
            <a:xfrm>
              <a:off x="5572124" y="5821007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38" name="Oval 74"/>
            <p:cNvSpPr>
              <a:spLocks noChangeArrowheads="1"/>
            </p:cNvSpPr>
            <p:nvPr/>
          </p:nvSpPr>
          <p:spPr bwMode="auto">
            <a:xfrm>
              <a:off x="5572133" y="5928199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sp>
        <p:nvSpPr>
          <p:cNvPr id="239" name="正方形/長方形 238"/>
          <p:cNvSpPr/>
          <p:nvPr/>
        </p:nvSpPr>
        <p:spPr bwMode="auto">
          <a:xfrm>
            <a:off x="3857620" y="4929198"/>
            <a:ext cx="71438" cy="714380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240" name="直線矢印コネクタ 239"/>
          <p:cNvCxnSpPr/>
          <p:nvPr/>
        </p:nvCxnSpPr>
        <p:spPr bwMode="auto">
          <a:xfrm flipV="1">
            <a:off x="3857620" y="5286388"/>
            <a:ext cx="285720" cy="846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1" name="直線矢印コネクタ 240"/>
          <p:cNvCxnSpPr/>
          <p:nvPr/>
        </p:nvCxnSpPr>
        <p:spPr bwMode="auto">
          <a:xfrm>
            <a:off x="3071802" y="5572140"/>
            <a:ext cx="785818" cy="1"/>
          </a:xfrm>
          <a:prstGeom prst="straightConnector1">
            <a:avLst/>
          </a:prstGeom>
          <a:ln w="12700">
            <a:headEnd type="oval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2" name="直線矢印コネクタ 241"/>
          <p:cNvCxnSpPr/>
          <p:nvPr/>
        </p:nvCxnSpPr>
        <p:spPr bwMode="auto">
          <a:xfrm>
            <a:off x="3214678" y="5357826"/>
            <a:ext cx="642942" cy="1588"/>
          </a:xfrm>
          <a:prstGeom prst="straightConnector1">
            <a:avLst/>
          </a:prstGeom>
          <a:ln w="12700">
            <a:headEnd type="oval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4" name="グループ化 242"/>
          <p:cNvGrpSpPr/>
          <p:nvPr/>
        </p:nvGrpSpPr>
        <p:grpSpPr>
          <a:xfrm>
            <a:off x="3714744" y="5394111"/>
            <a:ext cx="45719" cy="142876"/>
            <a:chOff x="5572132" y="5715016"/>
            <a:chExt cx="43201" cy="256382"/>
          </a:xfrm>
          <a:effectLst/>
        </p:grpSpPr>
        <p:sp>
          <p:nvSpPr>
            <p:cNvPr id="244" name="Oval 74"/>
            <p:cNvSpPr>
              <a:spLocks noChangeArrowheads="1"/>
            </p:cNvSpPr>
            <p:nvPr/>
          </p:nvSpPr>
          <p:spPr bwMode="auto">
            <a:xfrm>
              <a:off x="5572067" y="5714985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45" name="Oval 74"/>
            <p:cNvSpPr>
              <a:spLocks noChangeArrowheads="1"/>
            </p:cNvSpPr>
            <p:nvPr/>
          </p:nvSpPr>
          <p:spPr bwMode="auto">
            <a:xfrm>
              <a:off x="5572124" y="5821007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46" name="Oval 74"/>
            <p:cNvSpPr>
              <a:spLocks noChangeArrowheads="1"/>
            </p:cNvSpPr>
            <p:nvPr/>
          </p:nvSpPr>
          <p:spPr bwMode="auto">
            <a:xfrm>
              <a:off x="5572133" y="5928199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sp>
        <p:nvSpPr>
          <p:cNvPr id="247" name="フリーフォーム 246"/>
          <p:cNvSpPr/>
          <p:nvPr/>
        </p:nvSpPr>
        <p:spPr bwMode="auto">
          <a:xfrm rot="5400000" flipH="1" flipV="1">
            <a:off x="3214678" y="2214554"/>
            <a:ext cx="285752" cy="1571636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sm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49" name="正方形/長方形 248"/>
          <p:cNvSpPr/>
          <p:nvPr/>
        </p:nvSpPr>
        <p:spPr bwMode="auto">
          <a:xfrm>
            <a:off x="4142578" y="2714618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50" name="二等辺三角形 249"/>
          <p:cNvSpPr/>
          <p:nvPr/>
        </p:nvSpPr>
        <p:spPr bwMode="auto">
          <a:xfrm>
            <a:off x="4181787" y="2888788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52" name="フリーフォーム 251"/>
          <p:cNvSpPr/>
          <p:nvPr/>
        </p:nvSpPr>
        <p:spPr bwMode="auto">
          <a:xfrm rot="10800000" flipH="1">
            <a:off x="4285455" y="2714618"/>
            <a:ext cx="428628" cy="142878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sm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262" name="直線コネクタ 261"/>
          <p:cNvCxnSpPr/>
          <p:nvPr/>
        </p:nvCxnSpPr>
        <p:spPr bwMode="auto">
          <a:xfrm rot="5400000" flipH="1" flipV="1">
            <a:off x="1000894" y="6142850"/>
            <a:ext cx="285752" cy="1588"/>
          </a:xfrm>
          <a:prstGeom prst="line">
            <a:avLst/>
          </a:prstGeom>
          <a:ln w="12700">
            <a:headEnd type="none" w="med" len="med"/>
            <a:tailEnd type="oval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4" name="テキスト ボックス 263"/>
          <p:cNvSpPr txBox="1"/>
          <p:nvPr/>
        </p:nvSpPr>
        <p:spPr>
          <a:xfrm>
            <a:off x="1928794" y="6581001"/>
            <a:ext cx="1357322" cy="276999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en-US" altLang="ja-JP" sz="2800" dirty="0" smtClean="0">
                <a:latin typeface="Arial Narrow" pitchFamily="34" charset="0"/>
                <a:ea typeface="メイリオ" pitchFamily="50" charset="-128"/>
              </a:rPr>
              <a:t>Register cache</a:t>
            </a:r>
            <a:endParaRPr kumimoji="1" lang="ja-JP" altLang="en-US" sz="2800" baseline="-25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65" name="テキスト ボックス 264"/>
          <p:cNvSpPr txBox="1"/>
          <p:nvPr/>
        </p:nvSpPr>
        <p:spPr>
          <a:xfrm>
            <a:off x="5999966" y="2214554"/>
            <a:ext cx="1357322" cy="276999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en-US" altLang="ja-JP" sz="2800" dirty="0" smtClean="0">
                <a:latin typeface="Arial Narrow" pitchFamily="34" charset="0"/>
                <a:ea typeface="メイリオ" pitchFamily="50" charset="-128"/>
              </a:rPr>
              <a:t>Main register file</a:t>
            </a:r>
            <a:endParaRPr kumimoji="1" lang="ja-JP" altLang="en-US" sz="2800" baseline="-25000" dirty="0"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201" name="直線コネクタ 200"/>
          <p:cNvCxnSpPr/>
          <p:nvPr/>
        </p:nvCxnSpPr>
        <p:spPr bwMode="auto">
          <a:xfrm rot="5400000" flipH="1" flipV="1">
            <a:off x="1000894" y="5428470"/>
            <a:ext cx="285752" cy="1588"/>
          </a:xfrm>
          <a:prstGeom prst="line">
            <a:avLst/>
          </a:prstGeom>
          <a:ln w="12700">
            <a:headEnd type="none" w="med" len="med"/>
            <a:tailEnd type="oval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2" name="正方形/長方形 221"/>
          <p:cNvSpPr/>
          <p:nvPr/>
        </p:nvSpPr>
        <p:spPr bwMode="auto">
          <a:xfrm>
            <a:off x="1285820" y="330202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23" name="二等辺三角形 222"/>
          <p:cNvSpPr/>
          <p:nvPr/>
        </p:nvSpPr>
        <p:spPr bwMode="auto">
          <a:xfrm>
            <a:off x="1325029" y="504373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24" name="正方形/長方形 223"/>
          <p:cNvSpPr/>
          <p:nvPr/>
        </p:nvSpPr>
        <p:spPr bwMode="auto">
          <a:xfrm>
            <a:off x="1285820" y="714356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25" name="二等辺三角形 224"/>
          <p:cNvSpPr/>
          <p:nvPr/>
        </p:nvSpPr>
        <p:spPr bwMode="auto">
          <a:xfrm>
            <a:off x="1325029" y="888526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grpSp>
        <p:nvGrpSpPr>
          <p:cNvPr id="47" name="グループ化 139"/>
          <p:cNvGrpSpPr/>
          <p:nvPr/>
        </p:nvGrpSpPr>
        <p:grpSpPr>
          <a:xfrm>
            <a:off x="1785886" y="571480"/>
            <a:ext cx="43201" cy="256382"/>
            <a:chOff x="5572132" y="5715016"/>
            <a:chExt cx="43201" cy="256382"/>
          </a:xfrm>
          <a:effectLst/>
        </p:grpSpPr>
        <p:sp>
          <p:nvSpPr>
            <p:cNvPr id="227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28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29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54" name="グループ化 143"/>
          <p:cNvGrpSpPr/>
          <p:nvPr/>
        </p:nvGrpSpPr>
        <p:grpSpPr>
          <a:xfrm>
            <a:off x="1028337" y="571480"/>
            <a:ext cx="43201" cy="256382"/>
            <a:chOff x="5572132" y="5715016"/>
            <a:chExt cx="43201" cy="256382"/>
          </a:xfrm>
          <a:effectLst/>
        </p:grpSpPr>
        <p:sp>
          <p:nvSpPr>
            <p:cNvPr id="231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35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43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sp>
        <p:nvSpPr>
          <p:cNvPr id="281" name="正方形/長方形 280"/>
          <p:cNvSpPr/>
          <p:nvPr/>
        </p:nvSpPr>
        <p:spPr>
          <a:xfrm>
            <a:off x="4429124" y="142852"/>
            <a:ext cx="4286280" cy="278608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 Narrow" pitchFamily="34" charset="0"/>
            </a:endParaRPr>
          </a:p>
        </p:txBody>
      </p:sp>
      <p:cxnSp>
        <p:nvCxnSpPr>
          <p:cNvPr id="283" name="直線コネクタ 282"/>
          <p:cNvCxnSpPr/>
          <p:nvPr/>
        </p:nvCxnSpPr>
        <p:spPr bwMode="auto">
          <a:xfrm>
            <a:off x="3428992" y="3357562"/>
            <a:ext cx="4857784" cy="1588"/>
          </a:xfrm>
          <a:prstGeom prst="line">
            <a:avLst/>
          </a:prstGeom>
          <a:ln w="1270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直線コネクタ 283"/>
          <p:cNvCxnSpPr>
            <a:endCxn id="114" idx="2"/>
          </p:cNvCxnSpPr>
          <p:nvPr/>
        </p:nvCxnSpPr>
        <p:spPr bwMode="auto">
          <a:xfrm>
            <a:off x="3571868" y="3500438"/>
            <a:ext cx="4856990" cy="1588"/>
          </a:xfrm>
          <a:prstGeom prst="line">
            <a:avLst/>
          </a:prstGeom>
          <a:ln w="1270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0" name="テキスト ボックス 289"/>
          <p:cNvSpPr txBox="1"/>
          <p:nvPr/>
        </p:nvSpPr>
        <p:spPr>
          <a:xfrm>
            <a:off x="5715008" y="2937687"/>
            <a:ext cx="1357322" cy="276999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Out of instruction pipeline</a:t>
            </a:r>
            <a:endParaRPr kumimoji="1" lang="ja-JP" altLang="en-US" sz="2000" baseline="-25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91" name="テキスト ボックス 290"/>
          <p:cNvSpPr txBox="1"/>
          <p:nvPr/>
        </p:nvSpPr>
        <p:spPr>
          <a:xfrm>
            <a:off x="2857488" y="2500306"/>
            <a:ext cx="1071570" cy="357190"/>
          </a:xfrm>
          <a:prstGeom prst="rect">
            <a:avLst/>
          </a:prstGeom>
          <a:noFill/>
          <a:effectLst/>
        </p:spPr>
        <p:txBody>
          <a:bodyPr vert="horz" wrap="none" rtlCol="0" anchor="ctr" anchorCtr="0">
            <a:noAutofit/>
          </a:bodyPr>
          <a:lstStyle/>
          <a:p>
            <a:pPr algn="ctr"/>
            <a:r>
              <a:rPr kumimoji="1" lang="en-US" altLang="ja-JP" dirty="0" smtClean="0">
                <a:latin typeface="Arial Narrow" pitchFamily="34" charset="0"/>
                <a:ea typeface="メイリオ" pitchFamily="50" charset="-128"/>
              </a:rPr>
              <a:t>hit/miss</a:t>
            </a:r>
            <a:endParaRPr kumimoji="1" lang="ja-JP" altLang="en-US" baseline="-25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92" name="テキスト ボックス 291"/>
          <p:cNvSpPr txBox="1"/>
          <p:nvPr/>
        </p:nvSpPr>
        <p:spPr>
          <a:xfrm>
            <a:off x="11144296" y="4143380"/>
            <a:ext cx="357158" cy="1000132"/>
          </a:xfrm>
          <a:prstGeom prst="rect">
            <a:avLst/>
          </a:prstGeom>
          <a:noFill/>
          <a:effectLst/>
        </p:spPr>
        <p:txBody>
          <a:bodyPr vert="eaVert" wrap="none" rtlCol="0" anchor="ctr" anchorCtr="0">
            <a:noAutofit/>
          </a:bodyPr>
          <a:lstStyle/>
          <a:p>
            <a:pPr algn="ctr"/>
            <a:r>
              <a:rPr kumimoji="1" lang="en-US" altLang="ja-JP" dirty="0" smtClean="0">
                <a:latin typeface="Arial Narrow" pitchFamily="34" charset="0"/>
                <a:ea typeface="メイリオ" pitchFamily="50" charset="-128"/>
              </a:rPr>
              <a:t> </a:t>
            </a:r>
            <a:endParaRPr kumimoji="1" lang="ja-JP" altLang="en-US" baseline="-25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64" name="台形 163"/>
          <p:cNvSpPr/>
          <p:nvPr/>
        </p:nvSpPr>
        <p:spPr>
          <a:xfrm rot="5400000">
            <a:off x="5072066" y="4286256"/>
            <a:ext cx="785818" cy="357190"/>
          </a:xfrm>
          <a:prstGeom prst="trapezoid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 Narrow" pitchFamily="34" charset="0"/>
            </a:endParaRPr>
          </a:p>
        </p:txBody>
      </p:sp>
      <p:grpSp>
        <p:nvGrpSpPr>
          <p:cNvPr id="55" name="グループ化 183"/>
          <p:cNvGrpSpPr/>
          <p:nvPr/>
        </p:nvGrpSpPr>
        <p:grpSpPr>
          <a:xfrm>
            <a:off x="5457493" y="4857760"/>
            <a:ext cx="43201" cy="256382"/>
            <a:chOff x="5572132" y="5715016"/>
            <a:chExt cx="43201" cy="256382"/>
          </a:xfrm>
          <a:effectLst/>
        </p:grpSpPr>
        <p:sp>
          <p:nvSpPr>
            <p:cNvPr id="169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70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71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sp>
        <p:nvSpPr>
          <p:cNvPr id="176" name="台形 175"/>
          <p:cNvSpPr/>
          <p:nvPr/>
        </p:nvSpPr>
        <p:spPr>
          <a:xfrm rot="5400000">
            <a:off x="5072066" y="5286388"/>
            <a:ext cx="785818" cy="357190"/>
          </a:xfrm>
          <a:prstGeom prst="trapezoid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 Narrow" pitchFamily="34" charset="0"/>
            </a:endParaRPr>
          </a:p>
        </p:txBody>
      </p:sp>
      <p:cxnSp>
        <p:nvCxnSpPr>
          <p:cNvPr id="178" name="直線矢印コネクタ 177"/>
          <p:cNvCxnSpPr/>
          <p:nvPr/>
        </p:nvCxnSpPr>
        <p:spPr bwMode="auto">
          <a:xfrm>
            <a:off x="4857752" y="4643446"/>
            <a:ext cx="428659" cy="48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0" name="直線矢印コネクタ 179"/>
          <p:cNvCxnSpPr/>
          <p:nvPr/>
        </p:nvCxnSpPr>
        <p:spPr bwMode="auto">
          <a:xfrm>
            <a:off x="4857752" y="5643578"/>
            <a:ext cx="428659" cy="48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1" name="直線矢印コネクタ 190"/>
          <p:cNvCxnSpPr/>
          <p:nvPr/>
        </p:nvCxnSpPr>
        <p:spPr bwMode="auto">
          <a:xfrm flipV="1">
            <a:off x="5643570" y="4500518"/>
            <a:ext cx="928694" cy="52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8" name="直線矢印コネクタ 197"/>
          <p:cNvCxnSpPr/>
          <p:nvPr/>
        </p:nvCxnSpPr>
        <p:spPr bwMode="auto">
          <a:xfrm flipV="1">
            <a:off x="5643570" y="5500702"/>
            <a:ext cx="928694" cy="52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9" name="テキスト ボックス 198"/>
          <p:cNvSpPr txBox="1"/>
          <p:nvPr/>
        </p:nvSpPr>
        <p:spPr>
          <a:xfrm>
            <a:off x="4786314" y="5929330"/>
            <a:ext cx="1357322" cy="276999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en-US" altLang="ja-JP" sz="2800" dirty="0" smtClean="0">
                <a:latin typeface="Arial Narrow" pitchFamily="34" charset="0"/>
                <a:ea typeface="メイリオ" pitchFamily="50" charset="-128"/>
              </a:rPr>
              <a:t>ALU</a:t>
            </a:r>
            <a:endParaRPr kumimoji="1" lang="ja-JP" altLang="en-US" sz="2800" baseline="-25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357158" y="3500438"/>
            <a:ext cx="357158" cy="1000132"/>
          </a:xfrm>
          <a:prstGeom prst="rect">
            <a:avLst/>
          </a:prstGeom>
          <a:noFill/>
          <a:effectLst/>
        </p:spPr>
        <p:txBody>
          <a:bodyPr vert="eaVert" wrap="none" rtlCol="0" anchor="ctr" anchorCtr="0">
            <a:noAutofit/>
          </a:bodyPr>
          <a:lstStyle/>
          <a:p>
            <a:pPr algn="ctr"/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Read</a:t>
            </a:r>
          </a:p>
          <a:p>
            <a:pPr algn="ctr"/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 </a:t>
            </a:r>
            <a:r>
              <a:rPr kumimoji="1" lang="en-US" altLang="ja-JP" sz="2000" dirty="0" err="1" smtClean="0">
                <a:latin typeface="Arial Narrow" pitchFamily="34" charset="0"/>
                <a:ea typeface="メイリオ" pitchFamily="50" charset="-128"/>
              </a:rPr>
              <a:t>reg</a:t>
            </a:r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 num</a:t>
            </a:r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357158" y="5143512"/>
            <a:ext cx="357158" cy="1000132"/>
          </a:xfrm>
          <a:prstGeom prst="rect">
            <a:avLst/>
          </a:prstGeom>
          <a:noFill/>
          <a:effectLst/>
        </p:spPr>
        <p:txBody>
          <a:bodyPr vert="eaVert" wrap="none" rtlCol="0" anchor="ctr" anchorCtr="0">
            <a:noAutofit/>
          </a:bodyPr>
          <a:lstStyle/>
          <a:p>
            <a:pPr algn="ctr"/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Write </a:t>
            </a:r>
          </a:p>
          <a:p>
            <a:pPr algn="ctr"/>
            <a:r>
              <a:rPr lang="en-US" altLang="ja-JP" sz="2000" dirty="0" smtClean="0">
                <a:latin typeface="Arial Narrow" pitchFamily="34" charset="0"/>
                <a:ea typeface="メイリオ" pitchFamily="50" charset="-128"/>
              </a:rPr>
              <a:t> </a:t>
            </a:r>
            <a:r>
              <a:rPr lang="en-US" altLang="ja-JP" sz="2000" dirty="0" err="1" smtClean="0">
                <a:latin typeface="Arial Narrow" pitchFamily="34" charset="0"/>
                <a:ea typeface="メイリオ" pitchFamily="50" charset="-128"/>
              </a:rPr>
              <a:t>reg</a:t>
            </a:r>
            <a:r>
              <a:rPr lang="en-US" altLang="ja-JP" sz="2000" dirty="0" smtClean="0">
                <a:latin typeface="Arial Narrow" pitchFamily="34" charset="0"/>
                <a:ea typeface="メイリオ" pitchFamily="50" charset="-128"/>
              </a:rPr>
              <a:t> num</a:t>
            </a:r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/data</a:t>
            </a:r>
            <a:endParaRPr kumimoji="1" lang="ja-JP" altLang="en-US" sz="2000" baseline="-25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19" name="テキスト ボックス 218"/>
          <p:cNvSpPr txBox="1"/>
          <p:nvPr/>
        </p:nvSpPr>
        <p:spPr>
          <a:xfrm>
            <a:off x="357158" y="214290"/>
            <a:ext cx="357158" cy="1000132"/>
          </a:xfrm>
          <a:prstGeom prst="rect">
            <a:avLst/>
          </a:prstGeom>
          <a:noFill/>
          <a:effectLst/>
        </p:spPr>
        <p:txBody>
          <a:bodyPr vert="eaVert" wrap="none" rtlCol="0" anchor="ctr" anchorCtr="0">
            <a:noAutofit/>
          </a:bodyPr>
          <a:lstStyle/>
          <a:p>
            <a:pPr algn="ctr"/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Write </a:t>
            </a:r>
          </a:p>
          <a:p>
            <a:pPr algn="ctr"/>
            <a:r>
              <a:rPr lang="en-US" altLang="ja-JP" sz="2000" dirty="0" smtClean="0">
                <a:latin typeface="Arial Narrow" pitchFamily="34" charset="0"/>
                <a:ea typeface="メイリオ" pitchFamily="50" charset="-128"/>
              </a:rPr>
              <a:t> </a:t>
            </a:r>
            <a:r>
              <a:rPr lang="en-US" altLang="ja-JP" sz="2000" dirty="0" err="1" smtClean="0">
                <a:latin typeface="Arial Narrow" pitchFamily="34" charset="0"/>
                <a:ea typeface="メイリオ" pitchFamily="50" charset="-128"/>
              </a:rPr>
              <a:t>reg</a:t>
            </a:r>
            <a:r>
              <a:rPr lang="en-US" altLang="ja-JP" sz="2000" dirty="0" smtClean="0">
                <a:latin typeface="Arial Narrow" pitchFamily="34" charset="0"/>
                <a:ea typeface="メイリオ" pitchFamily="50" charset="-128"/>
              </a:rPr>
              <a:t> num</a:t>
            </a:r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/data</a:t>
            </a:r>
            <a:endParaRPr kumimoji="1" lang="ja-JP" altLang="en-US" sz="2000" baseline="-25000" dirty="0">
              <a:latin typeface="Arial Narrow" pitchFamily="34" charset="0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正方形/長方形 221"/>
          <p:cNvSpPr/>
          <p:nvPr/>
        </p:nvSpPr>
        <p:spPr bwMode="auto">
          <a:xfrm>
            <a:off x="-285784" y="-142900"/>
            <a:ext cx="9644130" cy="7143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HG丸ｺﾞｼｯｸM-PRO" pitchFamily="50" charset="-128"/>
            </a:endParaRPr>
          </a:p>
        </p:txBody>
      </p:sp>
      <p:sp>
        <p:nvSpPr>
          <p:cNvPr id="223" name="円/楕円 222"/>
          <p:cNvSpPr/>
          <p:nvPr/>
        </p:nvSpPr>
        <p:spPr>
          <a:xfrm>
            <a:off x="3929058" y="3127997"/>
            <a:ext cx="571504" cy="3500462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6" name="円/楕円 285"/>
          <p:cNvSpPr/>
          <p:nvPr/>
        </p:nvSpPr>
        <p:spPr>
          <a:xfrm>
            <a:off x="6357950" y="3000372"/>
            <a:ext cx="571504" cy="3500462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97"/>
          <p:cNvGrpSpPr/>
          <p:nvPr/>
        </p:nvGrpSpPr>
        <p:grpSpPr>
          <a:xfrm>
            <a:off x="2928927" y="475766"/>
            <a:ext cx="1643074" cy="386674"/>
            <a:chOff x="3844931" y="500042"/>
            <a:chExt cx="727069" cy="38667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3844931" y="500042"/>
              <a:ext cx="727069" cy="2545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直線コネクタ 4"/>
            <p:cNvCxnSpPr/>
            <p:nvPr/>
          </p:nvCxnSpPr>
          <p:spPr bwMode="auto">
            <a:xfrm>
              <a:off x="3844931" y="884171"/>
              <a:ext cx="727069" cy="2545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" name="直線コネクタ 5"/>
          <p:cNvCxnSpPr/>
          <p:nvPr/>
        </p:nvCxnSpPr>
        <p:spPr bwMode="auto">
          <a:xfrm rot="5400000">
            <a:off x="-71089" y="1428355"/>
            <a:ext cx="2857520" cy="762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5500694" y="571480"/>
            <a:ext cx="2357454" cy="157163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 Narrow" pitchFamily="34" charset="0"/>
            </a:endParaRPr>
          </a:p>
        </p:txBody>
      </p:sp>
      <p:cxnSp>
        <p:nvCxnSpPr>
          <p:cNvPr id="8" name="直線矢印コネクタ 7"/>
          <p:cNvCxnSpPr/>
          <p:nvPr/>
        </p:nvCxnSpPr>
        <p:spPr bwMode="auto">
          <a:xfrm>
            <a:off x="7715304" y="4286256"/>
            <a:ext cx="1000132" cy="2381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>
            <a:endCxn id="239" idx="1"/>
          </p:cNvCxnSpPr>
          <p:nvPr/>
        </p:nvCxnSpPr>
        <p:spPr bwMode="auto">
          <a:xfrm>
            <a:off x="7500990" y="5286388"/>
            <a:ext cx="1214446" cy="1588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>
            <a:off x="857192" y="3497893"/>
            <a:ext cx="1357322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 bwMode="auto">
          <a:xfrm>
            <a:off x="857192" y="4494687"/>
            <a:ext cx="1357322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flipV="1">
            <a:off x="8715436" y="4286203"/>
            <a:ext cx="285720" cy="846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フリーフォーム 12"/>
          <p:cNvSpPr/>
          <p:nvPr/>
        </p:nvSpPr>
        <p:spPr bwMode="auto">
          <a:xfrm rot="16200000" flipH="1">
            <a:off x="7179519" y="3679033"/>
            <a:ext cx="2643206" cy="428628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4" name="フリーフォーム 13"/>
          <p:cNvSpPr/>
          <p:nvPr/>
        </p:nvSpPr>
        <p:spPr bwMode="auto">
          <a:xfrm rot="16200000" flipH="1">
            <a:off x="7358114" y="3643314"/>
            <a:ext cx="2428892" cy="285752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8715404" y="3929066"/>
            <a:ext cx="71470" cy="714380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7072330" y="3142454"/>
            <a:ext cx="642942" cy="3358379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Arial Narrow" pitchFamily="34" charset="0"/>
                <a:ea typeface="メイリオ" pitchFamily="50" charset="-128"/>
              </a:rPr>
              <a:t>Data array</a:t>
            </a:r>
            <a:endParaRPr lang="en-US" altLang="ja-JP" sz="24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5643570" y="642918"/>
            <a:ext cx="642942" cy="142876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7072330" y="642918"/>
            <a:ext cx="642942" cy="1428760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19" name="直線コネクタ 18"/>
          <p:cNvCxnSpPr/>
          <p:nvPr/>
        </p:nvCxnSpPr>
        <p:spPr bwMode="auto">
          <a:xfrm rot="5400000">
            <a:off x="5536445" y="1178703"/>
            <a:ext cx="2214578" cy="1588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 bwMode="auto">
          <a:xfrm>
            <a:off x="6572264" y="785793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2" name="二等辺三角形 21"/>
          <p:cNvSpPr/>
          <p:nvPr/>
        </p:nvSpPr>
        <p:spPr bwMode="auto">
          <a:xfrm>
            <a:off x="6611473" y="959964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6572264" y="1643049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5" name="二等辺三角形 24"/>
          <p:cNvSpPr/>
          <p:nvPr/>
        </p:nvSpPr>
        <p:spPr bwMode="auto">
          <a:xfrm>
            <a:off x="6611473" y="1817220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grpSp>
        <p:nvGrpSpPr>
          <p:cNvPr id="3" name="グループ化 198"/>
          <p:cNvGrpSpPr/>
          <p:nvPr/>
        </p:nvGrpSpPr>
        <p:grpSpPr>
          <a:xfrm>
            <a:off x="2928926" y="3500438"/>
            <a:ext cx="1214446" cy="1001884"/>
            <a:chOff x="3857620" y="3500438"/>
            <a:chExt cx="285752" cy="1001884"/>
          </a:xfrm>
        </p:grpSpPr>
        <p:cxnSp>
          <p:nvCxnSpPr>
            <p:cNvPr id="26" name="直線コネクタ 25"/>
            <p:cNvCxnSpPr/>
            <p:nvPr/>
          </p:nvCxnSpPr>
          <p:spPr bwMode="auto">
            <a:xfrm>
              <a:off x="3857620" y="3500438"/>
              <a:ext cx="285752" cy="2545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 bwMode="auto">
            <a:xfrm>
              <a:off x="3857620" y="4499777"/>
              <a:ext cx="285752" cy="2545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9" name="直線コネクタ 28"/>
          <p:cNvCxnSpPr/>
          <p:nvPr/>
        </p:nvCxnSpPr>
        <p:spPr bwMode="auto">
          <a:xfrm>
            <a:off x="4286248" y="3500432"/>
            <a:ext cx="2286016" cy="1979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 bwMode="auto">
          <a:xfrm>
            <a:off x="4286248" y="4500343"/>
            <a:ext cx="2286016" cy="1979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 bwMode="auto">
          <a:xfrm>
            <a:off x="6715140" y="3500438"/>
            <a:ext cx="357190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 bwMode="auto">
          <a:xfrm>
            <a:off x="6715140" y="4499777"/>
            <a:ext cx="357190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 bwMode="auto">
          <a:xfrm flipH="1">
            <a:off x="9072594" y="5285542"/>
            <a:ext cx="71438" cy="846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 bwMode="auto">
          <a:xfrm flipV="1">
            <a:off x="9144033" y="4286204"/>
            <a:ext cx="357189" cy="4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 bwMode="auto">
          <a:xfrm>
            <a:off x="9144032" y="5285595"/>
            <a:ext cx="357190" cy="2493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 bwMode="auto">
          <a:xfrm flipV="1">
            <a:off x="6286513" y="928670"/>
            <a:ext cx="285751" cy="4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 bwMode="auto">
          <a:xfrm>
            <a:off x="6286512" y="1785926"/>
            <a:ext cx="285752" cy="2493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 bwMode="auto">
          <a:xfrm flipV="1">
            <a:off x="6715141" y="928670"/>
            <a:ext cx="357189" cy="4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 bwMode="auto">
          <a:xfrm>
            <a:off x="6715140" y="1785926"/>
            <a:ext cx="357190" cy="2493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 bwMode="auto">
          <a:xfrm>
            <a:off x="4857752" y="1785926"/>
            <a:ext cx="785818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 bwMode="auto">
          <a:xfrm>
            <a:off x="4857752" y="926125"/>
            <a:ext cx="785818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 bwMode="auto">
          <a:xfrm rot="5400000">
            <a:off x="250764" y="3963197"/>
            <a:ext cx="2214578" cy="159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 bwMode="auto">
          <a:xfrm>
            <a:off x="1285820" y="3357561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46" name="二等辺三角形 45"/>
          <p:cNvSpPr/>
          <p:nvPr/>
        </p:nvSpPr>
        <p:spPr bwMode="auto">
          <a:xfrm>
            <a:off x="1325029" y="3531732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1285820" y="4356900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49" name="二等辺三角形 48"/>
          <p:cNvSpPr/>
          <p:nvPr/>
        </p:nvSpPr>
        <p:spPr bwMode="auto">
          <a:xfrm>
            <a:off x="1325029" y="4531071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50" name="フリーフォーム 49"/>
          <p:cNvSpPr/>
          <p:nvPr/>
        </p:nvSpPr>
        <p:spPr bwMode="auto">
          <a:xfrm rot="5400000" flipH="1" flipV="1">
            <a:off x="2178827" y="1107265"/>
            <a:ext cx="1857388" cy="2928958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oval" w="sm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51" name="Rectangle 25"/>
          <p:cNvSpPr>
            <a:spLocks noChangeArrowheads="1"/>
          </p:cNvSpPr>
          <p:nvPr/>
        </p:nvSpPr>
        <p:spPr bwMode="auto">
          <a:xfrm>
            <a:off x="4572000" y="285728"/>
            <a:ext cx="285752" cy="2428892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latin typeface="Arial Narrow" pitchFamily="34" charset="0"/>
                <a:ea typeface="メイリオ" pitchFamily="50" charset="-128"/>
              </a:rPr>
              <a:t>Arbiter</a:t>
            </a:r>
            <a:endParaRPr lang="en-US" altLang="ja-JP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52" name="フリーフォーム 51"/>
          <p:cNvSpPr/>
          <p:nvPr/>
        </p:nvSpPr>
        <p:spPr bwMode="auto">
          <a:xfrm rot="5400000" flipH="1" flipV="1">
            <a:off x="2107389" y="2035959"/>
            <a:ext cx="2214578" cy="2714644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oval" w="sm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53" name="直線コネクタ 52"/>
          <p:cNvCxnSpPr/>
          <p:nvPr/>
        </p:nvCxnSpPr>
        <p:spPr bwMode="auto">
          <a:xfrm rot="5400000">
            <a:off x="2237182" y="4834331"/>
            <a:ext cx="3956849" cy="1592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正方形/長方形 54"/>
          <p:cNvSpPr/>
          <p:nvPr/>
        </p:nvSpPr>
        <p:spPr bwMode="auto">
          <a:xfrm>
            <a:off x="4143372" y="3357560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56" name="二等辺三角形 55"/>
          <p:cNvSpPr/>
          <p:nvPr/>
        </p:nvSpPr>
        <p:spPr bwMode="auto">
          <a:xfrm>
            <a:off x="4182581" y="3531730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143372" y="4356899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59" name="二等辺三角形 58"/>
          <p:cNvSpPr/>
          <p:nvPr/>
        </p:nvSpPr>
        <p:spPr bwMode="auto">
          <a:xfrm>
            <a:off x="4182581" y="4531069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60" name="直線コネクタ 59"/>
          <p:cNvCxnSpPr/>
          <p:nvPr/>
        </p:nvCxnSpPr>
        <p:spPr bwMode="auto">
          <a:xfrm rot="5400000">
            <a:off x="5251074" y="3678620"/>
            <a:ext cx="2785289" cy="32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正方形/長方形 61"/>
          <p:cNvSpPr/>
          <p:nvPr/>
        </p:nvSpPr>
        <p:spPr bwMode="auto">
          <a:xfrm>
            <a:off x="6572264" y="3357561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63" name="二等辺三角形 62"/>
          <p:cNvSpPr/>
          <p:nvPr/>
        </p:nvSpPr>
        <p:spPr bwMode="auto">
          <a:xfrm>
            <a:off x="6611473" y="3531732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6572264" y="4356900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66" name="二等辺三角形 65"/>
          <p:cNvSpPr/>
          <p:nvPr/>
        </p:nvSpPr>
        <p:spPr bwMode="auto">
          <a:xfrm>
            <a:off x="6611473" y="4531071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67" name="直線コネクタ 66"/>
          <p:cNvCxnSpPr/>
          <p:nvPr/>
        </p:nvCxnSpPr>
        <p:spPr bwMode="auto">
          <a:xfrm>
            <a:off x="857192" y="5286412"/>
            <a:ext cx="1357322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 bwMode="auto">
          <a:xfrm>
            <a:off x="857192" y="5998271"/>
            <a:ext cx="1357322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 bwMode="auto">
          <a:xfrm rot="5400000">
            <a:off x="486933" y="5942431"/>
            <a:ext cx="1741476" cy="762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 bwMode="auto">
          <a:xfrm>
            <a:off x="1285820" y="5143511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72" name="二等辺三角形 71"/>
          <p:cNvSpPr/>
          <p:nvPr/>
        </p:nvSpPr>
        <p:spPr bwMode="auto">
          <a:xfrm>
            <a:off x="1325029" y="5317682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1285820" y="5857915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75" name="二等辺三角形 74"/>
          <p:cNvSpPr/>
          <p:nvPr/>
        </p:nvSpPr>
        <p:spPr bwMode="auto">
          <a:xfrm>
            <a:off x="1325029" y="6032086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 rot="5400000">
            <a:off x="5702336" y="3442466"/>
            <a:ext cx="6741342" cy="826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 bwMode="auto">
          <a:xfrm>
            <a:off x="9001156" y="4143378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79" name="二等辺三角形 78"/>
          <p:cNvSpPr/>
          <p:nvPr/>
        </p:nvSpPr>
        <p:spPr bwMode="auto">
          <a:xfrm>
            <a:off x="9040365" y="4317549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9001156" y="5142717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82" name="二等辺三角形 81"/>
          <p:cNvSpPr/>
          <p:nvPr/>
        </p:nvSpPr>
        <p:spPr bwMode="auto">
          <a:xfrm>
            <a:off x="9040365" y="5316888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83" name="直線コネクタ 82"/>
          <p:cNvCxnSpPr/>
          <p:nvPr/>
        </p:nvCxnSpPr>
        <p:spPr bwMode="auto">
          <a:xfrm>
            <a:off x="6000792" y="5286412"/>
            <a:ext cx="1071570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 bwMode="auto">
          <a:xfrm>
            <a:off x="6000792" y="6001561"/>
            <a:ext cx="1071570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 bwMode="auto">
          <a:xfrm rot="5400000">
            <a:off x="5737642" y="5906696"/>
            <a:ext cx="1812914" cy="794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 bwMode="auto">
          <a:xfrm>
            <a:off x="6572296" y="5143512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87" name="二等辺三角形 86"/>
          <p:cNvSpPr/>
          <p:nvPr/>
        </p:nvSpPr>
        <p:spPr bwMode="auto">
          <a:xfrm>
            <a:off x="6611505" y="5317682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 bwMode="auto">
          <a:xfrm>
            <a:off x="6572296" y="5858684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90" name="二等辺三角形 89"/>
          <p:cNvSpPr/>
          <p:nvPr/>
        </p:nvSpPr>
        <p:spPr bwMode="auto">
          <a:xfrm>
            <a:off x="6611505" y="6032855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91" name="直線コネクタ 90"/>
          <p:cNvCxnSpPr/>
          <p:nvPr/>
        </p:nvCxnSpPr>
        <p:spPr bwMode="auto">
          <a:xfrm rot="5400000">
            <a:off x="3108316" y="1963726"/>
            <a:ext cx="2214578" cy="159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 bwMode="auto">
          <a:xfrm>
            <a:off x="4143372" y="1500172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94" name="二等辺三角形 93"/>
          <p:cNvSpPr/>
          <p:nvPr/>
        </p:nvSpPr>
        <p:spPr bwMode="auto">
          <a:xfrm>
            <a:off x="4182581" y="1674342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 bwMode="auto">
          <a:xfrm>
            <a:off x="4143372" y="2143114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97" name="二等辺三角形 96"/>
          <p:cNvSpPr/>
          <p:nvPr/>
        </p:nvSpPr>
        <p:spPr bwMode="auto">
          <a:xfrm>
            <a:off x="4182581" y="2317284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99" name="直線コネクタ 98"/>
          <p:cNvCxnSpPr/>
          <p:nvPr/>
        </p:nvCxnSpPr>
        <p:spPr bwMode="auto">
          <a:xfrm>
            <a:off x="857224" y="473103"/>
            <a:ext cx="1357290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 bwMode="auto">
          <a:xfrm>
            <a:off x="857224" y="857232"/>
            <a:ext cx="1357290" cy="2545"/>
          </a:xfrm>
          <a:prstGeom prst="line">
            <a:avLst/>
          </a:prstGeom>
          <a:ln w="12700">
            <a:headEnd type="non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" name="正方形/長方形 101"/>
          <p:cNvSpPr/>
          <p:nvPr/>
        </p:nvSpPr>
        <p:spPr bwMode="auto">
          <a:xfrm>
            <a:off x="1285820" y="330202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03" name="二等辺三角形 102"/>
          <p:cNvSpPr/>
          <p:nvPr/>
        </p:nvSpPr>
        <p:spPr bwMode="auto">
          <a:xfrm>
            <a:off x="1325029" y="504373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1285820" y="714356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05" name="二等辺三角形 104"/>
          <p:cNvSpPr/>
          <p:nvPr/>
        </p:nvSpPr>
        <p:spPr bwMode="auto">
          <a:xfrm>
            <a:off x="1325029" y="888526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06" name="Rectangle 25"/>
          <p:cNvSpPr>
            <a:spLocks noChangeArrowheads="1"/>
          </p:cNvSpPr>
          <p:nvPr/>
        </p:nvSpPr>
        <p:spPr bwMode="auto">
          <a:xfrm>
            <a:off x="2214514" y="142852"/>
            <a:ext cx="714380" cy="1214446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 smtClean="0">
                <a:latin typeface="Arial Narrow" pitchFamily="34" charset="0"/>
                <a:ea typeface="メイリオ" pitchFamily="50" charset="-128"/>
              </a:rPr>
              <a:t>Write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 smtClean="0">
                <a:latin typeface="Arial Narrow" pitchFamily="34" charset="0"/>
                <a:ea typeface="メイリオ" pitchFamily="50" charset="-128"/>
              </a:rPr>
              <a:t> buffer</a:t>
            </a:r>
            <a:endParaRPr lang="en-US" altLang="ja-JP" sz="2000" dirty="0"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107" name="直線コネクタ 106"/>
          <p:cNvCxnSpPr/>
          <p:nvPr/>
        </p:nvCxnSpPr>
        <p:spPr bwMode="auto">
          <a:xfrm rot="5400000">
            <a:off x="3500815" y="740934"/>
            <a:ext cx="1428784" cy="794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正方形/長方形 108"/>
          <p:cNvSpPr/>
          <p:nvPr/>
        </p:nvSpPr>
        <p:spPr bwMode="auto">
          <a:xfrm>
            <a:off x="4143372" y="357164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10" name="二等辺三角形 109"/>
          <p:cNvSpPr/>
          <p:nvPr/>
        </p:nvSpPr>
        <p:spPr bwMode="auto">
          <a:xfrm>
            <a:off x="4182581" y="531334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 bwMode="auto">
          <a:xfrm>
            <a:off x="4143372" y="741317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13" name="二等辺三角形 112"/>
          <p:cNvSpPr/>
          <p:nvPr/>
        </p:nvSpPr>
        <p:spPr bwMode="auto">
          <a:xfrm>
            <a:off x="4182581" y="915487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14" name="フリーフォーム 113"/>
          <p:cNvSpPr/>
          <p:nvPr/>
        </p:nvSpPr>
        <p:spPr bwMode="auto">
          <a:xfrm>
            <a:off x="7715272" y="928670"/>
            <a:ext cx="714412" cy="1643074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115" name="フリーフォーム 114"/>
          <p:cNvSpPr/>
          <p:nvPr/>
        </p:nvSpPr>
        <p:spPr bwMode="auto">
          <a:xfrm>
            <a:off x="7715272" y="1785926"/>
            <a:ext cx="571536" cy="785818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grpSp>
        <p:nvGrpSpPr>
          <p:cNvPr id="20" name="グループ化 115"/>
          <p:cNvGrpSpPr/>
          <p:nvPr/>
        </p:nvGrpSpPr>
        <p:grpSpPr>
          <a:xfrm>
            <a:off x="1671279" y="5500702"/>
            <a:ext cx="43201" cy="256382"/>
            <a:chOff x="5572132" y="5715016"/>
            <a:chExt cx="43201" cy="256382"/>
          </a:xfrm>
          <a:effectLst/>
        </p:grpSpPr>
        <p:sp>
          <p:nvSpPr>
            <p:cNvPr id="117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18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19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3" name="グループ化 119"/>
          <p:cNvGrpSpPr/>
          <p:nvPr/>
        </p:nvGrpSpPr>
        <p:grpSpPr>
          <a:xfrm>
            <a:off x="1071506" y="5500702"/>
            <a:ext cx="43201" cy="256382"/>
            <a:chOff x="5572132" y="5715016"/>
            <a:chExt cx="43201" cy="256382"/>
          </a:xfrm>
          <a:effectLst/>
        </p:grpSpPr>
        <p:sp>
          <p:nvSpPr>
            <p:cNvPr id="121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22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23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8" name="グループ化 123"/>
          <p:cNvGrpSpPr/>
          <p:nvPr/>
        </p:nvGrpSpPr>
        <p:grpSpPr>
          <a:xfrm>
            <a:off x="1000068" y="3886998"/>
            <a:ext cx="43201" cy="256382"/>
            <a:chOff x="5572132" y="5715016"/>
            <a:chExt cx="43201" cy="256382"/>
          </a:xfrm>
          <a:effectLst/>
        </p:grpSpPr>
        <p:sp>
          <p:nvSpPr>
            <p:cNvPr id="125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26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27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24" name="グループ化 127"/>
          <p:cNvGrpSpPr/>
          <p:nvPr/>
        </p:nvGrpSpPr>
        <p:grpSpPr>
          <a:xfrm>
            <a:off x="1671279" y="3886998"/>
            <a:ext cx="43201" cy="256382"/>
            <a:chOff x="5572132" y="5715016"/>
            <a:chExt cx="43201" cy="256382"/>
          </a:xfrm>
          <a:effectLst/>
        </p:grpSpPr>
        <p:sp>
          <p:nvSpPr>
            <p:cNvPr id="129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30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31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25" name="グループ化 131"/>
          <p:cNvGrpSpPr/>
          <p:nvPr/>
        </p:nvGrpSpPr>
        <p:grpSpPr>
          <a:xfrm>
            <a:off x="3500430" y="3857628"/>
            <a:ext cx="43201" cy="256382"/>
            <a:chOff x="5572132" y="5715016"/>
            <a:chExt cx="43201" cy="256382"/>
          </a:xfrm>
          <a:effectLst/>
        </p:grpSpPr>
        <p:sp>
          <p:nvSpPr>
            <p:cNvPr id="133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34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35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26" name="グループ化 135"/>
          <p:cNvGrpSpPr/>
          <p:nvPr/>
        </p:nvGrpSpPr>
        <p:grpSpPr>
          <a:xfrm>
            <a:off x="2571704" y="1857364"/>
            <a:ext cx="43201" cy="256382"/>
            <a:chOff x="5572132" y="5715016"/>
            <a:chExt cx="43201" cy="256382"/>
          </a:xfrm>
          <a:effectLst/>
        </p:grpSpPr>
        <p:sp>
          <p:nvSpPr>
            <p:cNvPr id="137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38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39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27" name="グループ化 139"/>
          <p:cNvGrpSpPr/>
          <p:nvPr/>
        </p:nvGrpSpPr>
        <p:grpSpPr>
          <a:xfrm>
            <a:off x="1785886" y="571480"/>
            <a:ext cx="43201" cy="256382"/>
            <a:chOff x="5572132" y="5715016"/>
            <a:chExt cx="43201" cy="256382"/>
          </a:xfrm>
          <a:effectLst/>
        </p:grpSpPr>
        <p:sp>
          <p:nvSpPr>
            <p:cNvPr id="141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42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43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28" name="グループ化 143"/>
          <p:cNvGrpSpPr/>
          <p:nvPr/>
        </p:nvGrpSpPr>
        <p:grpSpPr>
          <a:xfrm>
            <a:off x="1028337" y="571480"/>
            <a:ext cx="43201" cy="256382"/>
            <a:chOff x="5572132" y="5715016"/>
            <a:chExt cx="43201" cy="256382"/>
          </a:xfrm>
          <a:effectLst/>
        </p:grpSpPr>
        <p:sp>
          <p:nvSpPr>
            <p:cNvPr id="145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46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47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29" name="グループ化 147"/>
          <p:cNvGrpSpPr/>
          <p:nvPr/>
        </p:nvGrpSpPr>
        <p:grpSpPr>
          <a:xfrm>
            <a:off x="5143504" y="1214422"/>
            <a:ext cx="43201" cy="256382"/>
            <a:chOff x="5572132" y="5715016"/>
            <a:chExt cx="43201" cy="256382"/>
          </a:xfrm>
          <a:effectLst/>
        </p:grpSpPr>
        <p:sp>
          <p:nvSpPr>
            <p:cNvPr id="149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50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51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30" name="グループ化 151"/>
          <p:cNvGrpSpPr/>
          <p:nvPr/>
        </p:nvGrpSpPr>
        <p:grpSpPr>
          <a:xfrm>
            <a:off x="8001024" y="1285860"/>
            <a:ext cx="43201" cy="256382"/>
            <a:chOff x="5572132" y="5715016"/>
            <a:chExt cx="43201" cy="256382"/>
          </a:xfrm>
          <a:effectLst/>
        </p:grpSpPr>
        <p:sp>
          <p:nvSpPr>
            <p:cNvPr id="153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54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55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cxnSp>
        <p:nvCxnSpPr>
          <p:cNvPr id="158" name="直線矢印コネクタ 157"/>
          <p:cNvCxnSpPr/>
          <p:nvPr/>
        </p:nvCxnSpPr>
        <p:spPr bwMode="auto">
          <a:xfrm flipV="1">
            <a:off x="8286808" y="4214814"/>
            <a:ext cx="428595" cy="4"/>
          </a:xfrm>
          <a:prstGeom prst="straightConnector1">
            <a:avLst/>
          </a:prstGeom>
          <a:ln w="12700">
            <a:headEnd type="oval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直線矢印コネクタ 158"/>
          <p:cNvCxnSpPr/>
          <p:nvPr/>
        </p:nvCxnSpPr>
        <p:spPr bwMode="auto">
          <a:xfrm>
            <a:off x="8429684" y="4000504"/>
            <a:ext cx="285720" cy="1584"/>
          </a:xfrm>
          <a:prstGeom prst="straightConnector1">
            <a:avLst/>
          </a:prstGeom>
          <a:ln w="12700">
            <a:headEnd type="oval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1" name="グループ化 159"/>
          <p:cNvGrpSpPr/>
          <p:nvPr/>
        </p:nvGrpSpPr>
        <p:grpSpPr>
          <a:xfrm>
            <a:off x="8572560" y="5029664"/>
            <a:ext cx="45719" cy="142876"/>
            <a:chOff x="5572132" y="5715016"/>
            <a:chExt cx="43201" cy="256382"/>
          </a:xfrm>
          <a:effectLst/>
        </p:grpSpPr>
        <p:sp>
          <p:nvSpPr>
            <p:cNvPr id="161" name="Oval 74"/>
            <p:cNvSpPr>
              <a:spLocks noChangeArrowheads="1"/>
            </p:cNvSpPr>
            <p:nvPr/>
          </p:nvSpPr>
          <p:spPr bwMode="auto">
            <a:xfrm>
              <a:off x="5572067" y="5714985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62" name="Oval 74"/>
            <p:cNvSpPr>
              <a:spLocks noChangeArrowheads="1"/>
            </p:cNvSpPr>
            <p:nvPr/>
          </p:nvSpPr>
          <p:spPr bwMode="auto">
            <a:xfrm>
              <a:off x="5572124" y="5821007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63" name="Oval 74"/>
            <p:cNvSpPr>
              <a:spLocks noChangeArrowheads="1"/>
            </p:cNvSpPr>
            <p:nvPr/>
          </p:nvSpPr>
          <p:spPr bwMode="auto">
            <a:xfrm>
              <a:off x="5572133" y="5928199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35" name="グループ化 163"/>
          <p:cNvGrpSpPr/>
          <p:nvPr/>
        </p:nvGrpSpPr>
        <p:grpSpPr>
          <a:xfrm>
            <a:off x="8572528" y="4036785"/>
            <a:ext cx="45719" cy="142876"/>
            <a:chOff x="5572132" y="5715016"/>
            <a:chExt cx="43201" cy="256382"/>
          </a:xfrm>
          <a:effectLst/>
        </p:grpSpPr>
        <p:sp>
          <p:nvSpPr>
            <p:cNvPr id="165" name="Oval 74"/>
            <p:cNvSpPr>
              <a:spLocks noChangeArrowheads="1"/>
            </p:cNvSpPr>
            <p:nvPr/>
          </p:nvSpPr>
          <p:spPr bwMode="auto">
            <a:xfrm>
              <a:off x="5572067" y="5714985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66" name="Oval 74"/>
            <p:cNvSpPr>
              <a:spLocks noChangeArrowheads="1"/>
            </p:cNvSpPr>
            <p:nvPr/>
          </p:nvSpPr>
          <p:spPr bwMode="auto">
            <a:xfrm>
              <a:off x="5572124" y="5821007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67" name="Oval 74"/>
            <p:cNvSpPr>
              <a:spLocks noChangeArrowheads="1"/>
            </p:cNvSpPr>
            <p:nvPr/>
          </p:nvSpPr>
          <p:spPr bwMode="auto">
            <a:xfrm>
              <a:off x="5572133" y="5928199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43" name="グループ化 167"/>
          <p:cNvGrpSpPr/>
          <p:nvPr/>
        </p:nvGrpSpPr>
        <p:grpSpPr>
          <a:xfrm>
            <a:off x="4000496" y="571480"/>
            <a:ext cx="43201" cy="256382"/>
            <a:chOff x="5572132" y="5715016"/>
            <a:chExt cx="43201" cy="256382"/>
          </a:xfrm>
          <a:effectLst/>
        </p:grpSpPr>
        <p:sp>
          <p:nvSpPr>
            <p:cNvPr id="169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70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71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48" name="グループ化 171"/>
          <p:cNvGrpSpPr/>
          <p:nvPr/>
        </p:nvGrpSpPr>
        <p:grpSpPr>
          <a:xfrm>
            <a:off x="8729950" y="4723273"/>
            <a:ext cx="45719" cy="142876"/>
            <a:chOff x="5572132" y="5715016"/>
            <a:chExt cx="43201" cy="256382"/>
          </a:xfrm>
          <a:effectLst/>
        </p:grpSpPr>
        <p:sp>
          <p:nvSpPr>
            <p:cNvPr id="173" name="Oval 74"/>
            <p:cNvSpPr>
              <a:spLocks noChangeArrowheads="1"/>
            </p:cNvSpPr>
            <p:nvPr/>
          </p:nvSpPr>
          <p:spPr bwMode="auto">
            <a:xfrm>
              <a:off x="5572067" y="5714985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74" name="Oval 74"/>
            <p:cNvSpPr>
              <a:spLocks noChangeArrowheads="1"/>
            </p:cNvSpPr>
            <p:nvPr/>
          </p:nvSpPr>
          <p:spPr bwMode="auto">
            <a:xfrm>
              <a:off x="5572124" y="5821007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75" name="Oval 74"/>
            <p:cNvSpPr>
              <a:spLocks noChangeArrowheads="1"/>
            </p:cNvSpPr>
            <p:nvPr/>
          </p:nvSpPr>
          <p:spPr bwMode="auto">
            <a:xfrm>
              <a:off x="5572133" y="5928199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53" name="グループ化 183"/>
          <p:cNvGrpSpPr/>
          <p:nvPr/>
        </p:nvGrpSpPr>
        <p:grpSpPr>
          <a:xfrm>
            <a:off x="9286908" y="4643446"/>
            <a:ext cx="43201" cy="256382"/>
            <a:chOff x="5572132" y="5715016"/>
            <a:chExt cx="43201" cy="256382"/>
          </a:xfrm>
          <a:effectLst/>
        </p:grpSpPr>
        <p:sp>
          <p:nvSpPr>
            <p:cNvPr id="185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86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187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sp>
        <p:nvSpPr>
          <p:cNvPr id="195" name="正方形/長方形 194"/>
          <p:cNvSpPr/>
          <p:nvPr/>
        </p:nvSpPr>
        <p:spPr>
          <a:xfrm>
            <a:off x="2071670" y="3071810"/>
            <a:ext cx="5786478" cy="35719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 Narrow" pitchFamily="34" charset="0"/>
            </a:endParaRPr>
          </a:p>
        </p:txBody>
      </p:sp>
      <p:sp>
        <p:nvSpPr>
          <p:cNvPr id="202" name="フリーフォーム 201"/>
          <p:cNvSpPr/>
          <p:nvPr/>
        </p:nvSpPr>
        <p:spPr bwMode="auto">
          <a:xfrm rot="10800000" flipH="1">
            <a:off x="6429420" y="4357694"/>
            <a:ext cx="1643042" cy="1928826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905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03" name="フリーフォーム 202"/>
          <p:cNvSpPr/>
          <p:nvPr/>
        </p:nvSpPr>
        <p:spPr bwMode="auto">
          <a:xfrm rot="10800000" flipH="1">
            <a:off x="6429420" y="4572008"/>
            <a:ext cx="1500166" cy="1000132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905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204" name="直線矢印コネクタ 203"/>
          <p:cNvCxnSpPr/>
          <p:nvPr/>
        </p:nvCxnSpPr>
        <p:spPr bwMode="auto">
          <a:xfrm>
            <a:off x="7929618" y="4572008"/>
            <a:ext cx="785818" cy="1588"/>
          </a:xfrm>
          <a:prstGeom prst="straightConnector1">
            <a:avLst/>
          </a:prstGeom>
          <a:ln w="12700">
            <a:headEnd type="none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5" name="直線矢印コネクタ 204"/>
          <p:cNvCxnSpPr/>
          <p:nvPr/>
        </p:nvCxnSpPr>
        <p:spPr bwMode="auto">
          <a:xfrm>
            <a:off x="8072494" y="4357694"/>
            <a:ext cx="642942" cy="1588"/>
          </a:xfrm>
          <a:prstGeom prst="straightConnector1">
            <a:avLst/>
          </a:prstGeom>
          <a:ln w="12700">
            <a:headEnd type="none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54" name="グループ化 205"/>
          <p:cNvGrpSpPr/>
          <p:nvPr/>
        </p:nvGrpSpPr>
        <p:grpSpPr>
          <a:xfrm>
            <a:off x="6858048" y="1214422"/>
            <a:ext cx="43201" cy="256382"/>
            <a:chOff x="5572132" y="5715016"/>
            <a:chExt cx="43201" cy="256382"/>
          </a:xfrm>
          <a:effectLst/>
        </p:grpSpPr>
        <p:sp>
          <p:nvSpPr>
            <p:cNvPr id="207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08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09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55" name="グループ化 230"/>
          <p:cNvGrpSpPr/>
          <p:nvPr/>
        </p:nvGrpSpPr>
        <p:grpSpPr>
          <a:xfrm>
            <a:off x="6215106" y="5500702"/>
            <a:ext cx="43201" cy="256382"/>
            <a:chOff x="5572132" y="5715016"/>
            <a:chExt cx="43201" cy="256382"/>
          </a:xfrm>
          <a:effectLst/>
        </p:grpSpPr>
        <p:sp>
          <p:nvSpPr>
            <p:cNvPr id="232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33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34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grpSp>
        <p:nvGrpSpPr>
          <p:cNvPr id="256" name="グループ化 234"/>
          <p:cNvGrpSpPr/>
          <p:nvPr/>
        </p:nvGrpSpPr>
        <p:grpSpPr>
          <a:xfrm>
            <a:off x="8585942" y="4407361"/>
            <a:ext cx="45719" cy="142876"/>
            <a:chOff x="5572132" y="5715016"/>
            <a:chExt cx="43201" cy="256382"/>
          </a:xfrm>
          <a:effectLst/>
        </p:grpSpPr>
        <p:sp>
          <p:nvSpPr>
            <p:cNvPr id="236" name="Oval 74"/>
            <p:cNvSpPr>
              <a:spLocks noChangeArrowheads="1"/>
            </p:cNvSpPr>
            <p:nvPr/>
          </p:nvSpPr>
          <p:spPr bwMode="auto">
            <a:xfrm>
              <a:off x="5572067" y="5714985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37" name="Oval 74"/>
            <p:cNvSpPr>
              <a:spLocks noChangeArrowheads="1"/>
            </p:cNvSpPr>
            <p:nvPr/>
          </p:nvSpPr>
          <p:spPr bwMode="auto">
            <a:xfrm>
              <a:off x="5572124" y="5821007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38" name="Oval 74"/>
            <p:cNvSpPr>
              <a:spLocks noChangeArrowheads="1"/>
            </p:cNvSpPr>
            <p:nvPr/>
          </p:nvSpPr>
          <p:spPr bwMode="auto">
            <a:xfrm>
              <a:off x="5572133" y="5928199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sp>
        <p:nvSpPr>
          <p:cNvPr id="239" name="正方形/長方形 238"/>
          <p:cNvSpPr/>
          <p:nvPr/>
        </p:nvSpPr>
        <p:spPr bwMode="auto">
          <a:xfrm>
            <a:off x="8715436" y="4929198"/>
            <a:ext cx="71438" cy="714380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240" name="直線矢印コネクタ 239"/>
          <p:cNvCxnSpPr/>
          <p:nvPr/>
        </p:nvCxnSpPr>
        <p:spPr bwMode="auto">
          <a:xfrm flipV="1">
            <a:off x="8715436" y="5286388"/>
            <a:ext cx="285720" cy="846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1" name="直線矢印コネクタ 240"/>
          <p:cNvCxnSpPr/>
          <p:nvPr/>
        </p:nvCxnSpPr>
        <p:spPr bwMode="auto">
          <a:xfrm>
            <a:off x="7929618" y="5572140"/>
            <a:ext cx="785818" cy="1"/>
          </a:xfrm>
          <a:prstGeom prst="straightConnector1">
            <a:avLst/>
          </a:prstGeom>
          <a:ln w="12700">
            <a:headEnd type="oval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2" name="直線矢印コネクタ 241"/>
          <p:cNvCxnSpPr/>
          <p:nvPr/>
        </p:nvCxnSpPr>
        <p:spPr bwMode="auto">
          <a:xfrm>
            <a:off x="8072494" y="5357826"/>
            <a:ext cx="642942" cy="1588"/>
          </a:xfrm>
          <a:prstGeom prst="straightConnector1">
            <a:avLst/>
          </a:prstGeom>
          <a:ln w="12700">
            <a:headEnd type="oval" w="sm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57" name="グループ化 242"/>
          <p:cNvGrpSpPr/>
          <p:nvPr/>
        </p:nvGrpSpPr>
        <p:grpSpPr>
          <a:xfrm>
            <a:off x="8572560" y="5394111"/>
            <a:ext cx="45719" cy="142876"/>
            <a:chOff x="5572132" y="5715016"/>
            <a:chExt cx="43201" cy="256382"/>
          </a:xfrm>
          <a:effectLst/>
        </p:grpSpPr>
        <p:sp>
          <p:nvSpPr>
            <p:cNvPr id="244" name="Oval 74"/>
            <p:cNvSpPr>
              <a:spLocks noChangeArrowheads="1"/>
            </p:cNvSpPr>
            <p:nvPr/>
          </p:nvSpPr>
          <p:spPr bwMode="auto">
            <a:xfrm>
              <a:off x="5572067" y="5714985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45" name="Oval 74"/>
            <p:cNvSpPr>
              <a:spLocks noChangeArrowheads="1"/>
            </p:cNvSpPr>
            <p:nvPr/>
          </p:nvSpPr>
          <p:spPr bwMode="auto">
            <a:xfrm>
              <a:off x="5572124" y="5821007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46" name="Oval 74"/>
            <p:cNvSpPr>
              <a:spLocks noChangeArrowheads="1"/>
            </p:cNvSpPr>
            <p:nvPr/>
          </p:nvSpPr>
          <p:spPr bwMode="auto">
            <a:xfrm>
              <a:off x="5572133" y="5928199"/>
              <a:ext cx="43200" cy="43199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sp>
        <p:nvSpPr>
          <p:cNvPr id="247" name="フリーフォーム 246"/>
          <p:cNvSpPr/>
          <p:nvPr/>
        </p:nvSpPr>
        <p:spPr bwMode="auto">
          <a:xfrm rot="5400000" flipH="1" flipV="1">
            <a:off x="3214678" y="2214554"/>
            <a:ext cx="285752" cy="1571636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sm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49" name="正方形/長方形 248"/>
          <p:cNvSpPr/>
          <p:nvPr/>
        </p:nvSpPr>
        <p:spPr bwMode="auto">
          <a:xfrm>
            <a:off x="4143404" y="2714618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50" name="二等辺三角形 249"/>
          <p:cNvSpPr/>
          <p:nvPr/>
        </p:nvSpPr>
        <p:spPr bwMode="auto">
          <a:xfrm>
            <a:off x="4182613" y="2888788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51" name="Rectangle 25"/>
          <p:cNvSpPr>
            <a:spLocks noChangeArrowheads="1"/>
          </p:cNvSpPr>
          <p:nvPr/>
        </p:nvSpPr>
        <p:spPr bwMode="auto">
          <a:xfrm>
            <a:off x="2214514" y="3142455"/>
            <a:ext cx="714380" cy="3357586"/>
          </a:xfrm>
          <a:prstGeom prst="rect">
            <a:avLst/>
          </a:prstGeom>
          <a:ln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atin typeface="Arial Narrow" pitchFamily="34" charset="0"/>
                <a:ea typeface="メイリオ" pitchFamily="50" charset="-128"/>
              </a:rPr>
              <a:t>Tag array</a:t>
            </a:r>
            <a:endParaRPr lang="en-US" altLang="ja-JP" sz="24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52" name="フリーフォーム 251"/>
          <p:cNvSpPr/>
          <p:nvPr/>
        </p:nvSpPr>
        <p:spPr bwMode="auto">
          <a:xfrm rot="10800000" flipH="1">
            <a:off x="4286281" y="2714618"/>
            <a:ext cx="428628" cy="142878"/>
          </a:xfrm>
          <a:custGeom>
            <a:avLst/>
            <a:gdLst>
              <a:gd name="connsiteX0" fmla="*/ 0 w 1278531"/>
              <a:gd name="connsiteY0" fmla="*/ 112846 h 789920"/>
              <a:gd name="connsiteX1" fmla="*/ 1095884 w 1278531"/>
              <a:gd name="connsiteY1" fmla="*/ 112846 h 789920"/>
              <a:gd name="connsiteX2" fmla="*/ 1095884 w 1278531"/>
              <a:gd name="connsiteY2" fmla="*/ 789920 h 789920"/>
              <a:gd name="connsiteX0" fmla="*/ 0 w 1278531"/>
              <a:gd name="connsiteY0" fmla="*/ 0 h 677074"/>
              <a:gd name="connsiteX1" fmla="*/ 1095884 w 1278531"/>
              <a:gd name="connsiteY1" fmla="*/ 0 h 677074"/>
              <a:gd name="connsiteX2" fmla="*/ 1095884 w 1278531"/>
              <a:gd name="connsiteY2" fmla="*/ 677074 h 677074"/>
              <a:gd name="connsiteX0" fmla="*/ 0 w 1095884"/>
              <a:gd name="connsiteY0" fmla="*/ 0 h 677074"/>
              <a:gd name="connsiteX1" fmla="*/ 1095884 w 1095884"/>
              <a:gd name="connsiteY1" fmla="*/ 0 h 677074"/>
              <a:gd name="connsiteX2" fmla="*/ 1095884 w 1095884"/>
              <a:gd name="connsiteY2" fmla="*/ 677074 h 67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884" h="677074">
                <a:moveTo>
                  <a:pt x="0" y="0"/>
                </a:moveTo>
                <a:lnTo>
                  <a:pt x="1095884" y="0"/>
                </a:lnTo>
                <a:lnTo>
                  <a:pt x="1095884" y="677074"/>
                </a:lnTo>
              </a:path>
            </a:pathLst>
          </a:custGeom>
          <a:ln w="12700">
            <a:headEnd type="none" w="sm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259" name="直線コネクタ 258"/>
          <p:cNvCxnSpPr/>
          <p:nvPr/>
        </p:nvCxnSpPr>
        <p:spPr bwMode="auto">
          <a:xfrm rot="5400000" flipH="1" flipV="1">
            <a:off x="6286544" y="5429264"/>
            <a:ext cx="285752" cy="1588"/>
          </a:xfrm>
          <a:prstGeom prst="line">
            <a:avLst/>
          </a:prstGeom>
          <a:ln w="1270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2" name="直線コネクタ 261"/>
          <p:cNvCxnSpPr/>
          <p:nvPr/>
        </p:nvCxnSpPr>
        <p:spPr bwMode="auto">
          <a:xfrm rot="5400000" flipH="1" flipV="1">
            <a:off x="6287338" y="6142850"/>
            <a:ext cx="285752" cy="1588"/>
          </a:xfrm>
          <a:prstGeom prst="line">
            <a:avLst/>
          </a:prstGeom>
          <a:ln w="12700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4" name="テキスト ボックス 263"/>
          <p:cNvSpPr txBox="1"/>
          <p:nvPr/>
        </p:nvSpPr>
        <p:spPr>
          <a:xfrm>
            <a:off x="4214810" y="6723901"/>
            <a:ext cx="1357322" cy="276999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en-US" altLang="ja-JP" sz="2800" dirty="0" smtClean="0">
                <a:latin typeface="Arial Narrow" pitchFamily="34" charset="0"/>
                <a:ea typeface="メイリオ" pitchFamily="50" charset="-128"/>
              </a:rPr>
              <a:t>Register cache</a:t>
            </a:r>
            <a:endParaRPr kumimoji="1" lang="ja-JP" altLang="en-US" sz="2800" baseline="-25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65" name="テキスト ボックス 264"/>
          <p:cNvSpPr txBox="1"/>
          <p:nvPr/>
        </p:nvSpPr>
        <p:spPr>
          <a:xfrm>
            <a:off x="6000792" y="2214554"/>
            <a:ext cx="1357322" cy="276999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en-US" altLang="ja-JP" sz="2800" dirty="0" smtClean="0">
                <a:latin typeface="Arial Narrow" pitchFamily="34" charset="0"/>
                <a:ea typeface="メイリオ" pitchFamily="50" charset="-128"/>
              </a:rPr>
              <a:t>Main register file</a:t>
            </a:r>
            <a:endParaRPr kumimoji="1" lang="ja-JP" altLang="en-US" sz="2800" baseline="-25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68" name="テキスト ボックス 267"/>
          <p:cNvSpPr txBox="1"/>
          <p:nvPr/>
        </p:nvSpPr>
        <p:spPr>
          <a:xfrm>
            <a:off x="5500726" y="5143512"/>
            <a:ext cx="357158" cy="1000132"/>
          </a:xfrm>
          <a:prstGeom prst="rect">
            <a:avLst/>
          </a:prstGeom>
          <a:noFill/>
          <a:effectLst/>
        </p:spPr>
        <p:txBody>
          <a:bodyPr vert="eaVert" wrap="none" rtlCol="0" anchor="ctr" anchorCtr="0">
            <a:noAutofit/>
          </a:bodyPr>
          <a:lstStyle/>
          <a:p>
            <a:pPr algn="ctr"/>
            <a:r>
              <a:rPr kumimoji="1" lang="en-US" altLang="ja-JP" dirty="0" smtClean="0">
                <a:latin typeface="Arial Narrow" pitchFamily="34" charset="0"/>
                <a:ea typeface="メイリオ" pitchFamily="50" charset="-128"/>
              </a:rPr>
              <a:t>Write data</a:t>
            </a:r>
            <a:endParaRPr kumimoji="1" lang="ja-JP" altLang="en-US" baseline="-25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2857488" y="2500306"/>
            <a:ext cx="1071570" cy="357190"/>
          </a:xfrm>
          <a:prstGeom prst="rect">
            <a:avLst/>
          </a:prstGeom>
          <a:noFill/>
          <a:effectLst/>
        </p:spPr>
        <p:txBody>
          <a:bodyPr vert="horz" wrap="none" rtlCol="0" anchor="ctr" anchorCtr="0">
            <a:noAutofit/>
          </a:bodyPr>
          <a:lstStyle/>
          <a:p>
            <a:pPr algn="ctr"/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hit/miss</a:t>
            </a:r>
            <a:endParaRPr kumimoji="1" lang="ja-JP" altLang="en-US" sz="2000" baseline="-25000" dirty="0">
              <a:latin typeface="Arial Narrow" pitchFamily="34" charset="0"/>
              <a:ea typeface="メイリオ" pitchFamily="50" charset="-128"/>
            </a:endParaRPr>
          </a:p>
        </p:txBody>
      </p:sp>
      <p:cxnSp>
        <p:nvCxnSpPr>
          <p:cNvPr id="197" name="直線矢印コネクタ 196"/>
          <p:cNvCxnSpPr/>
          <p:nvPr/>
        </p:nvCxnSpPr>
        <p:spPr bwMode="auto">
          <a:xfrm flipH="1">
            <a:off x="9072594" y="5285542"/>
            <a:ext cx="71438" cy="846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0" name="直線矢印コネクタ 199"/>
          <p:cNvCxnSpPr/>
          <p:nvPr/>
        </p:nvCxnSpPr>
        <p:spPr bwMode="auto">
          <a:xfrm>
            <a:off x="9144033" y="4286208"/>
            <a:ext cx="1000163" cy="48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1" name="直線矢印コネクタ 200"/>
          <p:cNvCxnSpPr/>
          <p:nvPr/>
        </p:nvCxnSpPr>
        <p:spPr bwMode="auto">
          <a:xfrm>
            <a:off x="9144032" y="5285595"/>
            <a:ext cx="1000164" cy="793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6" name="正方形/長方形 205"/>
          <p:cNvSpPr/>
          <p:nvPr/>
        </p:nvSpPr>
        <p:spPr bwMode="auto">
          <a:xfrm>
            <a:off x="9001156" y="4143378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10" name="二等辺三角形 209"/>
          <p:cNvSpPr/>
          <p:nvPr/>
        </p:nvSpPr>
        <p:spPr bwMode="auto">
          <a:xfrm>
            <a:off x="9040365" y="4317549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11" name="正方形/長方形 210"/>
          <p:cNvSpPr/>
          <p:nvPr/>
        </p:nvSpPr>
        <p:spPr bwMode="auto">
          <a:xfrm>
            <a:off x="9001156" y="5142717"/>
            <a:ext cx="142876" cy="285648"/>
          </a:xfrm>
          <a:prstGeom prst="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12" name="二等辺三角形 211"/>
          <p:cNvSpPr/>
          <p:nvPr/>
        </p:nvSpPr>
        <p:spPr bwMode="auto">
          <a:xfrm>
            <a:off x="9040365" y="5316888"/>
            <a:ext cx="71438" cy="111582"/>
          </a:xfrm>
          <a:prstGeom prst="triangl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13" name="台形 212"/>
          <p:cNvSpPr/>
          <p:nvPr/>
        </p:nvSpPr>
        <p:spPr>
          <a:xfrm rot="5400000">
            <a:off x="9929882" y="4286256"/>
            <a:ext cx="785818" cy="357190"/>
          </a:xfrm>
          <a:prstGeom prst="trapezoid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 Narrow" pitchFamily="34" charset="0"/>
            </a:endParaRPr>
          </a:p>
        </p:txBody>
      </p:sp>
      <p:grpSp>
        <p:nvGrpSpPr>
          <p:cNvPr id="258" name="グループ化 183"/>
          <p:cNvGrpSpPr/>
          <p:nvPr/>
        </p:nvGrpSpPr>
        <p:grpSpPr>
          <a:xfrm>
            <a:off x="10315309" y="4857760"/>
            <a:ext cx="43201" cy="256382"/>
            <a:chOff x="5572132" y="5715016"/>
            <a:chExt cx="43201" cy="256382"/>
          </a:xfrm>
          <a:effectLst/>
        </p:grpSpPr>
        <p:sp>
          <p:nvSpPr>
            <p:cNvPr id="215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16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17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sp>
        <p:nvSpPr>
          <p:cNvPr id="219" name="台形 218"/>
          <p:cNvSpPr/>
          <p:nvPr/>
        </p:nvSpPr>
        <p:spPr>
          <a:xfrm rot="5400000">
            <a:off x="9929882" y="5286388"/>
            <a:ext cx="785818" cy="357190"/>
          </a:xfrm>
          <a:prstGeom prst="trapezoid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 Narrow" pitchFamily="34" charset="0"/>
            </a:endParaRPr>
          </a:p>
        </p:txBody>
      </p:sp>
      <p:cxnSp>
        <p:nvCxnSpPr>
          <p:cNvPr id="220" name="直線矢印コネクタ 219"/>
          <p:cNvCxnSpPr/>
          <p:nvPr/>
        </p:nvCxnSpPr>
        <p:spPr bwMode="auto">
          <a:xfrm>
            <a:off x="9715568" y="4643446"/>
            <a:ext cx="428659" cy="48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 bwMode="auto">
          <a:xfrm>
            <a:off x="9715568" y="5643578"/>
            <a:ext cx="428659" cy="48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1" name="直線矢印コネクタ 260"/>
          <p:cNvCxnSpPr/>
          <p:nvPr/>
        </p:nvCxnSpPr>
        <p:spPr bwMode="auto">
          <a:xfrm flipV="1">
            <a:off x="10501386" y="4500518"/>
            <a:ext cx="928694" cy="52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3" name="直線矢印コネクタ 262"/>
          <p:cNvCxnSpPr/>
          <p:nvPr/>
        </p:nvCxnSpPr>
        <p:spPr bwMode="auto">
          <a:xfrm flipV="1">
            <a:off x="10501386" y="5500702"/>
            <a:ext cx="928694" cy="52"/>
          </a:xfrm>
          <a:prstGeom prst="straightConnector1">
            <a:avLst/>
          </a:prstGeom>
          <a:ln w="12700">
            <a:headEnd type="none" w="med" len="me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7" name="テキスト ボックス 266"/>
          <p:cNvSpPr txBox="1"/>
          <p:nvPr/>
        </p:nvSpPr>
        <p:spPr>
          <a:xfrm>
            <a:off x="9644130" y="5929330"/>
            <a:ext cx="1357322" cy="276999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en-US" altLang="ja-JP" sz="2800" dirty="0" smtClean="0">
                <a:latin typeface="Arial Narrow" pitchFamily="34" charset="0"/>
                <a:ea typeface="メイリオ" pitchFamily="50" charset="-128"/>
              </a:rPr>
              <a:t>ALU</a:t>
            </a:r>
            <a:endParaRPr kumimoji="1" lang="ja-JP" altLang="en-US" sz="2800" baseline="-25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72" name="テキスト ボックス 271"/>
          <p:cNvSpPr txBox="1"/>
          <p:nvPr/>
        </p:nvSpPr>
        <p:spPr>
          <a:xfrm>
            <a:off x="357158" y="3500438"/>
            <a:ext cx="357158" cy="1000132"/>
          </a:xfrm>
          <a:prstGeom prst="rect">
            <a:avLst/>
          </a:prstGeom>
          <a:noFill/>
          <a:effectLst/>
        </p:spPr>
        <p:txBody>
          <a:bodyPr vert="eaVert" wrap="none" rtlCol="0" anchor="ctr" anchorCtr="0">
            <a:noAutofit/>
          </a:bodyPr>
          <a:lstStyle/>
          <a:p>
            <a:pPr algn="ctr"/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Read</a:t>
            </a:r>
          </a:p>
          <a:p>
            <a:pPr algn="ctr"/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 </a:t>
            </a:r>
            <a:r>
              <a:rPr kumimoji="1" lang="en-US" altLang="ja-JP" sz="2000" dirty="0" err="1" smtClean="0">
                <a:latin typeface="Arial Narrow" pitchFamily="34" charset="0"/>
                <a:ea typeface="メイリオ" pitchFamily="50" charset="-128"/>
              </a:rPr>
              <a:t>reg</a:t>
            </a:r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 num</a:t>
            </a:r>
          </a:p>
        </p:txBody>
      </p:sp>
      <p:sp>
        <p:nvSpPr>
          <p:cNvPr id="273" name="テキスト ボックス 272"/>
          <p:cNvSpPr txBox="1"/>
          <p:nvPr/>
        </p:nvSpPr>
        <p:spPr>
          <a:xfrm>
            <a:off x="357158" y="5143512"/>
            <a:ext cx="357158" cy="1000132"/>
          </a:xfrm>
          <a:prstGeom prst="rect">
            <a:avLst/>
          </a:prstGeom>
          <a:noFill/>
          <a:effectLst/>
        </p:spPr>
        <p:txBody>
          <a:bodyPr vert="eaVert" wrap="none" rtlCol="0" anchor="ctr" anchorCtr="0">
            <a:noAutofit/>
          </a:bodyPr>
          <a:lstStyle/>
          <a:p>
            <a:pPr algn="ctr"/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Write </a:t>
            </a:r>
          </a:p>
          <a:p>
            <a:pPr algn="ctr"/>
            <a:r>
              <a:rPr lang="en-US" altLang="ja-JP" sz="2000" dirty="0" smtClean="0">
                <a:latin typeface="Arial Narrow" pitchFamily="34" charset="0"/>
                <a:ea typeface="メイリオ" pitchFamily="50" charset="-128"/>
              </a:rPr>
              <a:t> </a:t>
            </a:r>
            <a:r>
              <a:rPr lang="en-US" altLang="ja-JP" sz="2000" dirty="0" err="1" smtClean="0">
                <a:latin typeface="Arial Narrow" pitchFamily="34" charset="0"/>
                <a:ea typeface="メイリオ" pitchFamily="50" charset="-128"/>
              </a:rPr>
              <a:t>reg</a:t>
            </a:r>
            <a:r>
              <a:rPr lang="en-US" altLang="ja-JP" sz="2000" dirty="0" smtClean="0">
                <a:latin typeface="Arial Narrow" pitchFamily="34" charset="0"/>
                <a:ea typeface="メイリオ" pitchFamily="50" charset="-128"/>
              </a:rPr>
              <a:t> num</a:t>
            </a:r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/data</a:t>
            </a:r>
            <a:endParaRPr kumimoji="1" lang="ja-JP" altLang="en-US" sz="2000" baseline="-25000" dirty="0">
              <a:latin typeface="Arial Narrow" pitchFamily="34" charset="0"/>
              <a:ea typeface="メイリオ" pitchFamily="50" charset="-128"/>
            </a:endParaRPr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357158" y="214290"/>
            <a:ext cx="357158" cy="1000132"/>
          </a:xfrm>
          <a:prstGeom prst="rect">
            <a:avLst/>
          </a:prstGeom>
          <a:noFill/>
          <a:effectLst/>
        </p:spPr>
        <p:txBody>
          <a:bodyPr vert="eaVert" wrap="none" rtlCol="0" anchor="ctr" anchorCtr="0">
            <a:noAutofit/>
          </a:bodyPr>
          <a:lstStyle/>
          <a:p>
            <a:pPr algn="ctr"/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Write </a:t>
            </a:r>
          </a:p>
          <a:p>
            <a:pPr algn="ctr"/>
            <a:r>
              <a:rPr lang="en-US" altLang="ja-JP" sz="2000" dirty="0" smtClean="0">
                <a:latin typeface="Arial Narrow" pitchFamily="34" charset="0"/>
                <a:ea typeface="メイリオ" pitchFamily="50" charset="-128"/>
              </a:rPr>
              <a:t> </a:t>
            </a:r>
            <a:r>
              <a:rPr lang="en-US" altLang="ja-JP" sz="2000" dirty="0" err="1" smtClean="0">
                <a:latin typeface="Arial Narrow" pitchFamily="34" charset="0"/>
                <a:ea typeface="メイリオ" pitchFamily="50" charset="-128"/>
              </a:rPr>
              <a:t>reg</a:t>
            </a:r>
            <a:r>
              <a:rPr lang="en-US" altLang="ja-JP" sz="2000" dirty="0" smtClean="0">
                <a:latin typeface="Arial Narrow" pitchFamily="34" charset="0"/>
                <a:ea typeface="メイリオ" pitchFamily="50" charset="-128"/>
              </a:rPr>
              <a:t> num</a:t>
            </a:r>
            <a:r>
              <a:rPr kumimoji="1" lang="en-US" altLang="ja-JP" sz="2000" dirty="0" smtClean="0">
                <a:latin typeface="Arial Narrow" pitchFamily="34" charset="0"/>
                <a:ea typeface="メイリオ" pitchFamily="50" charset="-128"/>
              </a:rPr>
              <a:t>/data</a:t>
            </a:r>
            <a:endParaRPr kumimoji="1" lang="ja-JP" altLang="en-US" sz="2000" baseline="-25000" dirty="0">
              <a:latin typeface="Arial Narrow" pitchFamily="34" charset="0"/>
              <a:ea typeface="メイリオ" pitchFamily="50" charset="-128"/>
            </a:endParaRPr>
          </a:p>
        </p:txBody>
      </p:sp>
      <p:grpSp>
        <p:nvGrpSpPr>
          <p:cNvPr id="260" name="グループ化 183"/>
          <p:cNvGrpSpPr/>
          <p:nvPr/>
        </p:nvGrpSpPr>
        <p:grpSpPr>
          <a:xfrm>
            <a:off x="10929982" y="4857760"/>
            <a:ext cx="43201" cy="256382"/>
            <a:chOff x="5572132" y="5715016"/>
            <a:chExt cx="43201" cy="256382"/>
          </a:xfrm>
          <a:effectLst/>
        </p:grpSpPr>
        <p:sp>
          <p:nvSpPr>
            <p:cNvPr id="283" name="Oval 74"/>
            <p:cNvSpPr>
              <a:spLocks noChangeArrowheads="1"/>
            </p:cNvSpPr>
            <p:nvPr/>
          </p:nvSpPr>
          <p:spPr bwMode="auto">
            <a:xfrm>
              <a:off x="5572133" y="5715016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84" name="Oval 74"/>
            <p:cNvSpPr>
              <a:spLocks noChangeArrowheads="1"/>
            </p:cNvSpPr>
            <p:nvPr/>
          </p:nvSpPr>
          <p:spPr bwMode="auto">
            <a:xfrm>
              <a:off x="5572132" y="5821045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  <p:sp>
          <p:nvSpPr>
            <p:cNvPr id="285" name="Oval 74"/>
            <p:cNvSpPr>
              <a:spLocks noChangeArrowheads="1"/>
            </p:cNvSpPr>
            <p:nvPr/>
          </p:nvSpPr>
          <p:spPr bwMode="auto">
            <a:xfrm>
              <a:off x="5572133" y="5928198"/>
              <a:ext cx="43200" cy="43200"/>
            </a:xfrm>
            <a:prstGeom prst="ellipse">
              <a:avLst/>
            </a:prstGeom>
            <a:solidFill>
              <a:srgbClr val="0000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latin typeface="Arial Narrow" pitchFamily="34" charset="0"/>
              </a:endParaRPr>
            </a:p>
          </p:txBody>
        </p:sp>
      </p:grpSp>
      <p:sp>
        <p:nvSpPr>
          <p:cNvPr id="287" name="テキスト ボックス 286"/>
          <p:cNvSpPr txBox="1"/>
          <p:nvPr/>
        </p:nvSpPr>
        <p:spPr>
          <a:xfrm>
            <a:off x="5000628" y="3786190"/>
            <a:ext cx="1357322" cy="276999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en-US" altLang="ja-JP" sz="2400" b="1" u="sng" dirty="0" smtClean="0">
                <a:latin typeface="Arial Narrow" pitchFamily="34" charset="0"/>
                <a:ea typeface="メイリオ" pitchFamily="50" charset="-128"/>
              </a:rPr>
              <a:t>Added latches</a:t>
            </a:r>
            <a:endParaRPr kumimoji="1" lang="ja-JP" altLang="en-US" sz="2400" b="1" u="sng" baseline="-25000" dirty="0">
              <a:latin typeface="Arial Narrow" pitchFamily="34" charset="0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Relati</a:t>
            </a:r>
            <a:r>
              <a:rPr lang="en-US" altLang="ja-JP" dirty="0" smtClean="0"/>
              <a:t>ve a</a:t>
            </a:r>
            <a:r>
              <a:rPr kumimoji="1" lang="en-US" altLang="ja-JP" dirty="0" smtClean="0"/>
              <a:t>rea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49</a:t>
            </a:fld>
            <a:endParaRPr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2906815" y="2483895"/>
            <a:ext cx="738082" cy="1575175"/>
            <a:chOff x="2366756" y="2440702"/>
            <a:chExt cx="738082" cy="870609"/>
          </a:xfrm>
        </p:grpSpPr>
        <p:sp>
          <p:nvSpPr>
            <p:cNvPr id="7" name="テキスト ボックス 19"/>
            <p:cNvSpPr txBox="1"/>
            <p:nvPr/>
          </p:nvSpPr>
          <p:spPr>
            <a:xfrm rot="16200000">
              <a:off x="2087472" y="2719986"/>
              <a:ext cx="870063" cy="311496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8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80.1%</a:t>
              </a:r>
              <a:endParaRPr kumimoji="1" lang="ja-JP" alt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8" name="直線矢印コネクタ 7"/>
            <p:cNvCxnSpPr/>
            <p:nvPr/>
          </p:nvCxnSpPr>
          <p:spPr>
            <a:xfrm flipH="1" flipV="1">
              <a:off x="2771800" y="2487373"/>
              <a:ext cx="1" cy="823938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 bwMode="auto">
            <a:xfrm>
              <a:off x="2501771" y="2481666"/>
              <a:ext cx="576064" cy="0"/>
            </a:xfrm>
            <a:prstGeom prst="line">
              <a:avLst/>
            </a:prstGeom>
            <a:ln w="1587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 bwMode="auto">
            <a:xfrm>
              <a:off x="2456766" y="3297709"/>
              <a:ext cx="648072" cy="0"/>
            </a:xfrm>
            <a:prstGeom prst="line">
              <a:avLst/>
            </a:prstGeom>
            <a:ln w="1587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27" y="1677150"/>
            <a:ext cx="7847013" cy="490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02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 smtClean="0"/>
              <a:t>Problems of large register files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7" indent="-457200">
              <a:buFont typeface="+mj-lt"/>
              <a:buAutoNum type="arabicPeriod"/>
            </a:pPr>
            <a:endParaRPr lang="en-US" altLang="ja-JP" dirty="0" smtClean="0"/>
          </a:p>
          <a:p>
            <a:pPr marL="458787" indent="-457200">
              <a:buFont typeface="+mj-lt"/>
              <a:buAutoNum type="arabicPeriod"/>
            </a:pPr>
            <a:r>
              <a:rPr lang="en-US" altLang="ja-JP" b="1" dirty="0" smtClean="0"/>
              <a:t>The increase of </a:t>
            </a:r>
            <a:r>
              <a:rPr lang="en-US" altLang="ja-JP" b="1" dirty="0"/>
              <a:t>energy consumption </a:t>
            </a:r>
            <a:r>
              <a:rPr lang="en-US" altLang="ja-JP" b="1" dirty="0" smtClean="0"/>
              <a:t>and heat from it</a:t>
            </a:r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/>
              <a:t>energy consumption of a RAM is proportional to its area</a:t>
            </a:r>
          </a:p>
          <a:p>
            <a:pPr lvl="1"/>
            <a:r>
              <a:rPr lang="en-US" altLang="ja-JP" dirty="0" smtClean="0"/>
              <a:t>A region including a RF is a hot spot in a core</a:t>
            </a:r>
          </a:p>
          <a:p>
            <a:pPr lvl="2"/>
            <a:r>
              <a:rPr lang="en-US" altLang="ja-JP" dirty="0" smtClean="0"/>
              <a:t>It limits </a:t>
            </a:r>
            <a:r>
              <a:rPr lang="en-US" altLang="ja-JP" dirty="0"/>
              <a:t>clock </a:t>
            </a:r>
            <a:r>
              <a:rPr lang="en-US" altLang="ja-JP" dirty="0" smtClean="0"/>
              <a:t>frequency</a:t>
            </a:r>
          </a:p>
          <a:p>
            <a:pPr lvl="2"/>
            <a:endParaRPr lang="en-US" altLang="ja-JP" dirty="0" smtClean="0"/>
          </a:p>
          <a:p>
            <a:pPr marL="458787" indent="-457200">
              <a:buFont typeface="+mj-lt"/>
              <a:buAutoNum type="arabicPeriod"/>
            </a:pPr>
            <a:r>
              <a:rPr lang="en-US" altLang="ja-JP" b="1" dirty="0" smtClean="0"/>
              <a:t>The increase in access latency</a:t>
            </a:r>
          </a:p>
          <a:p>
            <a:pPr lvl="1"/>
            <a:r>
              <a:rPr lang="en-US" altLang="ja-JP" dirty="0" smtClean="0"/>
              <a:t>Access latency of a RF is also comparable to that of an L1D$</a:t>
            </a:r>
          </a:p>
          <a:p>
            <a:pPr lvl="1"/>
            <a:r>
              <a:rPr lang="en-US" altLang="ja-JP" dirty="0" smtClean="0"/>
              <a:t>A RF is pipelined</a:t>
            </a:r>
          </a:p>
          <a:p>
            <a:pPr lvl="2"/>
            <a:r>
              <a:rPr lang="en-US" altLang="ja-JP" dirty="0" smtClean="0"/>
              <a:t>The increase in </a:t>
            </a:r>
            <a:r>
              <a:rPr lang="en-US" altLang="ja-JP" dirty="0"/>
              <a:t>bypass network </a:t>
            </a:r>
            <a:r>
              <a:rPr lang="en-US" altLang="ja-JP" dirty="0" smtClean="0"/>
              <a:t>complexity</a:t>
            </a:r>
            <a:endParaRPr lang="en-US" altLang="ja-JP" dirty="0"/>
          </a:p>
          <a:p>
            <a:pPr lvl="2"/>
            <a:r>
              <a:rPr lang="en-US" altLang="ja-JP" dirty="0" smtClean="0"/>
              <a:t>A deeper pipeline decreases IPC</a:t>
            </a:r>
          </a:p>
          <a:p>
            <a:pPr lvl="3"/>
            <a:r>
              <a:rPr lang="en-US" altLang="ja-JP" dirty="0" smtClean="0"/>
              <a:t>Prediction miss penalties</a:t>
            </a:r>
          </a:p>
          <a:p>
            <a:pPr lvl="3"/>
            <a:r>
              <a:rPr lang="en-US" altLang="ja-JP" dirty="0" smtClean="0"/>
              <a:t>Stalling due to resource shortage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0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Relative energy consumption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50</a:t>
            </a:fld>
            <a:endParaRPr lang="ja-JP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28" y="1677150"/>
            <a:ext cx="7847013" cy="490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671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Probabilities of </a:t>
            </a:r>
            <a:br>
              <a:rPr kumimoji="1" lang="en-US" altLang="ja-JP" dirty="0" smtClean="0"/>
            </a:br>
            <a:r>
              <a:rPr kumimoji="1" lang="en-US" altLang="ja-JP" dirty="0" smtClean="0"/>
              <a:t>RC miss / penalty / Branch miss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51</a:t>
            </a:fld>
            <a:endParaRPr lang="ja-JP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65" y="1677150"/>
            <a:ext cx="7851775" cy="490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336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Register cache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proposed to solve the problems </a:t>
            </a:r>
            <a:r>
              <a:rPr lang="en-US" altLang="ja-JP" dirty="0" smtClean="0"/>
              <a:t>of a </a:t>
            </a:r>
            <a:r>
              <a:rPr lang="en-US" altLang="ja-JP" dirty="0"/>
              <a:t>large RF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Register cache</a:t>
            </a:r>
            <a:r>
              <a:rPr lang="ja-JP" altLang="en-US" dirty="0" smtClean="0"/>
              <a:t>（</a:t>
            </a:r>
            <a:r>
              <a:rPr lang="en-US" altLang="ja-JP" dirty="0" smtClean="0"/>
              <a:t>RC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 small &amp; fast buffer</a:t>
            </a:r>
          </a:p>
          <a:p>
            <a:pPr lvl="1"/>
            <a:r>
              <a:rPr lang="en-US" altLang="ja-JP" dirty="0" smtClean="0"/>
              <a:t>It caches values in a main register file</a:t>
            </a:r>
            <a:r>
              <a:rPr lang="ja-JP" altLang="en-US" dirty="0" smtClean="0"/>
              <a:t>（</a:t>
            </a:r>
            <a:r>
              <a:rPr lang="en-US" altLang="ja-JP" dirty="0" smtClean="0"/>
              <a:t>MRF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r>
              <a:rPr lang="en-US" altLang="ja-JP" dirty="0" smtClean="0"/>
              <a:t>Miss </a:t>
            </a:r>
            <a:r>
              <a:rPr lang="en-US" altLang="ja-JP" dirty="0"/>
              <a:t>penalties of a RC </a:t>
            </a:r>
            <a:r>
              <a:rPr lang="en-US" altLang="ja-JP" dirty="0" smtClean="0"/>
              <a:t>most likely degrade IPC</a:t>
            </a:r>
          </a:p>
          <a:p>
            <a:pPr lvl="1"/>
            <a:r>
              <a:rPr lang="en-US" altLang="ja-JP" dirty="0" smtClean="0"/>
              <a:t>Ex. It degrades IPC by 20.9% ( 8 entry </a:t>
            </a:r>
            <a:r>
              <a:rPr lang="en-US" altLang="ja-JP" dirty="0"/>
              <a:t>RC system </a:t>
            </a:r>
            <a:r>
              <a:rPr lang="en-US" altLang="ja-JP" dirty="0" smtClean="0"/>
              <a:t>)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057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Our proposal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Research </a:t>
            </a:r>
            <a:r>
              <a:rPr lang="en-US" altLang="ja-JP" dirty="0"/>
              <a:t>goal :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Reducing the circuit area </a:t>
            </a:r>
            <a:r>
              <a:rPr lang="en-US" altLang="ja-JP" dirty="0"/>
              <a:t>of </a:t>
            </a:r>
            <a:r>
              <a:rPr lang="en-US" altLang="ja-JP" dirty="0" smtClean="0"/>
              <a:t>a RF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We achieve this with a </a:t>
            </a:r>
            <a:r>
              <a:rPr lang="en-US" altLang="ja-JP" dirty="0" smtClean="0">
                <a:solidFill>
                  <a:srgbClr val="FF0000"/>
                </a:solidFill>
              </a:rPr>
              <a:t>“not fast”</a:t>
            </a:r>
            <a:r>
              <a:rPr lang="en-US" altLang="ja-JP" dirty="0" smtClean="0"/>
              <a:t> register cache</a:t>
            </a:r>
          </a:p>
          <a:p>
            <a:pPr lvl="1"/>
            <a:r>
              <a:rPr lang="en-US" altLang="ja-JP" dirty="0" smtClean="0"/>
              <a:t>Our RC does not reduce latency</a:t>
            </a:r>
          </a:p>
          <a:p>
            <a:pPr lvl="1"/>
            <a:r>
              <a:rPr lang="en-US" altLang="ja-JP" dirty="0"/>
              <a:t>Our method is faster than methods with “fast” register </a:t>
            </a:r>
            <a:r>
              <a:rPr lang="en-US" altLang="ja-JP" dirty="0" smtClean="0"/>
              <a:t>caches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437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Our proposal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Usually, the definition of </a:t>
            </a:r>
            <a:r>
              <a:rPr lang="en-US" altLang="ja-JP" dirty="0"/>
              <a:t>a cache </a:t>
            </a:r>
            <a:r>
              <a:rPr lang="en-US" altLang="ja-JP" dirty="0" smtClean="0"/>
              <a:t>is </a:t>
            </a:r>
            <a:r>
              <a:rPr lang="en-US" altLang="ja-JP" dirty="0"/>
              <a:t>“cache is </a:t>
            </a:r>
            <a:r>
              <a:rPr lang="en-US" altLang="ja-JP" dirty="0" smtClean="0"/>
              <a:t>a fast one”</a:t>
            </a:r>
            <a:endParaRPr lang="en-US" altLang="ja-JP" dirty="0"/>
          </a:p>
          <a:p>
            <a:pPr lvl="1"/>
            <a:r>
              <a:rPr lang="en-US" altLang="ja-JP" dirty="0"/>
              <a:t>Text books</a:t>
            </a:r>
          </a:p>
          <a:p>
            <a:pPr lvl="1"/>
            <a:r>
              <a:rPr lang="en-US" altLang="ja-JP" dirty="0"/>
              <a:t>Wikipedia</a:t>
            </a:r>
          </a:p>
          <a:p>
            <a:pPr lvl="1"/>
            <a:r>
              <a:rPr lang="en-US" altLang="ja-JP" dirty="0"/>
              <a:t>You may think …</a:t>
            </a:r>
          </a:p>
          <a:p>
            <a:pPr lvl="1"/>
            <a:endParaRPr lang="en-US" altLang="ja-JP" dirty="0"/>
          </a:p>
          <a:p>
            <a:pPr lvl="1"/>
            <a:r>
              <a:rPr lang="en-US" altLang="ja-JP" dirty="0"/>
              <a:t>In this definition</a:t>
            </a:r>
          </a:p>
          <a:p>
            <a:pPr lvl="2"/>
            <a:r>
              <a:rPr lang="en-US" altLang="ja-JP" dirty="0"/>
              <a:t>Our proposal is not a cache</a:t>
            </a:r>
          </a:p>
          <a:p>
            <a:endParaRPr lang="en-US" altLang="ja-JP" dirty="0" smtClean="0"/>
          </a:p>
          <a:p>
            <a:r>
              <a:rPr lang="en-US" altLang="ja-JP" dirty="0"/>
              <a:t>One may </a:t>
            </a:r>
            <a:r>
              <a:rPr lang="en-US" altLang="ja-JP" dirty="0" smtClean="0"/>
              <a:t>think … </a:t>
            </a:r>
          </a:p>
          <a:p>
            <a:pPr lvl="1"/>
            <a:r>
              <a:rPr lang="en-US" altLang="ja-JP" dirty="0" smtClean="0"/>
              <a:t>Why a RC </a:t>
            </a:r>
            <a:r>
              <a:rPr lang="en-US" altLang="ja-JP" dirty="0"/>
              <a:t>that </a:t>
            </a:r>
            <a:r>
              <a:rPr lang="en-US" altLang="ja-JP" b="1" dirty="0"/>
              <a:t>does not </a:t>
            </a:r>
            <a:r>
              <a:rPr lang="en-US" altLang="ja-JP" dirty="0"/>
              <a:t>reduce latency </a:t>
            </a:r>
            <a:r>
              <a:rPr lang="en-US" altLang="ja-JP" dirty="0" smtClean="0"/>
              <a:t>works</a:t>
            </a:r>
            <a:endParaRPr lang="ja-JP" altLang="en-US" dirty="0"/>
          </a:p>
          <a:p>
            <a:pPr lvl="2"/>
            <a:r>
              <a:rPr lang="en-US" altLang="ja-JP" dirty="0" smtClean="0"/>
              <a:t>A not fast cache is usually meaningless</a:t>
            </a:r>
          </a:p>
          <a:p>
            <a:pPr lvl="1"/>
            <a:r>
              <a:rPr lang="en-US" altLang="ja-JP" dirty="0" smtClean="0"/>
              <a:t>Why a </a:t>
            </a:r>
            <a:r>
              <a:rPr lang="en-US" altLang="ja-JP" b="1" dirty="0" smtClean="0"/>
              <a:t>not fast </a:t>
            </a:r>
            <a:r>
              <a:rPr lang="en-US" altLang="ja-JP" dirty="0" smtClean="0"/>
              <a:t>cache overcomes a </a:t>
            </a:r>
            <a:r>
              <a:rPr lang="en-US" altLang="ja-JP" b="1" dirty="0" smtClean="0"/>
              <a:t>fast</a:t>
            </a:r>
            <a:r>
              <a:rPr lang="en-US" altLang="ja-JP" dirty="0" smtClean="0"/>
              <a:t> cache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095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50785" y="1450537"/>
            <a:ext cx="8251685" cy="4903788"/>
          </a:xfrm>
        </p:spPr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Conventional method : </a:t>
            </a:r>
            <a:br>
              <a:rPr lang="en-US" altLang="ja-JP" dirty="0" smtClean="0"/>
            </a:br>
            <a:r>
              <a:rPr lang="en-US" altLang="ja-JP" dirty="0" smtClean="0"/>
              <a:t>LORCS : Latency-Oriented Register Cache System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Our proposal</a:t>
            </a:r>
            <a:r>
              <a:rPr lang="ja-JP" altLang="en-US" dirty="0" smtClean="0"/>
              <a:t>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NORCS : Non-latency-Oriented Register Cache System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Details of NORCS</a:t>
            </a:r>
          </a:p>
          <a:p>
            <a:pPr marL="457200" indent="-457200">
              <a:buFont typeface="+mj-lt"/>
              <a:buAutoNum type="arabicPeriod"/>
            </a:pPr>
            <a:endParaRPr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Evaluation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108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orful-water-r">
  <a:themeElements>
    <a:clrScheme name="colorful water rev">
      <a:dk1>
        <a:srgbClr val="080808"/>
      </a:dk1>
      <a:lt1>
        <a:sysClr val="window" lastClr="FFFFFF"/>
      </a:lt1>
      <a:dk2>
        <a:srgbClr val="00336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lorful water rev">
      <a:majorFont>
        <a:latin typeface="HG丸ｺﾞｼｯｸM-PRO"/>
        <a:ea typeface="HG丸ｺﾞｼｯｸM-PRO"/>
        <a:cs typeface=""/>
      </a:majorFont>
      <a:minorFont>
        <a:latin typeface="HG丸ｺﾞｼｯｸM-PRO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HG丸ｺﾞｼｯｸM-PRO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HG丸ｺﾞｼｯｸM-PRO" pitchFamily="50" charset="-128"/>
          </a:defRPr>
        </a:defPPr>
      </a:lstStyle>
    </a:lnDef>
  </a:objectDefaults>
  <a:extraClrSchemeLst>
    <a:extraClrScheme>
      <a:clrScheme name="colorful water re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rful water re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99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99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colorful-water-r</Template>
  <TotalTime>33735</TotalTime>
  <Words>5118</Words>
  <Application>Microsoft Office PowerPoint</Application>
  <PresentationFormat>画面に合わせる (4:3)</PresentationFormat>
  <Paragraphs>1264</Paragraphs>
  <Slides>51</Slides>
  <Notes>47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51</vt:i4>
      </vt:variant>
    </vt:vector>
  </HeadingPairs>
  <TitlesOfParts>
    <vt:vector size="52" baseType="lpstr">
      <vt:lpstr>colorful-water-r</vt:lpstr>
      <vt:lpstr>Register Cache System not for Latency Reduction Purpose</vt:lpstr>
      <vt:lpstr>Outline of research</vt:lpstr>
      <vt:lpstr>Background :  The increase in the circuit area of register files</vt:lpstr>
      <vt:lpstr>RF area is comparable to that of an L1 data cache Ex: Integer execution core of Pentium4</vt:lpstr>
      <vt:lpstr>Problems of large register files</vt:lpstr>
      <vt:lpstr>Register cache</vt:lpstr>
      <vt:lpstr>Our proposal</vt:lpstr>
      <vt:lpstr>Our proposal</vt:lpstr>
      <vt:lpstr>Outline</vt:lpstr>
      <vt:lpstr>Register cache</vt:lpstr>
      <vt:lpstr>Register cache system</vt:lpstr>
      <vt:lpstr>LORCS :  Latency-Oriented-Register Cache System</vt:lpstr>
      <vt:lpstr>LORCS :  Latency-Oriented-Register Cache System</vt:lpstr>
      <vt:lpstr>Behavior of LORCS</vt:lpstr>
      <vt:lpstr>Consideration of RC miss penalties</vt:lpstr>
      <vt:lpstr>Non-re-schedulability of a pipeline</vt:lpstr>
      <vt:lpstr>Purposes of LORCS</vt:lpstr>
      <vt:lpstr>Reducing ports of a MRF</vt:lpstr>
      <vt:lpstr>Outline</vt:lpstr>
      <vt:lpstr>NORCS :  Non-latency-Oriented Register Cache System</vt:lpstr>
      <vt:lpstr>NORCS has stages accessing the MRF</vt:lpstr>
      <vt:lpstr>Pipeline of NORCS</vt:lpstr>
      <vt:lpstr>Pipeline that assumes miss</vt:lpstr>
      <vt:lpstr>Pipeline disturbance </vt:lpstr>
      <vt:lpstr>Outline</vt:lpstr>
      <vt:lpstr>Why NORCS can work</vt:lpstr>
      <vt:lpstr>Value – value dependency</vt:lpstr>
      <vt:lpstr>Value – value dependency</vt:lpstr>
      <vt:lpstr>Via index dependency</vt:lpstr>
      <vt:lpstr>Why NORCS is faster than LORCS</vt:lpstr>
      <vt:lpstr>Stalls occur more frequently than RC miss of each operand</vt:lpstr>
      <vt:lpstr>NORCS can shift those RC miss penalties to branch miss prediction penalties.</vt:lpstr>
      <vt:lpstr>NORCS can shift those RC miss penalties to branch miss prediction penalties.</vt:lpstr>
      <vt:lpstr>Outline</vt:lpstr>
      <vt:lpstr>Evaluation environment</vt:lpstr>
      <vt:lpstr>3 evaluation models </vt:lpstr>
      <vt:lpstr>Simulation Configurations</vt:lpstr>
      <vt:lpstr>Average probabilities of stalls and branch prediction miss</vt:lpstr>
      <vt:lpstr>Average relative IPC All IPCs are normalized by that of PRF</vt:lpstr>
      <vt:lpstr>Trade-off between IPC and area RC entries：4, 8, 16, 32, 64</vt:lpstr>
      <vt:lpstr>Trade-off between IPC and area RC entries：4, 8, 16, 32, 64</vt:lpstr>
      <vt:lpstr>Trade-off between IPC and energy consumption RC entries：4, 8, 16, 32, 64</vt:lpstr>
      <vt:lpstr>Conclusion</vt:lpstr>
      <vt:lpstr>Appendix</vt:lpstr>
      <vt:lpstr>PowerPoint プレゼンテーション</vt:lpstr>
      <vt:lpstr>Onikiri2</vt:lpstr>
      <vt:lpstr>PowerPoint プレゼンテーション</vt:lpstr>
      <vt:lpstr>PowerPoint プレゼンテーション</vt:lpstr>
      <vt:lpstr>Relative area</vt:lpstr>
      <vt:lpstr>Relative energy consumption</vt:lpstr>
      <vt:lpstr>Probabilities of  RC miss / penalty / Branch miss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</dc:title>
  <dc:creator>shioya</dc:creator>
  <cp:lastModifiedBy>shioya ryota</cp:lastModifiedBy>
  <cp:revision>4774</cp:revision>
  <cp:lastPrinted>2010-11-28T23:59:45Z</cp:lastPrinted>
  <dcterms:created xsi:type="dcterms:W3CDTF">2007-12-10T07:36:03Z</dcterms:created>
  <dcterms:modified xsi:type="dcterms:W3CDTF">2011-01-17T08:10:55Z</dcterms:modified>
</cp:coreProperties>
</file>