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75"/>
  </p:notesMasterIdLst>
  <p:sldIdLst>
    <p:sldId id="256" r:id="rId2"/>
    <p:sldId id="289" r:id="rId3"/>
    <p:sldId id="261" r:id="rId4"/>
    <p:sldId id="260" r:id="rId5"/>
    <p:sldId id="265" r:id="rId6"/>
    <p:sldId id="386" r:id="rId7"/>
    <p:sldId id="266" r:id="rId8"/>
    <p:sldId id="268" r:id="rId9"/>
    <p:sldId id="384" r:id="rId10"/>
    <p:sldId id="274" r:id="rId11"/>
    <p:sldId id="278" r:id="rId12"/>
    <p:sldId id="279" r:id="rId13"/>
    <p:sldId id="272" r:id="rId14"/>
    <p:sldId id="419" r:id="rId15"/>
    <p:sldId id="281" r:id="rId16"/>
    <p:sldId id="282" r:id="rId17"/>
    <p:sldId id="283" r:id="rId18"/>
    <p:sldId id="285" r:id="rId19"/>
    <p:sldId id="287" r:id="rId20"/>
    <p:sldId id="290" r:id="rId21"/>
    <p:sldId id="286" r:id="rId22"/>
    <p:sldId id="291" r:id="rId23"/>
    <p:sldId id="390" r:id="rId24"/>
    <p:sldId id="292" r:id="rId25"/>
    <p:sldId id="293" r:id="rId26"/>
    <p:sldId id="418" r:id="rId27"/>
    <p:sldId id="288" r:id="rId28"/>
    <p:sldId id="369" r:id="rId29"/>
    <p:sldId id="393" r:id="rId30"/>
    <p:sldId id="302" r:id="rId31"/>
    <p:sldId id="307" r:id="rId32"/>
    <p:sldId id="370" r:id="rId33"/>
    <p:sldId id="295" r:id="rId34"/>
    <p:sldId id="395" r:id="rId35"/>
    <p:sldId id="309" r:id="rId36"/>
    <p:sldId id="297" r:id="rId37"/>
    <p:sldId id="325" r:id="rId38"/>
    <p:sldId id="412" r:id="rId39"/>
    <p:sldId id="310" r:id="rId40"/>
    <p:sldId id="373" r:id="rId41"/>
    <p:sldId id="311" r:id="rId42"/>
    <p:sldId id="337" r:id="rId43"/>
    <p:sldId id="340" r:id="rId44"/>
    <p:sldId id="342" r:id="rId45"/>
    <p:sldId id="343" r:id="rId46"/>
    <p:sldId id="315" r:id="rId47"/>
    <p:sldId id="345" r:id="rId48"/>
    <p:sldId id="346" r:id="rId49"/>
    <p:sldId id="316" r:id="rId50"/>
    <p:sldId id="348" r:id="rId51"/>
    <p:sldId id="349" r:id="rId52"/>
    <p:sldId id="374" r:id="rId53"/>
    <p:sldId id="324" r:id="rId54"/>
    <p:sldId id="400" r:id="rId55"/>
    <p:sldId id="329" r:id="rId56"/>
    <p:sldId id="375" r:id="rId57"/>
    <p:sldId id="330" r:id="rId58"/>
    <p:sldId id="331" r:id="rId59"/>
    <p:sldId id="332" r:id="rId60"/>
    <p:sldId id="356" r:id="rId61"/>
    <p:sldId id="298" r:id="rId62"/>
    <p:sldId id="299" r:id="rId63"/>
    <p:sldId id="414" r:id="rId64"/>
    <p:sldId id="413" r:id="rId65"/>
    <p:sldId id="415" r:id="rId66"/>
    <p:sldId id="416" r:id="rId67"/>
    <p:sldId id="417" r:id="rId68"/>
    <p:sldId id="364" r:id="rId69"/>
    <p:sldId id="363" r:id="rId70"/>
    <p:sldId id="269" r:id="rId71"/>
    <p:sldId id="371" r:id="rId72"/>
    <p:sldId id="351" r:id="rId73"/>
    <p:sldId id="378" r:id="rId7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8EE0CAE-3734-4A87-ACF1-5A056EC589C2}">
          <p14:sldIdLst>
            <p14:sldId id="256"/>
            <p14:sldId id="289"/>
            <p14:sldId id="261"/>
            <p14:sldId id="260"/>
            <p14:sldId id="265"/>
            <p14:sldId id="386"/>
            <p14:sldId id="266"/>
            <p14:sldId id="268"/>
            <p14:sldId id="384"/>
            <p14:sldId id="274"/>
            <p14:sldId id="278"/>
            <p14:sldId id="279"/>
            <p14:sldId id="272"/>
            <p14:sldId id="419"/>
            <p14:sldId id="281"/>
            <p14:sldId id="282"/>
            <p14:sldId id="283"/>
            <p14:sldId id="285"/>
            <p14:sldId id="287"/>
            <p14:sldId id="290"/>
            <p14:sldId id="286"/>
            <p14:sldId id="291"/>
            <p14:sldId id="390"/>
            <p14:sldId id="292"/>
            <p14:sldId id="293"/>
            <p14:sldId id="418"/>
            <p14:sldId id="288"/>
            <p14:sldId id="369"/>
            <p14:sldId id="393"/>
            <p14:sldId id="302"/>
            <p14:sldId id="307"/>
            <p14:sldId id="370"/>
            <p14:sldId id="295"/>
            <p14:sldId id="395"/>
            <p14:sldId id="309"/>
            <p14:sldId id="297"/>
            <p14:sldId id="325"/>
            <p14:sldId id="412"/>
            <p14:sldId id="310"/>
            <p14:sldId id="373"/>
            <p14:sldId id="311"/>
            <p14:sldId id="337"/>
            <p14:sldId id="340"/>
            <p14:sldId id="342"/>
            <p14:sldId id="343"/>
            <p14:sldId id="315"/>
            <p14:sldId id="345"/>
            <p14:sldId id="346"/>
            <p14:sldId id="316"/>
            <p14:sldId id="348"/>
            <p14:sldId id="349"/>
            <p14:sldId id="374"/>
            <p14:sldId id="324"/>
            <p14:sldId id="400"/>
            <p14:sldId id="329"/>
            <p14:sldId id="375"/>
            <p14:sldId id="330"/>
            <p14:sldId id="331"/>
            <p14:sldId id="332"/>
            <p14:sldId id="356"/>
            <p14:sldId id="298"/>
            <p14:sldId id="299"/>
            <p14:sldId id="414"/>
            <p14:sldId id="413"/>
            <p14:sldId id="415"/>
            <p14:sldId id="416"/>
            <p14:sldId id="417"/>
            <p14:sldId id="364"/>
            <p14:sldId id="363"/>
          </p14:sldIdLst>
        </p14:section>
        <p14:section name="タイトルなしのセクション" id="{940496BC-F861-4322-8D2E-8810D0EE2A0B}">
          <p14:sldIdLst>
            <p14:sldId id="269"/>
            <p14:sldId id="371"/>
            <p14:sldId id="351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31869D"/>
    <a:srgbClr val="4444E8"/>
    <a:srgbClr val="4E4EF6"/>
    <a:srgbClr val="5555FF"/>
    <a:srgbClr val="4141FF"/>
    <a:srgbClr val="6666FF"/>
    <a:srgbClr val="252561"/>
    <a:srgbClr val="3333CC"/>
    <a:srgbClr val="FDA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55891" autoAdjust="0"/>
  </p:normalViewPr>
  <p:slideViewPr>
    <p:cSldViewPr>
      <p:cViewPr varScale="1">
        <p:scale>
          <a:sx n="77" d="100"/>
          <a:sy n="77" d="100"/>
        </p:scale>
        <p:origin x="18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386" y="62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66899080363049E-2"/>
          <c:y val="3.7828783939736835E-2"/>
          <c:w val="0.86139055518823504"/>
          <c:h val="0.65080370370370366"/>
        </c:manualLayout>
      </c:layout>
      <c:lineChart>
        <c:grouping val="standard"/>
        <c:varyColors val="0"/>
        <c:ser>
          <c:idx val="0"/>
          <c:order val="0"/>
          <c:tx>
            <c:strRef>
              <c:f>total!$E$29</c:f>
              <c:strCache>
                <c:ptCount val="1"/>
                <c:pt idx="0">
                  <c:v>CLOCK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multiLvlStrRef>
              <c:f>total!$B$30:$C$48</c:f>
              <c:multiLvlStrCache>
                <c:ptCount val="19"/>
                <c:lvl>
                  <c:pt idx="0">
                    <c:v>Alpha 21164</c:v>
                  </c:pt>
                  <c:pt idx="1">
                    <c:v>Alpha 21164</c:v>
                  </c:pt>
                  <c:pt idx="2">
                    <c:v>Alpha 21264</c:v>
                  </c:pt>
                  <c:pt idx="3">
                    <c:v>Alpha 21264A</c:v>
                  </c:pt>
                  <c:pt idx="4">
                    <c:v>Alpha 21264B</c:v>
                  </c:pt>
                  <c:pt idx="5">
                    <c:v>POWER4</c:v>
                  </c:pt>
                  <c:pt idx="6">
                    <c:v>Pentium 4</c:v>
                  </c:pt>
                  <c:pt idx="7">
                    <c:v>Pentium 4</c:v>
                  </c:pt>
                  <c:pt idx="8">
                    <c:v>Athlon 64</c:v>
                  </c:pt>
                  <c:pt idx="9">
                    <c:v>Athlon 64</c:v>
                  </c:pt>
                  <c:pt idx="10">
                    <c:v>Xeon 5160</c:v>
                  </c:pt>
                  <c:pt idx="11">
                    <c:v>Xeon X5460</c:v>
                  </c:pt>
                  <c:pt idx="12">
                    <c:v>Core i7</c:v>
                  </c:pt>
                  <c:pt idx="13">
                    <c:v>Xeon W5590</c:v>
                  </c:pt>
                  <c:pt idx="14">
                    <c:v>Xeon X5677</c:v>
                  </c:pt>
                  <c:pt idx="15">
                    <c:v>Xeon E3</c:v>
                  </c:pt>
                  <c:pt idx="16">
                    <c:v>Xeon E5</c:v>
                  </c:pt>
                  <c:pt idx="17">
                    <c:v>Xeon E5 v2</c:v>
                  </c:pt>
                  <c:pt idx="18">
                    <c:v>Xeon E5 v3</c:v>
                  </c:pt>
                </c:lvl>
                <c:lvl>
                  <c:pt idx="0">
                    <c:v>96</c:v>
                  </c:pt>
                  <c:pt idx="1">
                    <c:v>97</c:v>
                  </c:pt>
                  <c:pt idx="2">
                    <c:v>98</c:v>
                  </c:pt>
                  <c:pt idx="3">
                    <c:v>99</c:v>
                  </c:pt>
                  <c:pt idx="4">
                    <c:v>00</c:v>
                  </c:pt>
                  <c:pt idx="5">
                    <c:v>01</c:v>
                  </c:pt>
                  <c:pt idx="6">
                    <c:v>02</c:v>
                  </c:pt>
                  <c:pt idx="7">
                    <c:v>03</c:v>
                  </c:pt>
                  <c:pt idx="8">
                    <c:v>04</c:v>
                  </c:pt>
                  <c:pt idx="9">
                    <c:v>05</c:v>
                  </c:pt>
                  <c:pt idx="10">
                    <c:v>06</c:v>
                  </c:pt>
                  <c:pt idx="11">
                    <c:v>07</c:v>
                  </c:pt>
                  <c:pt idx="12">
                    <c:v>08</c:v>
                  </c:pt>
                  <c:pt idx="13">
                    <c:v>09</c:v>
                  </c:pt>
                  <c:pt idx="14">
                    <c:v>10</c:v>
                  </c:pt>
                  <c:pt idx="15">
                    <c:v>11</c:v>
                  </c:pt>
                  <c:pt idx="16">
                    <c:v>12</c:v>
                  </c:pt>
                  <c:pt idx="17">
                    <c:v>13</c:v>
                  </c:pt>
                  <c:pt idx="18">
                    <c:v>14</c:v>
                  </c:pt>
                </c:lvl>
              </c:multiLvlStrCache>
            </c:multiLvlStrRef>
          </c:cat>
          <c:val>
            <c:numRef>
              <c:f>total!$E$30:$E$48</c:f>
              <c:numCache>
                <c:formatCode>General</c:formatCode>
                <c:ptCount val="19"/>
                <c:pt idx="0">
                  <c:v>0.16129032258064516</c:v>
                </c:pt>
                <c:pt idx="1">
                  <c:v>0.19354838709677419</c:v>
                </c:pt>
                <c:pt idx="2">
                  <c:v>0.18709677419354837</c:v>
                </c:pt>
                <c:pt idx="3">
                  <c:v>0.21290322580645163</c:v>
                </c:pt>
                <c:pt idx="4">
                  <c:v>0.25806451612903225</c:v>
                </c:pt>
                <c:pt idx="5">
                  <c:v>0.41935483870967744</c:v>
                </c:pt>
                <c:pt idx="6">
                  <c:v>1</c:v>
                </c:pt>
                <c:pt idx="7">
                  <c:v>1.032258064516129</c:v>
                </c:pt>
                <c:pt idx="8">
                  <c:v>0.83870967741935487</c:v>
                </c:pt>
                <c:pt idx="9">
                  <c:v>0.90322580645161277</c:v>
                </c:pt>
                <c:pt idx="10">
                  <c:v>0.96774193548387089</c:v>
                </c:pt>
                <c:pt idx="11">
                  <c:v>1.032258064516129</c:v>
                </c:pt>
                <c:pt idx="12">
                  <c:v>1.032258064516129</c:v>
                </c:pt>
                <c:pt idx="13">
                  <c:v>1.064516129032258</c:v>
                </c:pt>
                <c:pt idx="14">
                  <c:v>1.129032258064516</c:v>
                </c:pt>
                <c:pt idx="15">
                  <c:v>1.129032258064516</c:v>
                </c:pt>
                <c:pt idx="16">
                  <c:v>0.93548387096774188</c:v>
                </c:pt>
                <c:pt idx="17">
                  <c:v>1.064516129032258</c:v>
                </c:pt>
                <c:pt idx="18">
                  <c:v>1.096774193548387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268328"/>
        <c:axId val="229267936"/>
      </c:lineChart>
      <c:catAx>
        <c:axId val="229268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267936"/>
        <c:crossesAt val="0.1"/>
        <c:auto val="1"/>
        <c:lblAlgn val="ctr"/>
        <c:lblOffset val="100"/>
        <c:noMultiLvlLbl val="0"/>
      </c:catAx>
      <c:valAx>
        <c:axId val="229267936"/>
        <c:scaling>
          <c:logBase val="10"/>
          <c:orientation val="minMax"/>
          <c:max val="12"/>
          <c:min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29268328"/>
        <c:crosses val="autoZero"/>
        <c:crossBetween val="between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066899080363049E-2"/>
          <c:y val="3.7828783939736835E-2"/>
          <c:w val="0.86139055518823504"/>
          <c:h val="0.65080370370370366"/>
        </c:manualLayout>
      </c:layout>
      <c:lineChart>
        <c:grouping val="standard"/>
        <c:varyColors val="0"/>
        <c:ser>
          <c:idx val="0"/>
          <c:order val="0"/>
          <c:tx>
            <c:strRef>
              <c:f>total!$I$29</c:f>
              <c:strCache>
                <c:ptCount val="1"/>
                <c:pt idx="0">
                  <c:v>PERFORMANCE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F56935"/>
              </a:solidFill>
              <a:ln>
                <a:solidFill>
                  <a:srgbClr val="F56935"/>
                </a:solidFill>
              </a:ln>
              <a:effectLst/>
            </c:spPr>
          </c:marker>
          <c:cat>
            <c:multiLvlStrRef>
              <c:f>total!$B$30:$C$48</c:f>
              <c:multiLvlStrCache>
                <c:ptCount val="19"/>
                <c:lvl>
                  <c:pt idx="0">
                    <c:v>Alpha 21164</c:v>
                  </c:pt>
                  <c:pt idx="1">
                    <c:v>Alpha 21164</c:v>
                  </c:pt>
                  <c:pt idx="2">
                    <c:v>Alpha 21264</c:v>
                  </c:pt>
                  <c:pt idx="3">
                    <c:v>Alpha 21264A</c:v>
                  </c:pt>
                  <c:pt idx="4">
                    <c:v>Alpha 21264B</c:v>
                  </c:pt>
                  <c:pt idx="5">
                    <c:v>POWER4</c:v>
                  </c:pt>
                  <c:pt idx="6">
                    <c:v>Pentium 4</c:v>
                  </c:pt>
                  <c:pt idx="7">
                    <c:v>Pentium 4</c:v>
                  </c:pt>
                  <c:pt idx="8">
                    <c:v>Athlon 64</c:v>
                  </c:pt>
                  <c:pt idx="9">
                    <c:v>Athlon 64</c:v>
                  </c:pt>
                  <c:pt idx="10">
                    <c:v>Xeon 5160</c:v>
                  </c:pt>
                  <c:pt idx="11">
                    <c:v>Xeon X5460</c:v>
                  </c:pt>
                  <c:pt idx="12">
                    <c:v>Core i7</c:v>
                  </c:pt>
                  <c:pt idx="13">
                    <c:v>Xeon W5590</c:v>
                  </c:pt>
                  <c:pt idx="14">
                    <c:v>Xeon X5677</c:v>
                  </c:pt>
                  <c:pt idx="15">
                    <c:v>Xeon E3</c:v>
                  </c:pt>
                  <c:pt idx="16">
                    <c:v>Xeon E5</c:v>
                  </c:pt>
                  <c:pt idx="17">
                    <c:v>Xeon E5 v2</c:v>
                  </c:pt>
                  <c:pt idx="18">
                    <c:v>Xeon E5 v3</c:v>
                  </c:pt>
                </c:lvl>
                <c:lvl>
                  <c:pt idx="0">
                    <c:v>96</c:v>
                  </c:pt>
                  <c:pt idx="1">
                    <c:v>97</c:v>
                  </c:pt>
                  <c:pt idx="2">
                    <c:v>98</c:v>
                  </c:pt>
                  <c:pt idx="3">
                    <c:v>99</c:v>
                  </c:pt>
                  <c:pt idx="4">
                    <c:v>00</c:v>
                  </c:pt>
                  <c:pt idx="5">
                    <c:v>01</c:v>
                  </c:pt>
                  <c:pt idx="6">
                    <c:v>02</c:v>
                  </c:pt>
                  <c:pt idx="7">
                    <c:v>03</c:v>
                  </c:pt>
                  <c:pt idx="8">
                    <c:v>04</c:v>
                  </c:pt>
                  <c:pt idx="9">
                    <c:v>05</c:v>
                  </c:pt>
                  <c:pt idx="10">
                    <c:v>06</c:v>
                  </c:pt>
                  <c:pt idx="11">
                    <c:v>07</c:v>
                  </c:pt>
                  <c:pt idx="12">
                    <c:v>08</c:v>
                  </c:pt>
                  <c:pt idx="13">
                    <c:v>09</c:v>
                  </c:pt>
                  <c:pt idx="14">
                    <c:v>10</c:v>
                  </c:pt>
                  <c:pt idx="15">
                    <c:v>11</c:v>
                  </c:pt>
                  <c:pt idx="16">
                    <c:v>12</c:v>
                  </c:pt>
                  <c:pt idx="17">
                    <c:v>13</c:v>
                  </c:pt>
                  <c:pt idx="18">
                    <c:v>14</c:v>
                  </c:pt>
                </c:lvl>
              </c:multiLvlStrCache>
            </c:multiLvlStrRef>
          </c:cat>
          <c:val>
            <c:numRef>
              <c:f>total!$I$30:$I$48</c:f>
              <c:numCache>
                <c:formatCode>General</c:formatCode>
                <c:ptCount val="19"/>
                <c:pt idx="0">
                  <c:v>0.15073670868886224</c:v>
                </c:pt>
                <c:pt idx="1">
                  <c:v>0.18892334155670734</c:v>
                </c:pt>
                <c:pt idx="2">
                  <c:v>0.30448815155150172</c:v>
                </c:pt>
                <c:pt idx="3">
                  <c:v>0.39292035398230091</c:v>
                </c:pt>
                <c:pt idx="4">
                  <c:v>0.48141592920353982</c:v>
                </c:pt>
                <c:pt idx="5">
                  <c:v>0.72035398230088499</c:v>
                </c:pt>
                <c:pt idx="6">
                  <c:v>1</c:v>
                </c:pt>
                <c:pt idx="7">
                  <c:v>1.4336283185840708</c:v>
                </c:pt>
                <c:pt idx="8">
                  <c:v>1.6407079646017699</c:v>
                </c:pt>
                <c:pt idx="9">
                  <c:v>1.7433628318584071</c:v>
                </c:pt>
                <c:pt idx="10">
                  <c:v>2.7601769911504426</c:v>
                </c:pt>
                <c:pt idx="11">
                  <c:v>4.5240770801696604</c:v>
                </c:pt>
                <c:pt idx="12">
                  <c:v>5.4876891658375664</c:v>
                </c:pt>
                <c:pt idx="13">
                  <c:v>6.2716447609572183</c:v>
                </c:pt>
                <c:pt idx="14">
                  <c:v>7.1045975807718493</c:v>
                </c:pt>
                <c:pt idx="15">
                  <c:v>8.8684976697910667</c:v>
                </c:pt>
                <c:pt idx="16">
                  <c:v>9.9301042048489307</c:v>
                </c:pt>
                <c:pt idx="17">
                  <c:v>11.138702413991728</c:v>
                </c:pt>
                <c:pt idx="18">
                  <c:v>11.302026496308322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269504"/>
        <c:axId val="229269896"/>
      </c:lineChart>
      <c:catAx>
        <c:axId val="22926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Segoe UI" panose="020B0502040204020203" pitchFamily="34" charset="0"/>
              </a:defRPr>
            </a:pPr>
            <a:endParaRPr lang="ja-JP"/>
          </a:p>
        </c:txPr>
        <c:crossAx val="229269896"/>
        <c:crossesAt val="0.1"/>
        <c:auto val="1"/>
        <c:lblAlgn val="ctr"/>
        <c:lblOffset val="100"/>
        <c:noMultiLvlLbl val="0"/>
      </c:catAx>
      <c:valAx>
        <c:axId val="229269896"/>
        <c:scaling>
          <c:logBase val="10"/>
          <c:orientation val="minMax"/>
          <c:max val="12"/>
          <c:min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29269504"/>
        <c:crosses val="autoZero"/>
        <c:crossBetween val="between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5981703022537"/>
          <c:y val="3.0028110798768902E-2"/>
          <c:w val="0.80340235025580975"/>
          <c:h val="0.74105269819400599"/>
        </c:manualLayout>
      </c:layout>
      <c:lineChart>
        <c:grouping val="standard"/>
        <c:varyColors val="0"/>
        <c:ser>
          <c:idx val="0"/>
          <c:order val="0"/>
          <c:tx>
            <c:strRef>
              <c:f>total!$F$29</c:f>
              <c:strCache>
                <c:ptCount val="1"/>
                <c:pt idx="0">
                  <c:v>CLOCK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total!$B$30:$C$48</c:f>
              <c:strCache>
                <c:ptCount val="19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</c:strCache>
            </c:strRef>
          </c:cat>
          <c:val>
            <c:numRef>
              <c:f>total!$F$30:$F$48</c:f>
              <c:numCache>
                <c:formatCode>General</c:formatCode>
                <c:ptCount val="19"/>
                <c:pt idx="0">
                  <c:v>0.5</c:v>
                </c:pt>
                <c:pt idx="1">
                  <c:v>0.6</c:v>
                </c:pt>
                <c:pt idx="2">
                  <c:v>0.57999999999999996</c:v>
                </c:pt>
                <c:pt idx="3">
                  <c:v>0.66</c:v>
                </c:pt>
                <c:pt idx="4">
                  <c:v>0.8</c:v>
                </c:pt>
                <c:pt idx="5">
                  <c:v>1.3</c:v>
                </c:pt>
                <c:pt idx="6">
                  <c:v>3.1</c:v>
                </c:pt>
                <c:pt idx="7">
                  <c:v>3.2</c:v>
                </c:pt>
                <c:pt idx="8">
                  <c:v>2.6</c:v>
                </c:pt>
                <c:pt idx="9">
                  <c:v>2.8</c:v>
                </c:pt>
                <c:pt idx="10">
                  <c:v>3</c:v>
                </c:pt>
                <c:pt idx="11">
                  <c:v>3.2</c:v>
                </c:pt>
                <c:pt idx="12">
                  <c:v>3.2</c:v>
                </c:pt>
                <c:pt idx="13">
                  <c:v>3.3</c:v>
                </c:pt>
                <c:pt idx="14">
                  <c:v>3.4999999999999996</c:v>
                </c:pt>
                <c:pt idx="15">
                  <c:v>3.4999999999999996</c:v>
                </c:pt>
                <c:pt idx="16">
                  <c:v>2.9</c:v>
                </c:pt>
                <c:pt idx="17">
                  <c:v>3.3</c:v>
                </c:pt>
                <c:pt idx="18">
                  <c:v>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267152"/>
        <c:axId val="230184424"/>
      </c:lineChart>
      <c:catAx>
        <c:axId val="22926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Segoe UI" panose="020B0502040204020203" pitchFamily="34" charset="0"/>
              </a:defRPr>
            </a:pPr>
            <a:endParaRPr lang="ja-JP"/>
          </a:p>
        </c:txPr>
        <c:crossAx val="230184424"/>
        <c:crossesAt val="0.30000000000000004"/>
        <c:auto val="1"/>
        <c:lblAlgn val="ctr"/>
        <c:lblOffset val="100"/>
        <c:noMultiLvlLbl val="0"/>
      </c:catAx>
      <c:valAx>
        <c:axId val="230184424"/>
        <c:scaling>
          <c:logBase val="10"/>
          <c:orientation val="minMax"/>
          <c:max val="4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ja-JP" altLang="en-US" sz="18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クロック周波数（</a:t>
                </a:r>
                <a:r>
                  <a:rPr lang="en-US" altLang="ja-JP" sz="18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GHz</a:t>
                </a:r>
                <a:r>
                  <a:rPr lang="ja-JP" altLang="en-US" sz="1800" dirty="0" smtClean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）</a:t>
                </a:r>
                <a:endParaRPr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ja-JP"/>
          </a:p>
        </c:txPr>
        <c:crossAx val="229267152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53D4-1A7B-4FFE-8A95-4265B045F058}" type="datetimeFigureOut">
              <a:rPr kumimoji="1" lang="ja-JP" altLang="en-US" smtClean="0"/>
              <a:t>2015/3/31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18971" y="161951"/>
            <a:ext cx="5220058" cy="391504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F4D4-1F28-49A5-8AEE-E46B08553E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12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35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18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69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126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462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27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252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74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635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670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25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756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959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253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29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22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985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317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238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030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905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4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301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991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670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750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3348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1024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80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979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4CC0-69D8-4EA1-A40C-A993AA6D964C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9115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4CC0-69D8-4EA1-A40C-A993AA6D964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37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4CC0-69D8-4EA1-A40C-A993AA6D964C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29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712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4CC0-69D8-4EA1-A40C-A993AA6D964C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2873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57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10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92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4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39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9150" y="161925"/>
            <a:ext cx="5219700" cy="39147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F4D4-1F28-49A5-8AEE-E46B08553E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71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1957" y="278965"/>
            <a:ext cx="7920088" cy="2340026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968" y="4149007"/>
            <a:ext cx="7200080" cy="1440017"/>
          </a:xfrm>
        </p:spPr>
        <p:txBody>
          <a:bodyPr anchor="b"/>
          <a:lstStyle>
            <a:lvl1pPr mar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cxnSp>
        <p:nvCxnSpPr>
          <p:cNvPr id="5" name="直線コネクタ 4"/>
          <p:cNvCxnSpPr/>
          <p:nvPr userDrawn="1"/>
        </p:nvCxnSpPr>
        <p:spPr bwMode="auto">
          <a:xfrm flipV="1">
            <a:off x="701957" y="2618991"/>
            <a:ext cx="7830087" cy="2"/>
          </a:xfrm>
          <a:prstGeom prst="line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40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954" y="0"/>
            <a:ext cx="8712046" cy="9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8" name="Rectangle 20"/>
          <p:cNvSpPr txBox="1">
            <a:spLocks noChangeArrowheads="1"/>
          </p:cNvSpPr>
          <p:nvPr userDrawn="1"/>
        </p:nvSpPr>
        <p:spPr bwMode="auto">
          <a:xfrm>
            <a:off x="8352042" y="6309031"/>
            <a:ext cx="611956" cy="54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0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010089" cy="5219751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03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954" y="0"/>
            <a:ext cx="8712046" cy="9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2042" y="6309031"/>
            <a:ext cx="611956" cy="54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7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タイトル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11956" y="1628980"/>
            <a:ext cx="7200080" cy="990011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 userDrawn="1"/>
        </p:nvCxnSpPr>
        <p:spPr bwMode="auto">
          <a:xfrm flipV="1">
            <a:off x="611956" y="2618991"/>
            <a:ext cx="6120068" cy="1"/>
          </a:xfrm>
          <a:prstGeom prst="line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6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2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956" y="1088974"/>
            <a:ext cx="8010089" cy="522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0" y="0"/>
            <a:ext cx="9144000" cy="908972"/>
          </a:xfrm>
          <a:prstGeom prst="rect">
            <a:avLst/>
          </a:prstGeom>
          <a:solidFill>
            <a:schemeClr val="accent5"/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954" y="0"/>
            <a:ext cx="8712046" cy="90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2042" y="6309031"/>
            <a:ext cx="611956" cy="54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675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n-lt"/>
          <a:ea typeface="メイリオ" pitchFamily="50" charset="-128"/>
          <a:cs typeface="メイリオ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60000" indent="-360000" algn="l" rtl="0" eaLnBrk="1" fontAlgn="base" hangingPunct="1">
        <a:lnSpc>
          <a:spcPct val="110000"/>
        </a:lnSpc>
        <a:spcBef>
          <a:spcPts val="2400"/>
        </a:spcBef>
        <a:spcAft>
          <a:spcPts val="600"/>
        </a:spcAft>
        <a:buClr>
          <a:schemeClr val="accent5"/>
        </a:buClr>
        <a:buFont typeface="Wingdings" panose="05000000000000000000" pitchFamily="2" charset="2"/>
        <a:buChar char="n"/>
        <a:tabLst>
          <a:tab pos="2057400" algn="l"/>
        </a:tabLst>
        <a:defRPr kumimoji="1" sz="2400">
          <a:solidFill>
            <a:schemeClr val="tx1">
              <a:lumMod val="65000"/>
              <a:lumOff val="35000"/>
            </a:schemeClr>
          </a:solidFill>
          <a:latin typeface="+mn-lt"/>
          <a:ea typeface="メイリオ" pitchFamily="50" charset="-128"/>
          <a:cs typeface="メイリオ" pitchFamily="50" charset="-128"/>
        </a:defRPr>
      </a:lvl1pPr>
      <a:lvl2pPr marL="720000" indent="-360000" algn="l" rtl="0" eaLnBrk="1" fontAlgn="base" hangingPunct="1">
        <a:lnSpc>
          <a:spcPct val="110000"/>
        </a:lnSpc>
        <a:spcBef>
          <a:spcPts val="300"/>
        </a:spcBef>
        <a:spcAft>
          <a:spcPts val="300"/>
        </a:spcAft>
        <a:buClr>
          <a:srgbClr val="6666FF"/>
        </a:buClr>
        <a:buSzPct val="80000"/>
        <a:buFont typeface="MeiryoKe_PGothic" panose="020B0604030504040204" pitchFamily="50" charset="-128"/>
        <a:buChar char="◇"/>
        <a:tabLst>
          <a:tab pos="2057400" algn="l"/>
        </a:tabLst>
        <a:defRPr kumimoji="1" sz="2400">
          <a:solidFill>
            <a:schemeClr val="tx1">
              <a:lumMod val="65000"/>
              <a:lumOff val="35000"/>
            </a:schemeClr>
          </a:solidFill>
          <a:latin typeface="+mn-lt"/>
          <a:ea typeface="メイリオ" pitchFamily="50" charset="-128"/>
          <a:cs typeface="メイリオ" pitchFamily="50" charset="-128"/>
        </a:defRPr>
      </a:lvl2pPr>
      <a:lvl3pPr marL="1080000" indent="-360000" algn="l" rtl="0" eaLnBrk="1" fontAlgn="base" hangingPunct="1">
        <a:lnSpc>
          <a:spcPct val="110000"/>
        </a:lnSpc>
        <a:spcBef>
          <a:spcPts val="300"/>
        </a:spcBef>
        <a:spcAft>
          <a:spcPts val="100"/>
        </a:spcAft>
        <a:buClr>
          <a:srgbClr val="9BBB57"/>
        </a:buClr>
        <a:buSzPct val="120000"/>
        <a:buFont typeface="Segoe UI" panose="020B0502040204020203" pitchFamily="34" charset="0"/>
        <a:buChar char="□"/>
        <a:tabLst>
          <a:tab pos="2057400" algn="l"/>
        </a:tabLst>
        <a:defRPr kumimoji="1" sz="2400">
          <a:solidFill>
            <a:schemeClr val="tx1">
              <a:lumMod val="65000"/>
              <a:lumOff val="35000"/>
            </a:schemeClr>
          </a:solidFill>
          <a:latin typeface="+mn-lt"/>
          <a:ea typeface="メイリオ" pitchFamily="50" charset="-128"/>
          <a:cs typeface="メイリオ" pitchFamily="50" charset="-128"/>
        </a:defRPr>
      </a:lvl3pPr>
      <a:lvl4pPr marL="1440000" indent="-3600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5"/>
        </a:buClr>
        <a:buSzPct val="80000"/>
        <a:buFont typeface="MeiryoKe_PGothic" panose="020B0604030504040204" pitchFamily="50" charset="-128"/>
        <a:buChar char="✳"/>
        <a:tabLst>
          <a:tab pos="2057400" algn="l"/>
        </a:tabLst>
        <a:defRPr kumimoji="1" sz="2400">
          <a:solidFill>
            <a:schemeClr val="tx1">
              <a:lumMod val="65000"/>
              <a:lumOff val="35000"/>
            </a:schemeClr>
          </a:solidFill>
          <a:latin typeface="+mn-lt"/>
          <a:ea typeface="メイリオ" pitchFamily="50" charset="-128"/>
          <a:cs typeface="メイリオ" pitchFamily="50" charset="-128"/>
        </a:defRPr>
      </a:lvl4pPr>
      <a:lvl5pPr marL="1800000" indent="-360000" algn="l" rtl="0" eaLnBrk="1" fontAlgn="base" hangingPunct="1">
        <a:lnSpc>
          <a:spcPct val="100000"/>
        </a:lnSpc>
        <a:spcBef>
          <a:spcPts val="100"/>
        </a:spcBef>
        <a:spcAft>
          <a:spcPts val="100"/>
        </a:spcAft>
        <a:buClr>
          <a:srgbClr val="6666FF"/>
        </a:buClr>
        <a:buSzPct val="80000"/>
        <a:buFont typeface="MeiryoKe_PGothic" panose="020B0604030504040204" pitchFamily="50" charset="-128"/>
        <a:buChar char="＋"/>
        <a:tabLst>
          <a:tab pos="2057400" algn="l"/>
        </a:tabLst>
        <a:defRPr kumimoji="1" sz="2400">
          <a:solidFill>
            <a:schemeClr val="tx1">
              <a:lumMod val="65000"/>
              <a:lumOff val="35000"/>
            </a:schemeClr>
          </a:solidFill>
          <a:latin typeface="+mn-lt"/>
          <a:ea typeface="メイリオ" pitchFamily="50" charset="-128"/>
          <a:cs typeface="メイリオ" pitchFamily="50" charset="-128"/>
        </a:defRPr>
      </a:lvl5pPr>
      <a:lvl6pPr marL="2514600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tabLst>
          <a:tab pos="2057400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tabLst>
          <a:tab pos="2057400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tabLst>
          <a:tab pos="2057400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tabLst>
          <a:tab pos="2057400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956" y="1178975"/>
            <a:ext cx="8010089" cy="2340026"/>
          </a:xfrm>
        </p:spPr>
        <p:txBody>
          <a:bodyPr/>
          <a:lstStyle/>
          <a:p>
            <a:r>
              <a:rPr lang="ja-JP" altLang="en-US" sz="3000" dirty="0" smtClean="0"/>
              <a:t>プロセッサ・アーキテクチャ研究の最新動向</a:t>
            </a:r>
            <a:endParaRPr lang="ja-JP" altLang="en-US" sz="30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051972" y="3519001"/>
            <a:ext cx="6480072" cy="1440017"/>
          </a:xfrm>
        </p:spPr>
        <p:txBody>
          <a:bodyPr/>
          <a:lstStyle/>
          <a:p>
            <a:pPr marL="360000" lvl="1" indent="0" algn="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名古屋大学  工学研究科　塩谷 亮太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marL="360000" lvl="1" indent="0" algn="r">
              <a:buNone/>
            </a:pPr>
            <a:r>
              <a:rPr lang="en-US" altLang="ja-JP" sz="2000" dirty="0">
                <a:solidFill>
                  <a:schemeClr val="bg1"/>
                </a:solidFill>
              </a:rPr>
              <a:t>shioya@nuee.nagoya-u.ac.jp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CMOS </a:t>
            </a:r>
            <a:r>
              <a:rPr kumimoji="1" lang="ja-JP" altLang="en-US" dirty="0" smtClean="0"/>
              <a:t>ゲート</a:t>
            </a:r>
            <a:r>
              <a:rPr lang="ja-JP" altLang="en-US" dirty="0" smtClean="0"/>
              <a:t>の等価回路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701956" y="4779322"/>
            <a:ext cx="8262041" cy="1439709"/>
          </a:xfrm>
        </p:spPr>
        <p:txBody>
          <a:bodyPr/>
          <a:lstStyle/>
          <a:p>
            <a:r>
              <a:rPr lang="ja-JP" altLang="en-US" dirty="0" smtClean="0"/>
              <a:t>コンデンサと，連動したスイッチ</a:t>
            </a:r>
            <a:r>
              <a:rPr lang="ja-JP" altLang="en-US" dirty="0"/>
              <a:t>に</a:t>
            </a:r>
            <a:r>
              <a:rPr lang="ja-JP" altLang="en-US" dirty="0" smtClean="0"/>
              <a:t>よって表せる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充電：下のスイッチが</a:t>
            </a:r>
            <a:r>
              <a:rPr lang="en-US" altLang="ja-JP" dirty="0" smtClean="0"/>
              <a:t>ON</a:t>
            </a:r>
          </a:p>
          <a:p>
            <a:pPr lvl="1"/>
            <a:r>
              <a:rPr lang="ja-JP" altLang="en-US" dirty="0"/>
              <a:t>放電：上のスイッチが</a:t>
            </a:r>
            <a:r>
              <a:rPr lang="en-US" altLang="ja-JP" dirty="0" smtClean="0"/>
              <a:t>ON</a:t>
            </a:r>
          </a:p>
          <a:p>
            <a:r>
              <a:rPr lang="en-US" altLang="ja-JP" dirty="0"/>
              <a:t>CPU </a:t>
            </a:r>
            <a:r>
              <a:rPr lang="ja-JP" altLang="en-US" dirty="0"/>
              <a:t>の計算で消費されるエネルギー：</a:t>
            </a:r>
            <a:endParaRPr lang="en-US" altLang="ja-JP" dirty="0"/>
          </a:p>
          <a:p>
            <a:pPr lvl="1"/>
            <a:r>
              <a:rPr lang="ja-JP" altLang="en-US" dirty="0"/>
              <a:t>スイッチ </a:t>
            </a:r>
            <a:r>
              <a:rPr lang="en-US" altLang="ja-JP" dirty="0"/>
              <a:t>ON/OFF </a:t>
            </a:r>
            <a:r>
              <a:rPr lang="ja-JP" altLang="en-US" dirty="0"/>
              <a:t>するためのコンデンサへの充放電</a:t>
            </a:r>
            <a:endParaRPr lang="en-US" altLang="ja-JP" dirty="0"/>
          </a:p>
          <a:p>
            <a:pPr lvl="1"/>
            <a:endParaRPr lang="en-US" altLang="ja-JP" dirty="0" smtClean="0"/>
          </a:p>
        </p:txBody>
      </p:sp>
      <p:grpSp>
        <p:nvGrpSpPr>
          <p:cNvPr id="4" name="グループ化 3"/>
          <p:cNvGrpSpPr/>
          <p:nvPr/>
        </p:nvGrpSpPr>
        <p:grpSpPr>
          <a:xfrm rot="5400000">
            <a:off x="6436476" y="2094802"/>
            <a:ext cx="67531" cy="337533"/>
            <a:chOff x="3401870" y="728700"/>
            <a:chExt cx="180020" cy="405045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3401870" y="773705"/>
              <a:ext cx="180020" cy="45005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3401870" y="818710"/>
              <a:ext cx="180020" cy="45006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3401870" y="863715"/>
              <a:ext cx="180020" cy="45005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3401870" y="908720"/>
              <a:ext cx="180020" cy="45006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3401870" y="953725"/>
              <a:ext cx="180020" cy="45005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3401870" y="998730"/>
              <a:ext cx="180020" cy="45006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3401870" y="1043735"/>
              <a:ext cx="180020" cy="45005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3491880" y="1088741"/>
              <a:ext cx="90010" cy="45004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3401870" y="728700"/>
              <a:ext cx="90010" cy="45006"/>
            </a:xfrm>
            <a:prstGeom prst="line">
              <a:avLst/>
            </a:prstGeom>
            <a:ln w="12700" cap="rnd">
              <a:solidFill>
                <a:srgbClr val="000000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/>
        </p:nvGrpSpPr>
        <p:grpSpPr>
          <a:xfrm rot="10800000">
            <a:off x="4211996" y="2348988"/>
            <a:ext cx="270036" cy="360048"/>
            <a:chOff x="1871640" y="1988808"/>
            <a:chExt cx="270036" cy="360048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1871640" y="1988808"/>
              <a:ext cx="180024" cy="0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2051664" y="1988808"/>
              <a:ext cx="0" cy="360048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871640" y="2348856"/>
              <a:ext cx="180024" cy="0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141676" y="1988808"/>
              <a:ext cx="0" cy="360048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/>
          <p:cNvGrpSpPr/>
          <p:nvPr/>
        </p:nvGrpSpPr>
        <p:grpSpPr>
          <a:xfrm rot="16200000">
            <a:off x="3665523" y="1995452"/>
            <a:ext cx="726521" cy="353582"/>
            <a:chOff x="2675342" y="2348879"/>
            <a:chExt cx="906547" cy="360041"/>
          </a:xfrm>
        </p:grpSpPr>
        <p:sp>
          <p:nvSpPr>
            <p:cNvPr id="32" name="フリーフォーム 31"/>
            <p:cNvSpPr/>
            <p:nvPr/>
          </p:nvSpPr>
          <p:spPr bwMode="auto">
            <a:xfrm rot="16200000">
              <a:off x="2723571" y="2300650"/>
              <a:ext cx="360041" cy="456500"/>
            </a:xfrm>
            <a:custGeom>
              <a:avLst/>
              <a:gdLst>
                <a:gd name="connsiteX0" fmla="*/ 0 w 1278531"/>
                <a:gd name="connsiteY0" fmla="*/ 112846 h 789920"/>
                <a:gd name="connsiteX1" fmla="*/ 1095884 w 1278531"/>
                <a:gd name="connsiteY1" fmla="*/ 112846 h 789920"/>
                <a:gd name="connsiteX2" fmla="*/ 1095884 w 1278531"/>
                <a:gd name="connsiteY2" fmla="*/ 789920 h 789920"/>
                <a:gd name="connsiteX0" fmla="*/ 0 w 1278531"/>
                <a:gd name="connsiteY0" fmla="*/ 0 h 677074"/>
                <a:gd name="connsiteX1" fmla="*/ 1095884 w 1278531"/>
                <a:gd name="connsiteY1" fmla="*/ 0 h 677074"/>
                <a:gd name="connsiteX2" fmla="*/ 1095884 w 1278531"/>
                <a:gd name="connsiteY2" fmla="*/ 677074 h 677074"/>
                <a:gd name="connsiteX0" fmla="*/ 0 w 1095884"/>
                <a:gd name="connsiteY0" fmla="*/ 0 h 677074"/>
                <a:gd name="connsiteX1" fmla="*/ 1095884 w 1095884"/>
                <a:gd name="connsiteY1" fmla="*/ 0 h 677074"/>
                <a:gd name="connsiteX2" fmla="*/ 1095884 w 1095884"/>
                <a:gd name="connsiteY2" fmla="*/ 677074 h 67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84" h="677074">
                  <a:moveTo>
                    <a:pt x="0" y="0"/>
                  </a:moveTo>
                  <a:lnTo>
                    <a:pt x="1095884" y="0"/>
                  </a:lnTo>
                  <a:lnTo>
                    <a:pt x="1095884" y="677074"/>
                  </a:lnTo>
                </a:path>
              </a:pathLst>
            </a:custGeom>
            <a:ln w="3175" cap="rnd">
              <a:headEnd type="none" w="med" len="med"/>
              <a:tail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メイリオ" pitchFamily="50" charset="-128"/>
              </a:endParaRPr>
            </a:p>
          </p:txBody>
        </p:sp>
        <p:sp>
          <p:nvSpPr>
            <p:cNvPr id="33" name="フリーフォーム 32"/>
            <p:cNvSpPr/>
            <p:nvPr/>
          </p:nvSpPr>
          <p:spPr bwMode="auto">
            <a:xfrm rot="16200000" flipV="1">
              <a:off x="3176846" y="2303875"/>
              <a:ext cx="360040" cy="450047"/>
            </a:xfrm>
            <a:custGeom>
              <a:avLst/>
              <a:gdLst>
                <a:gd name="connsiteX0" fmla="*/ 0 w 1278531"/>
                <a:gd name="connsiteY0" fmla="*/ 112846 h 789920"/>
                <a:gd name="connsiteX1" fmla="*/ 1095884 w 1278531"/>
                <a:gd name="connsiteY1" fmla="*/ 112846 h 789920"/>
                <a:gd name="connsiteX2" fmla="*/ 1095884 w 1278531"/>
                <a:gd name="connsiteY2" fmla="*/ 789920 h 789920"/>
                <a:gd name="connsiteX0" fmla="*/ 0 w 1278531"/>
                <a:gd name="connsiteY0" fmla="*/ 0 h 677074"/>
                <a:gd name="connsiteX1" fmla="*/ 1095884 w 1278531"/>
                <a:gd name="connsiteY1" fmla="*/ 0 h 677074"/>
                <a:gd name="connsiteX2" fmla="*/ 1095884 w 1278531"/>
                <a:gd name="connsiteY2" fmla="*/ 677074 h 677074"/>
                <a:gd name="connsiteX0" fmla="*/ 0 w 1095884"/>
                <a:gd name="connsiteY0" fmla="*/ 0 h 677074"/>
                <a:gd name="connsiteX1" fmla="*/ 1095884 w 1095884"/>
                <a:gd name="connsiteY1" fmla="*/ 0 h 677074"/>
                <a:gd name="connsiteX2" fmla="*/ 1095884 w 1095884"/>
                <a:gd name="connsiteY2" fmla="*/ 677074 h 67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84" h="677074">
                  <a:moveTo>
                    <a:pt x="0" y="0"/>
                  </a:moveTo>
                  <a:lnTo>
                    <a:pt x="1095884" y="0"/>
                  </a:lnTo>
                  <a:lnTo>
                    <a:pt x="1095884" y="677074"/>
                  </a:lnTo>
                </a:path>
              </a:pathLst>
            </a:custGeom>
            <a:ln w="3175" cap="rnd">
              <a:headEnd type="none" w="med" len="med"/>
              <a:tail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メイリオ" pitchFamily="50" charset="-128"/>
              </a:endParaRPr>
            </a:p>
          </p:txBody>
        </p:sp>
      </p:grpSp>
      <p:pic>
        <p:nvPicPr>
          <p:cNvPr id="34" name="Picture 28" descr="N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960" y="1808982"/>
            <a:ext cx="717550" cy="720725"/>
          </a:xfrm>
          <a:prstGeom prst="rect">
            <a:avLst/>
          </a:prstGeom>
          <a:noFill/>
        </p:spPr>
      </p:pic>
      <p:cxnSp>
        <p:nvCxnSpPr>
          <p:cNvPr id="35" name="直線コネクタ 34"/>
          <p:cNvCxnSpPr/>
          <p:nvPr/>
        </p:nvCxnSpPr>
        <p:spPr>
          <a:xfrm flipH="1" flipV="1">
            <a:off x="611956" y="2168986"/>
            <a:ext cx="450293" cy="98"/>
          </a:xfrm>
          <a:prstGeom prst="line">
            <a:avLst/>
          </a:prstGeom>
          <a:ln w="3175" cap="rnd">
            <a:solidFill>
              <a:srgbClr val="00000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1601967" y="2168986"/>
            <a:ext cx="450005" cy="0"/>
          </a:xfrm>
          <a:prstGeom prst="line">
            <a:avLst/>
          </a:prstGeom>
          <a:ln w="3175" cap="rnd">
            <a:solidFill>
              <a:srgbClr val="00000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152"/>
          <p:cNvGrpSpPr/>
          <p:nvPr/>
        </p:nvGrpSpPr>
        <p:grpSpPr>
          <a:xfrm>
            <a:off x="4391998" y="2978994"/>
            <a:ext cx="180002" cy="90001"/>
            <a:chOff x="3643306" y="4500570"/>
            <a:chExt cx="428628" cy="144464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3643306" y="4500570"/>
              <a:ext cx="428628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3714744" y="4572008"/>
              <a:ext cx="285752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3786182" y="4643446"/>
              <a:ext cx="130188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直線コネクタ 43"/>
          <p:cNvCxnSpPr/>
          <p:nvPr/>
        </p:nvCxnSpPr>
        <p:spPr>
          <a:xfrm flipV="1">
            <a:off x="4481999" y="2708992"/>
            <a:ext cx="1" cy="270003"/>
          </a:xfrm>
          <a:prstGeom prst="line">
            <a:avLst/>
          </a:prstGeom>
          <a:ln w="3175" cap="rnd">
            <a:solidFill>
              <a:srgbClr val="00000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 rot="10800000">
            <a:off x="4121996" y="1628980"/>
            <a:ext cx="360048" cy="360048"/>
            <a:chOff x="4662012" y="908664"/>
            <a:chExt cx="360048" cy="360048"/>
          </a:xfrm>
        </p:grpSpPr>
        <p:cxnSp>
          <p:nvCxnSpPr>
            <p:cNvPr id="24" name="直線コネクタ 23"/>
            <p:cNvCxnSpPr/>
            <p:nvPr/>
          </p:nvCxnSpPr>
          <p:spPr>
            <a:xfrm>
              <a:off x="4662012" y="908664"/>
              <a:ext cx="180024" cy="0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4842036" y="908664"/>
              <a:ext cx="0" cy="360048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662012" y="1268712"/>
              <a:ext cx="180024" cy="0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4932048" y="908664"/>
              <a:ext cx="0" cy="360048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円/楕円 27"/>
            <p:cNvSpPr/>
            <p:nvPr/>
          </p:nvSpPr>
          <p:spPr>
            <a:xfrm flipH="1">
              <a:off x="4932048" y="1043682"/>
              <a:ext cx="90012" cy="900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400"/>
            </a:p>
          </p:txBody>
        </p:sp>
      </p:grpSp>
      <p:cxnSp>
        <p:nvCxnSpPr>
          <p:cNvPr id="49" name="直線コネクタ 48"/>
          <p:cNvCxnSpPr/>
          <p:nvPr/>
        </p:nvCxnSpPr>
        <p:spPr>
          <a:xfrm flipV="1">
            <a:off x="3311986" y="2168986"/>
            <a:ext cx="539898" cy="18"/>
          </a:xfrm>
          <a:prstGeom prst="line">
            <a:avLst/>
          </a:prstGeom>
          <a:ln w="3175" cap="rnd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/>
        </p:nvGrpSpPr>
        <p:grpSpPr>
          <a:xfrm rot="16200000" flipV="1">
            <a:off x="4436998" y="2033984"/>
            <a:ext cx="360004" cy="270003"/>
            <a:chOff x="2675342" y="2348879"/>
            <a:chExt cx="906547" cy="360041"/>
          </a:xfrm>
        </p:grpSpPr>
        <p:sp>
          <p:nvSpPr>
            <p:cNvPr id="52" name="フリーフォーム 51"/>
            <p:cNvSpPr/>
            <p:nvPr/>
          </p:nvSpPr>
          <p:spPr bwMode="auto">
            <a:xfrm rot="16200000">
              <a:off x="2723571" y="2300650"/>
              <a:ext cx="360041" cy="456500"/>
            </a:xfrm>
            <a:custGeom>
              <a:avLst/>
              <a:gdLst>
                <a:gd name="connsiteX0" fmla="*/ 0 w 1278531"/>
                <a:gd name="connsiteY0" fmla="*/ 112846 h 789920"/>
                <a:gd name="connsiteX1" fmla="*/ 1095884 w 1278531"/>
                <a:gd name="connsiteY1" fmla="*/ 112846 h 789920"/>
                <a:gd name="connsiteX2" fmla="*/ 1095884 w 1278531"/>
                <a:gd name="connsiteY2" fmla="*/ 789920 h 789920"/>
                <a:gd name="connsiteX0" fmla="*/ 0 w 1278531"/>
                <a:gd name="connsiteY0" fmla="*/ 0 h 677074"/>
                <a:gd name="connsiteX1" fmla="*/ 1095884 w 1278531"/>
                <a:gd name="connsiteY1" fmla="*/ 0 h 677074"/>
                <a:gd name="connsiteX2" fmla="*/ 1095884 w 1278531"/>
                <a:gd name="connsiteY2" fmla="*/ 677074 h 677074"/>
                <a:gd name="connsiteX0" fmla="*/ 0 w 1095884"/>
                <a:gd name="connsiteY0" fmla="*/ 0 h 677074"/>
                <a:gd name="connsiteX1" fmla="*/ 1095884 w 1095884"/>
                <a:gd name="connsiteY1" fmla="*/ 0 h 677074"/>
                <a:gd name="connsiteX2" fmla="*/ 1095884 w 1095884"/>
                <a:gd name="connsiteY2" fmla="*/ 677074 h 67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84" h="677074">
                  <a:moveTo>
                    <a:pt x="0" y="0"/>
                  </a:moveTo>
                  <a:lnTo>
                    <a:pt x="1095884" y="0"/>
                  </a:lnTo>
                  <a:lnTo>
                    <a:pt x="1095884" y="677074"/>
                  </a:lnTo>
                </a:path>
              </a:pathLst>
            </a:custGeom>
            <a:ln w="3175" cap="rnd">
              <a:headEnd type="none" w="med" len="med"/>
              <a:tail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メイリオ" pitchFamily="50" charset="-128"/>
              </a:endParaRPr>
            </a:p>
          </p:txBody>
        </p:sp>
        <p:sp>
          <p:nvSpPr>
            <p:cNvPr id="53" name="フリーフォーム 52"/>
            <p:cNvSpPr/>
            <p:nvPr/>
          </p:nvSpPr>
          <p:spPr bwMode="auto">
            <a:xfrm rot="16200000" flipV="1">
              <a:off x="3176846" y="2303875"/>
              <a:ext cx="360040" cy="450047"/>
            </a:xfrm>
            <a:custGeom>
              <a:avLst/>
              <a:gdLst>
                <a:gd name="connsiteX0" fmla="*/ 0 w 1278531"/>
                <a:gd name="connsiteY0" fmla="*/ 112846 h 789920"/>
                <a:gd name="connsiteX1" fmla="*/ 1095884 w 1278531"/>
                <a:gd name="connsiteY1" fmla="*/ 112846 h 789920"/>
                <a:gd name="connsiteX2" fmla="*/ 1095884 w 1278531"/>
                <a:gd name="connsiteY2" fmla="*/ 789920 h 789920"/>
                <a:gd name="connsiteX0" fmla="*/ 0 w 1278531"/>
                <a:gd name="connsiteY0" fmla="*/ 0 h 677074"/>
                <a:gd name="connsiteX1" fmla="*/ 1095884 w 1278531"/>
                <a:gd name="connsiteY1" fmla="*/ 0 h 677074"/>
                <a:gd name="connsiteX2" fmla="*/ 1095884 w 1278531"/>
                <a:gd name="connsiteY2" fmla="*/ 677074 h 677074"/>
                <a:gd name="connsiteX0" fmla="*/ 0 w 1095884"/>
                <a:gd name="connsiteY0" fmla="*/ 0 h 677074"/>
                <a:gd name="connsiteX1" fmla="*/ 1095884 w 1095884"/>
                <a:gd name="connsiteY1" fmla="*/ 0 h 677074"/>
                <a:gd name="connsiteX2" fmla="*/ 1095884 w 1095884"/>
                <a:gd name="connsiteY2" fmla="*/ 677074 h 67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84" h="677074">
                  <a:moveTo>
                    <a:pt x="0" y="0"/>
                  </a:moveTo>
                  <a:lnTo>
                    <a:pt x="1095884" y="0"/>
                  </a:lnTo>
                  <a:lnTo>
                    <a:pt x="1095884" y="677074"/>
                  </a:lnTo>
                </a:path>
              </a:pathLst>
            </a:custGeom>
            <a:ln w="3175" cap="rnd">
              <a:headEnd type="none" w="med" len="med"/>
              <a:tail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メイリオ" pitchFamily="50" charset="-128"/>
              </a:endParaRPr>
            </a:p>
          </p:txBody>
        </p:sp>
      </p:grpSp>
      <p:cxnSp>
        <p:nvCxnSpPr>
          <p:cNvPr id="54" name="直線コネクタ 53"/>
          <p:cNvCxnSpPr/>
          <p:nvPr/>
        </p:nvCxnSpPr>
        <p:spPr>
          <a:xfrm flipH="1">
            <a:off x="4752002" y="2168986"/>
            <a:ext cx="360112" cy="0"/>
          </a:xfrm>
          <a:prstGeom prst="line">
            <a:avLst/>
          </a:prstGeom>
          <a:ln w="3175" cap="rnd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/>
          <p:cNvGrpSpPr/>
          <p:nvPr/>
        </p:nvGrpSpPr>
        <p:grpSpPr>
          <a:xfrm>
            <a:off x="4391998" y="1268976"/>
            <a:ext cx="180020" cy="360033"/>
            <a:chOff x="4481992" y="1268760"/>
            <a:chExt cx="180020" cy="360033"/>
          </a:xfrm>
        </p:grpSpPr>
        <p:cxnSp>
          <p:nvCxnSpPr>
            <p:cNvPr id="57" name="直線コネクタ 56"/>
            <p:cNvCxnSpPr/>
            <p:nvPr/>
          </p:nvCxnSpPr>
          <p:spPr>
            <a:xfrm flipV="1">
              <a:off x="4572003" y="1268760"/>
              <a:ext cx="1" cy="360033"/>
            </a:xfrm>
            <a:prstGeom prst="line">
              <a:avLst/>
            </a:prstGeom>
            <a:ln w="3175" cap="rnd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481992" y="1268760"/>
              <a:ext cx="180020" cy="0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右矢印 58"/>
          <p:cNvSpPr/>
          <p:nvPr/>
        </p:nvSpPr>
        <p:spPr bwMode="auto">
          <a:xfrm>
            <a:off x="2411976" y="1898983"/>
            <a:ext cx="720008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" name="グループ化 65"/>
          <p:cNvGrpSpPr/>
          <p:nvPr/>
        </p:nvGrpSpPr>
        <p:grpSpPr>
          <a:xfrm>
            <a:off x="7542033" y="1538979"/>
            <a:ext cx="270012" cy="450012"/>
            <a:chOff x="5787000" y="1944000"/>
            <a:chExt cx="270012" cy="450012"/>
          </a:xfrm>
        </p:grpSpPr>
        <p:cxnSp>
          <p:nvCxnSpPr>
            <p:cNvPr id="61" name="直線コネクタ 60"/>
            <p:cNvCxnSpPr/>
            <p:nvPr/>
          </p:nvCxnSpPr>
          <p:spPr>
            <a:xfrm>
              <a:off x="5787000" y="1989000"/>
              <a:ext cx="225004" cy="360003"/>
            </a:xfrm>
            <a:prstGeom prst="line">
              <a:avLst/>
            </a:prstGeom>
            <a:ln w="38100" cap="rnd">
              <a:solidFill>
                <a:schemeClr val="accent6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円/楕円 59"/>
            <p:cNvSpPr/>
            <p:nvPr/>
          </p:nvSpPr>
          <p:spPr>
            <a:xfrm rot="16200000" flipH="1">
              <a:off x="5967000" y="2304000"/>
              <a:ext cx="90012" cy="900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63" name="円/楕円 62"/>
            <p:cNvSpPr/>
            <p:nvPr/>
          </p:nvSpPr>
          <p:spPr>
            <a:xfrm rot="16200000" flipH="1">
              <a:off x="5967000" y="1944000"/>
              <a:ext cx="90012" cy="900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400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7722035" y="2528990"/>
            <a:ext cx="90012" cy="450012"/>
            <a:chOff x="5967000" y="1944000"/>
            <a:chExt cx="90012" cy="450012"/>
          </a:xfrm>
        </p:grpSpPr>
        <p:cxnSp>
          <p:nvCxnSpPr>
            <p:cNvPr id="68" name="直線コネクタ 67"/>
            <p:cNvCxnSpPr>
              <a:stCxn id="70" idx="0"/>
            </p:cNvCxnSpPr>
            <p:nvPr/>
          </p:nvCxnSpPr>
          <p:spPr>
            <a:xfrm>
              <a:off x="5967000" y="1989006"/>
              <a:ext cx="45004" cy="359997"/>
            </a:xfrm>
            <a:prstGeom prst="line">
              <a:avLst/>
            </a:prstGeom>
            <a:ln w="34925" cap="rnd">
              <a:solidFill>
                <a:schemeClr val="accent6"/>
              </a:solidFill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円/楕円 68"/>
            <p:cNvSpPr/>
            <p:nvPr/>
          </p:nvSpPr>
          <p:spPr>
            <a:xfrm rot="16200000" flipH="1">
              <a:off x="5967000" y="2304000"/>
              <a:ext cx="90012" cy="900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70" name="円/楕円 69"/>
            <p:cNvSpPr/>
            <p:nvPr/>
          </p:nvSpPr>
          <p:spPr>
            <a:xfrm rot="16200000" flipH="1">
              <a:off x="5967000" y="1944000"/>
              <a:ext cx="90012" cy="900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sz="1400"/>
            </a:p>
          </p:txBody>
        </p:sp>
      </p:grpSp>
      <p:grpSp>
        <p:nvGrpSpPr>
          <p:cNvPr id="72" name="グループ化 152"/>
          <p:cNvGrpSpPr/>
          <p:nvPr/>
        </p:nvGrpSpPr>
        <p:grpSpPr>
          <a:xfrm>
            <a:off x="7677754" y="3248997"/>
            <a:ext cx="180002" cy="90001"/>
            <a:chOff x="3643306" y="4500570"/>
            <a:chExt cx="428628" cy="144464"/>
          </a:xfrm>
        </p:grpSpPr>
        <p:cxnSp>
          <p:nvCxnSpPr>
            <p:cNvPr id="73" name="直線コネクタ 72"/>
            <p:cNvCxnSpPr/>
            <p:nvPr/>
          </p:nvCxnSpPr>
          <p:spPr>
            <a:xfrm>
              <a:off x="3643306" y="4500570"/>
              <a:ext cx="428628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3714744" y="4572008"/>
              <a:ext cx="285752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3786182" y="4643446"/>
              <a:ext cx="130188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6" name="直線コネクタ 75"/>
          <p:cNvCxnSpPr/>
          <p:nvPr/>
        </p:nvCxnSpPr>
        <p:spPr>
          <a:xfrm flipV="1">
            <a:off x="7767755" y="2978995"/>
            <a:ext cx="1" cy="270003"/>
          </a:xfrm>
          <a:prstGeom prst="line">
            <a:avLst/>
          </a:prstGeom>
          <a:ln w="3175" cap="rnd">
            <a:solidFill>
              <a:srgbClr val="00000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グループ化 76"/>
          <p:cNvGrpSpPr/>
          <p:nvPr/>
        </p:nvGrpSpPr>
        <p:grpSpPr>
          <a:xfrm>
            <a:off x="7677754" y="1178975"/>
            <a:ext cx="180020" cy="360033"/>
            <a:chOff x="4481992" y="1268760"/>
            <a:chExt cx="180020" cy="360033"/>
          </a:xfrm>
        </p:grpSpPr>
        <p:cxnSp>
          <p:nvCxnSpPr>
            <p:cNvPr id="78" name="直線コネクタ 77"/>
            <p:cNvCxnSpPr/>
            <p:nvPr/>
          </p:nvCxnSpPr>
          <p:spPr>
            <a:xfrm flipV="1">
              <a:off x="4572003" y="1268760"/>
              <a:ext cx="1" cy="360033"/>
            </a:xfrm>
            <a:prstGeom prst="line">
              <a:avLst/>
            </a:prstGeom>
            <a:ln w="3175" cap="rnd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flipH="1">
              <a:off x="4481992" y="1268760"/>
              <a:ext cx="180020" cy="0"/>
            </a:xfrm>
            <a:prstGeom prst="line">
              <a:avLst/>
            </a:prstGeom>
            <a:ln w="1905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直線コネクタ 79"/>
          <p:cNvCxnSpPr/>
          <p:nvPr/>
        </p:nvCxnSpPr>
        <p:spPr>
          <a:xfrm flipV="1">
            <a:off x="7767755" y="1988984"/>
            <a:ext cx="1" cy="540006"/>
          </a:xfrm>
          <a:prstGeom prst="line">
            <a:avLst/>
          </a:prstGeom>
          <a:ln w="3175" cap="rnd">
            <a:solidFill>
              <a:srgbClr val="000000"/>
            </a:solidFill>
            <a:headEnd type="non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7767755" y="2258987"/>
            <a:ext cx="360112" cy="0"/>
          </a:xfrm>
          <a:prstGeom prst="line">
            <a:avLst/>
          </a:prstGeom>
          <a:ln w="3175" cap="rnd">
            <a:solidFill>
              <a:srgbClr val="0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グループ化 86"/>
          <p:cNvGrpSpPr/>
          <p:nvPr/>
        </p:nvGrpSpPr>
        <p:grpSpPr>
          <a:xfrm rot="10800000">
            <a:off x="6822025" y="2078985"/>
            <a:ext cx="90012" cy="360048"/>
            <a:chOff x="2051664" y="1988808"/>
            <a:chExt cx="90012" cy="360048"/>
          </a:xfrm>
        </p:grpSpPr>
        <p:cxnSp>
          <p:nvCxnSpPr>
            <p:cNvPr id="89" name="直線コネクタ 88"/>
            <p:cNvCxnSpPr/>
            <p:nvPr/>
          </p:nvCxnSpPr>
          <p:spPr>
            <a:xfrm flipH="1">
              <a:off x="2051664" y="1988808"/>
              <a:ext cx="0" cy="360048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H="1">
              <a:off x="2141676" y="1988808"/>
              <a:ext cx="0" cy="360048"/>
            </a:xfrm>
            <a:prstGeom prst="line">
              <a:avLst/>
            </a:prstGeom>
            <a:ln w="571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グループ化 152"/>
          <p:cNvGrpSpPr/>
          <p:nvPr/>
        </p:nvGrpSpPr>
        <p:grpSpPr>
          <a:xfrm>
            <a:off x="7092028" y="3248998"/>
            <a:ext cx="180002" cy="90001"/>
            <a:chOff x="3643306" y="4500570"/>
            <a:chExt cx="428628" cy="144464"/>
          </a:xfrm>
        </p:grpSpPr>
        <p:cxnSp>
          <p:nvCxnSpPr>
            <p:cNvPr id="93" name="直線コネクタ 92"/>
            <p:cNvCxnSpPr/>
            <p:nvPr/>
          </p:nvCxnSpPr>
          <p:spPr>
            <a:xfrm>
              <a:off x="3643306" y="4500570"/>
              <a:ext cx="428628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3714744" y="4572008"/>
              <a:ext cx="285752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3786182" y="4643446"/>
              <a:ext cx="130188" cy="1588"/>
            </a:xfrm>
            <a:prstGeom prst="line">
              <a:avLst/>
            </a:prstGeom>
            <a:ln w="19050">
              <a:headEnd type="none" w="sm" len="sm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フリーフォーム 95"/>
          <p:cNvSpPr/>
          <p:nvPr/>
        </p:nvSpPr>
        <p:spPr bwMode="auto">
          <a:xfrm rot="5400000" flipH="1">
            <a:off x="6552021" y="2618990"/>
            <a:ext cx="990011" cy="270003"/>
          </a:xfrm>
          <a:custGeom>
            <a:avLst/>
            <a:gdLst>
              <a:gd name="connsiteX0" fmla="*/ 0 w 1278531"/>
              <a:gd name="connsiteY0" fmla="*/ 112846 h 789920"/>
              <a:gd name="connsiteX1" fmla="*/ 1095884 w 1278531"/>
              <a:gd name="connsiteY1" fmla="*/ 112846 h 789920"/>
              <a:gd name="connsiteX2" fmla="*/ 1095884 w 1278531"/>
              <a:gd name="connsiteY2" fmla="*/ 789920 h 789920"/>
              <a:gd name="connsiteX0" fmla="*/ 0 w 1278531"/>
              <a:gd name="connsiteY0" fmla="*/ 0 h 677074"/>
              <a:gd name="connsiteX1" fmla="*/ 1095884 w 1278531"/>
              <a:gd name="connsiteY1" fmla="*/ 0 h 677074"/>
              <a:gd name="connsiteX2" fmla="*/ 1095884 w 1278531"/>
              <a:gd name="connsiteY2" fmla="*/ 677074 h 677074"/>
              <a:gd name="connsiteX0" fmla="*/ 0 w 1095884"/>
              <a:gd name="connsiteY0" fmla="*/ 0 h 677074"/>
              <a:gd name="connsiteX1" fmla="*/ 1095884 w 1095884"/>
              <a:gd name="connsiteY1" fmla="*/ 0 h 677074"/>
              <a:gd name="connsiteX2" fmla="*/ 1095884 w 1095884"/>
              <a:gd name="connsiteY2" fmla="*/ 677074 h 67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884" h="677074">
                <a:moveTo>
                  <a:pt x="0" y="0"/>
                </a:moveTo>
                <a:lnTo>
                  <a:pt x="1095884" y="0"/>
                </a:lnTo>
                <a:lnTo>
                  <a:pt x="1095884" y="677074"/>
                </a:lnTo>
              </a:path>
            </a:pathLst>
          </a:custGeom>
          <a:ln w="3175" cap="rnd">
            <a:headEnd type="none" w="sm" len="sm"/>
            <a:tailEnd type="none" w="sm" len="sm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メイリオ" pitchFamily="50" charset="-128"/>
            </a:endParaRPr>
          </a:p>
        </p:txBody>
      </p:sp>
      <p:cxnSp>
        <p:nvCxnSpPr>
          <p:cNvPr id="97" name="直線コネクタ 96"/>
          <p:cNvCxnSpPr/>
          <p:nvPr/>
        </p:nvCxnSpPr>
        <p:spPr>
          <a:xfrm>
            <a:off x="6642023" y="2258987"/>
            <a:ext cx="179894" cy="0"/>
          </a:xfrm>
          <a:prstGeom prst="line">
            <a:avLst/>
          </a:prstGeom>
          <a:ln w="3175" cap="rnd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右矢印 97"/>
          <p:cNvSpPr/>
          <p:nvPr/>
        </p:nvSpPr>
        <p:spPr bwMode="auto">
          <a:xfrm>
            <a:off x="5292008" y="1898983"/>
            <a:ext cx="720008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0" name="直線コネクタ 99"/>
          <p:cNvCxnSpPr/>
          <p:nvPr/>
        </p:nvCxnSpPr>
        <p:spPr>
          <a:xfrm>
            <a:off x="6102017" y="2258987"/>
            <a:ext cx="179894" cy="0"/>
          </a:xfrm>
          <a:prstGeom prst="line">
            <a:avLst/>
          </a:prstGeom>
          <a:ln w="3175" cap="rnd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正方形/長方形 80"/>
          <p:cNvSpPr/>
          <p:nvPr/>
        </p:nvSpPr>
        <p:spPr bwMode="auto">
          <a:xfrm>
            <a:off x="1151962" y="3248998"/>
            <a:ext cx="720008" cy="720007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ゲート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正方形/長方形 81"/>
          <p:cNvSpPr/>
          <p:nvPr/>
        </p:nvSpPr>
        <p:spPr bwMode="auto">
          <a:xfrm>
            <a:off x="4121995" y="3248998"/>
            <a:ext cx="720008" cy="720007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CMOS 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正方形/長方形 82"/>
          <p:cNvSpPr/>
          <p:nvPr/>
        </p:nvSpPr>
        <p:spPr bwMode="auto">
          <a:xfrm>
            <a:off x="6912026" y="3248998"/>
            <a:ext cx="720008" cy="720007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等価回路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正方形/長方形 83"/>
          <p:cNvSpPr/>
          <p:nvPr/>
        </p:nvSpPr>
        <p:spPr bwMode="auto">
          <a:xfrm>
            <a:off x="6912026" y="818971"/>
            <a:ext cx="720008" cy="720007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電源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消費エネルギーと遅延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178975"/>
            <a:ext cx="8010089" cy="5219751"/>
          </a:xfrm>
        </p:spPr>
        <p:txBody>
          <a:bodyPr/>
          <a:lstStyle/>
          <a:p>
            <a:r>
              <a:rPr lang="ja-JP" altLang="en-US" dirty="0" smtClean="0"/>
              <a:t>コンデンサへの充電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5"/>
                </a:solidFill>
              </a:rPr>
              <a:t>1/2 * CV^2</a:t>
            </a:r>
          </a:p>
          <a:p>
            <a:r>
              <a:rPr lang="en-US" altLang="ja-JP" dirty="0" smtClean="0"/>
              <a:t>1/K</a:t>
            </a:r>
            <a:r>
              <a:rPr lang="ja-JP" altLang="en-US" dirty="0"/>
              <a:t>倍にスケーリングした場合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C: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1/K  </a:t>
            </a:r>
            <a:r>
              <a:rPr lang="ja-JP" altLang="en-US" sz="1600" dirty="0" smtClean="0"/>
              <a:t>（面積</a:t>
            </a:r>
            <a:r>
              <a:rPr lang="en-US" altLang="ja-JP" sz="1600" dirty="0" smtClean="0"/>
              <a:t>1/K^2</a:t>
            </a:r>
            <a:r>
              <a:rPr lang="ja-JP" altLang="en-US" sz="1600" dirty="0" err="1" smtClean="0"/>
              <a:t>，</a:t>
            </a:r>
            <a:r>
              <a:rPr lang="ja-JP" altLang="en-US" sz="1600" dirty="0" smtClean="0"/>
              <a:t>厚さ</a:t>
            </a:r>
            <a:r>
              <a:rPr lang="en-US" altLang="ja-JP" sz="1600" dirty="0" smtClean="0"/>
              <a:t>1/K</a:t>
            </a:r>
            <a:r>
              <a:rPr lang="ja-JP" altLang="en-US" sz="1600" dirty="0" smtClean="0"/>
              <a:t>より）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chemeClr val="accent5"/>
                </a:solidFill>
              </a:rPr>
              <a:t>V: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</a:t>
            </a:r>
            <a:r>
              <a:rPr lang="en-US" altLang="ja-JP" dirty="0" smtClean="0">
                <a:solidFill>
                  <a:schemeClr val="accent5"/>
                </a:solidFill>
              </a:rPr>
              <a:t>1/K</a:t>
            </a:r>
          </a:p>
          <a:p>
            <a:pPr lvl="1"/>
            <a:r>
              <a:rPr lang="ja-JP" altLang="en-US" dirty="0" smtClean="0">
                <a:solidFill>
                  <a:schemeClr val="accent5"/>
                </a:solidFill>
              </a:rPr>
              <a:t>エネルギー：</a:t>
            </a:r>
            <a:r>
              <a:rPr lang="en-US" altLang="ja-JP" dirty="0" smtClean="0">
                <a:solidFill>
                  <a:schemeClr val="accent5"/>
                </a:solidFill>
              </a:rPr>
              <a:t>	1/K^3</a:t>
            </a:r>
          </a:p>
          <a:p>
            <a:r>
              <a:rPr lang="en-US" altLang="ja-JP" dirty="0" smtClean="0"/>
              <a:t>C </a:t>
            </a:r>
            <a:r>
              <a:rPr lang="ja-JP" altLang="en-US" dirty="0" smtClean="0"/>
              <a:t>が小さくなるので，遅延も </a:t>
            </a:r>
            <a:r>
              <a:rPr lang="en-US" altLang="ja-JP" dirty="0" smtClean="0"/>
              <a:t>1/K 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周波数は </a:t>
            </a:r>
            <a:r>
              <a:rPr lang="en-US" altLang="ja-JP" dirty="0" smtClean="0"/>
              <a:t>K </a:t>
            </a:r>
            <a:r>
              <a:rPr lang="ja-JP" altLang="en-US" dirty="0" smtClean="0"/>
              <a:t>倍に</a:t>
            </a:r>
            <a:endParaRPr lang="en-US" altLang="ja-JP" dirty="0" smtClean="0"/>
          </a:p>
          <a:p>
            <a:r>
              <a:rPr lang="ja-JP" altLang="en-US" dirty="0"/>
              <a:t>いい</a:t>
            </a:r>
            <a:r>
              <a:rPr lang="ja-JP" altLang="en-US" dirty="0" smtClean="0"/>
              <a:t>ことづく</a:t>
            </a:r>
            <a:r>
              <a:rPr lang="ja-JP" altLang="en-US" dirty="0" err="1" smtClean="0"/>
              <a:t>め</a:t>
            </a:r>
            <a:r>
              <a:rPr lang="ja-JP" altLang="en-US" dirty="0"/>
              <a:t>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853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チップ全体の消費エネルギー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370093" cy="5219751"/>
          </a:xfrm>
        </p:spPr>
        <p:txBody>
          <a:bodyPr/>
          <a:lstStyle/>
          <a:p>
            <a:r>
              <a:rPr lang="en-US" altLang="ja-JP" dirty="0"/>
              <a:t>1/K</a:t>
            </a:r>
            <a:r>
              <a:rPr lang="ja-JP" altLang="en-US" dirty="0"/>
              <a:t>倍にスケーリングした</a:t>
            </a:r>
            <a:r>
              <a:rPr lang="ja-JP" altLang="en-US" dirty="0" smtClean="0"/>
              <a:t>場合，チップ全体では，</a:t>
            </a:r>
            <a:endParaRPr lang="en-US" altLang="ja-JP" dirty="0"/>
          </a:p>
          <a:p>
            <a:pPr lvl="1"/>
            <a:r>
              <a:rPr lang="ja-JP" altLang="en-US" dirty="0" smtClean="0"/>
              <a:t>個々のトランジスタ：　</a:t>
            </a:r>
            <a:r>
              <a:rPr lang="en-US" altLang="ja-JP" dirty="0" smtClean="0"/>
              <a:t>	1/K^3</a:t>
            </a:r>
          </a:p>
          <a:p>
            <a:pPr lvl="1"/>
            <a:r>
              <a:rPr lang="ja-JP" altLang="en-US" dirty="0"/>
              <a:t>周波数（動作回数）：　</a:t>
            </a:r>
            <a:r>
              <a:rPr lang="en-US" altLang="ja-JP" dirty="0" smtClean="0"/>
              <a:t>	K</a:t>
            </a:r>
            <a:endParaRPr lang="en-US" altLang="ja-JP" dirty="0"/>
          </a:p>
          <a:p>
            <a:pPr lvl="1"/>
            <a:r>
              <a:rPr lang="ja-JP" altLang="en-US" dirty="0" smtClean="0"/>
              <a:t>トランジスタの個数：　</a:t>
            </a:r>
            <a:r>
              <a:rPr lang="en-US" altLang="ja-JP" dirty="0" smtClean="0"/>
              <a:t>	K^2</a:t>
            </a:r>
          </a:p>
          <a:p>
            <a:pPr lvl="1"/>
            <a:r>
              <a:rPr lang="ja-JP" altLang="en-US" dirty="0" smtClean="0"/>
              <a:t>全体の消費エネルギー：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chemeClr val="accent5"/>
                </a:solidFill>
              </a:rPr>
              <a:t>1</a:t>
            </a:r>
          </a:p>
          <a:p>
            <a:r>
              <a:rPr lang="ja-JP" altLang="en-US" dirty="0"/>
              <a:t>まとめると</a:t>
            </a:r>
            <a:r>
              <a:rPr lang="ja-JP" altLang="en-US" dirty="0" smtClean="0"/>
              <a:t>，スケーリングによって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accent5"/>
                </a:solidFill>
              </a:rPr>
              <a:t>消費エネルギーは一定</a:t>
            </a:r>
            <a:r>
              <a:rPr lang="ja-JP" altLang="en-US" dirty="0">
                <a:solidFill>
                  <a:schemeClr val="accent5"/>
                </a:solidFill>
              </a:rPr>
              <a:t>のまま，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accent5"/>
                </a:solidFill>
              </a:rPr>
              <a:t>回路量と周波数がすごい向上！</a:t>
            </a:r>
            <a:endParaRPr lang="en-US" altLang="ja-JP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ところが，電圧が下げられなくなった</a:t>
            </a:r>
            <a:r>
              <a:rPr kumimoji="1" lang="en-US" altLang="ja-JP" dirty="0" smtClean="0"/>
              <a:t>…</a:t>
            </a:r>
            <a:br>
              <a:rPr kumimoji="1" lang="en-US" altLang="ja-JP" dirty="0" smtClean="0"/>
            </a:br>
            <a:r>
              <a:rPr lang="ja-JP" altLang="en-US" sz="1800" dirty="0"/>
              <a:t>グラフは </a:t>
            </a:r>
            <a:r>
              <a:rPr lang="en-US" altLang="ja-JP" sz="1800" dirty="0"/>
              <a:t>[Danowitz12] </a:t>
            </a:r>
            <a:r>
              <a:rPr lang="ja-JP" altLang="en-US" sz="1800" dirty="0" smtClean="0"/>
              <a:t>より</a:t>
            </a:r>
            <a:endParaRPr kumimoji="1" lang="ja-JP" altLang="en-US" dirty="0"/>
          </a:p>
        </p:txBody>
      </p:sp>
      <p:pic>
        <p:nvPicPr>
          <p:cNvPr id="1026" name="Picture 2" descr="http://deliveryimages.acm.org/10.1145/2190000/2181798/horowitz_fig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7068" r="10507" b="14913"/>
          <a:stretch/>
        </p:blipFill>
        <p:spPr bwMode="auto">
          <a:xfrm>
            <a:off x="2231974" y="998972"/>
            <a:ext cx="5338330" cy="36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プレースホルダー 2"/>
          <p:cNvSpPr txBox="1">
            <a:spLocks/>
          </p:cNvSpPr>
          <p:nvPr/>
        </p:nvSpPr>
        <p:spPr bwMode="auto">
          <a:xfrm>
            <a:off x="612000" y="5229000"/>
            <a:ext cx="8010089" cy="98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72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◇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2pPr>
            <a:lvl3pPr marL="108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100"/>
              </a:spcAft>
              <a:buClr>
                <a:srgbClr val="9BBB57"/>
              </a:buClr>
              <a:buSzPct val="120000"/>
              <a:buFont typeface="Segoe UI" panose="020B0502040204020203" pitchFamily="34" charset="0"/>
              <a:buChar char="□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3pPr>
            <a:lvl4pPr marL="144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80000"/>
              <a:buFont typeface="MeiryoKe_PGothic" panose="020B0604030504040204" pitchFamily="50" charset="-128"/>
              <a:buChar char="✳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4pPr>
            <a:lvl5pPr marL="180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＋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5pPr>
            <a:lvl6pPr marL="25146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kern="0" dirty="0" smtClean="0"/>
              <a:t>130nm </a:t>
            </a:r>
            <a:r>
              <a:rPr lang="ja-JP" altLang="en-US" kern="0" dirty="0" smtClean="0"/>
              <a:t>世代以降，電圧低下がゆるやかに</a:t>
            </a:r>
            <a:endParaRPr lang="en-US" altLang="ja-JP" kern="0" dirty="0" smtClean="0"/>
          </a:p>
          <a:p>
            <a:pPr lvl="1"/>
            <a:r>
              <a:rPr lang="ja-JP" altLang="en-US" kern="0" dirty="0" smtClean="0"/>
              <a:t>すでに下がりすぎて，</a:t>
            </a:r>
            <a:r>
              <a:rPr lang="en-US" altLang="ja-JP" kern="0" dirty="0" smtClean="0"/>
              <a:t>ON </a:t>
            </a:r>
            <a:r>
              <a:rPr lang="ja-JP" altLang="en-US" kern="0" dirty="0" smtClean="0"/>
              <a:t>と </a:t>
            </a:r>
            <a:r>
              <a:rPr lang="en-US" altLang="ja-JP" kern="0" dirty="0" smtClean="0"/>
              <a:t>OFF </a:t>
            </a:r>
            <a:r>
              <a:rPr lang="ja-JP" altLang="en-US" kern="0" dirty="0" smtClean="0"/>
              <a:t>があいまいに</a:t>
            </a:r>
            <a:endParaRPr lang="en-US" altLang="ja-JP" kern="0" dirty="0" smtClean="0"/>
          </a:p>
          <a:p>
            <a:pPr lvl="1"/>
            <a:r>
              <a:rPr lang="en-US" altLang="ja-JP" kern="0" dirty="0" smtClean="0"/>
              <a:t>OFF </a:t>
            </a:r>
            <a:r>
              <a:rPr lang="ja-JP" altLang="en-US" kern="0" dirty="0" smtClean="0"/>
              <a:t>時にも大きな電流</a:t>
            </a:r>
            <a:r>
              <a:rPr lang="en-US" altLang="ja-JP" kern="0" dirty="0" smtClean="0"/>
              <a:t>(</a:t>
            </a:r>
            <a:r>
              <a:rPr lang="ja-JP" altLang="en-US" kern="0" dirty="0" smtClean="0"/>
              <a:t>リーク</a:t>
            </a:r>
            <a:r>
              <a:rPr lang="en-US" altLang="ja-JP" kern="0" dirty="0" smtClean="0"/>
              <a:t>)</a:t>
            </a:r>
            <a:r>
              <a:rPr lang="ja-JP" altLang="en-US" kern="0" dirty="0" smtClean="0"/>
              <a:t>が流れてしまう</a:t>
            </a:r>
            <a:endParaRPr lang="en-US" altLang="ja-JP" kern="0" dirty="0" smtClean="0"/>
          </a:p>
          <a:p>
            <a:pPr lvl="1"/>
            <a:r>
              <a:rPr lang="ja-JP" altLang="en-US" kern="0" dirty="0"/>
              <a:t>（ら</a:t>
            </a:r>
            <a:r>
              <a:rPr lang="ja-JP" altLang="en-US" kern="0" dirty="0" smtClean="0"/>
              <a:t>しい．とりあえず実際下げ止まっている</a:t>
            </a:r>
            <a:endParaRPr lang="en-US" altLang="ja-JP" kern="0" dirty="0" smtClean="0"/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4481999" y="1358977"/>
            <a:ext cx="1530017" cy="180002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 bwMode="auto">
          <a:xfrm>
            <a:off x="6012016" y="3158997"/>
            <a:ext cx="1170013" cy="36000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1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電圧が下がらないとどうなるのか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6338" y="1088974"/>
            <a:ext cx="8820098" cy="5219751"/>
          </a:xfrm>
        </p:spPr>
        <p:txBody>
          <a:bodyPr/>
          <a:lstStyle/>
          <a:p>
            <a:r>
              <a:rPr lang="en-US" altLang="ja-JP" sz="2000" dirty="0" smtClean="0"/>
              <a:t>1/K</a:t>
            </a:r>
            <a:r>
              <a:rPr lang="ja-JP" altLang="en-US" sz="2000" dirty="0" smtClean="0"/>
              <a:t>倍にスケーリングした場合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面積</a:t>
            </a:r>
            <a:r>
              <a:rPr lang="en-US" altLang="ja-JP" sz="2000" dirty="0" smtClean="0"/>
              <a:t>:		1/K^2</a:t>
            </a:r>
            <a:r>
              <a:rPr lang="ja-JP" altLang="en-US" sz="2000" dirty="0"/>
              <a:t>→  </a:t>
            </a:r>
            <a:r>
              <a:rPr lang="en-US" altLang="ja-JP" sz="2000" dirty="0" smtClean="0"/>
              <a:t>1/K^2</a:t>
            </a:r>
            <a:endParaRPr lang="en-US" altLang="ja-JP" sz="2000" dirty="0"/>
          </a:p>
          <a:p>
            <a:r>
              <a:rPr lang="ja-JP" altLang="en-US" sz="2000" dirty="0" smtClean="0"/>
              <a:t>１回のスイッチにかかるエネルギー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C</a:t>
            </a:r>
            <a:r>
              <a:rPr lang="en-US" altLang="ja-JP" sz="2000" dirty="0"/>
              <a:t>: </a:t>
            </a:r>
            <a:r>
              <a:rPr lang="ja-JP" altLang="en-US" sz="2000" dirty="0"/>
              <a:t>　</a:t>
            </a:r>
            <a:r>
              <a:rPr lang="en-US" altLang="ja-JP" sz="2000" dirty="0" smtClean="0"/>
              <a:t>		1/K      </a:t>
            </a:r>
            <a:r>
              <a:rPr lang="ja-JP" altLang="en-US" sz="2000" dirty="0" smtClean="0"/>
              <a:t>→  </a:t>
            </a:r>
            <a:r>
              <a:rPr lang="en-US" altLang="ja-JP" sz="2000" dirty="0" smtClean="0"/>
              <a:t>1/K</a:t>
            </a:r>
            <a:endParaRPr lang="en-US" altLang="ja-JP" sz="2000" dirty="0"/>
          </a:p>
          <a:p>
            <a:pPr lvl="1"/>
            <a:r>
              <a:rPr lang="en-US" altLang="ja-JP" sz="2000" dirty="0"/>
              <a:t>V: </a:t>
            </a:r>
            <a:r>
              <a:rPr lang="ja-JP" altLang="en-US" sz="2000" dirty="0"/>
              <a:t>　</a:t>
            </a:r>
            <a:r>
              <a:rPr lang="en-US" altLang="ja-JP" sz="2000" dirty="0" smtClean="0"/>
              <a:t>		</a:t>
            </a:r>
            <a:r>
              <a:rPr lang="en-US" altLang="ja-JP" sz="2000" dirty="0"/>
              <a:t>1</a:t>
            </a:r>
            <a:r>
              <a:rPr lang="en-US" altLang="ja-JP" sz="2000" dirty="0" smtClean="0"/>
              <a:t>/K</a:t>
            </a:r>
            <a:r>
              <a:rPr lang="en-US" altLang="ja-JP" sz="2000" dirty="0" smtClean="0">
                <a:solidFill>
                  <a:schemeClr val="accent5"/>
                </a:solidFill>
              </a:rPr>
              <a:t>      </a:t>
            </a:r>
            <a:r>
              <a:rPr lang="ja-JP" altLang="en-US" sz="2000" dirty="0" smtClean="0"/>
              <a:t>→</a:t>
            </a:r>
            <a:r>
              <a:rPr lang="ja-JP" altLang="en-US" sz="2000" dirty="0" smtClean="0">
                <a:solidFill>
                  <a:schemeClr val="accent5"/>
                </a:solidFill>
              </a:rPr>
              <a:t>  </a:t>
            </a:r>
            <a:r>
              <a:rPr lang="en-US" altLang="ja-JP" sz="2000" dirty="0" smtClean="0">
                <a:solidFill>
                  <a:schemeClr val="accent5"/>
                </a:solidFill>
              </a:rPr>
              <a:t>1</a:t>
            </a:r>
            <a:endParaRPr lang="en-US" altLang="ja-JP" sz="2000" dirty="0">
              <a:solidFill>
                <a:schemeClr val="accent5"/>
              </a:solidFill>
            </a:endParaRPr>
          </a:p>
          <a:p>
            <a:pPr lvl="1"/>
            <a:r>
              <a:rPr lang="ja-JP" altLang="en-US" sz="2000" dirty="0"/>
              <a:t>エネルギー</a:t>
            </a:r>
            <a:r>
              <a:rPr lang="ja-JP" altLang="en-US" sz="2000" dirty="0" smtClean="0"/>
              <a:t>：</a:t>
            </a:r>
            <a:r>
              <a:rPr lang="en-US" altLang="ja-JP" sz="2000" dirty="0" smtClean="0">
                <a:solidFill>
                  <a:schemeClr val="accent5"/>
                </a:solidFill>
              </a:rPr>
              <a:t>	</a:t>
            </a:r>
            <a:r>
              <a:rPr lang="en-US" altLang="ja-JP" sz="2000" dirty="0" smtClean="0"/>
              <a:t>1/K^3  </a:t>
            </a:r>
            <a:r>
              <a:rPr lang="ja-JP" altLang="en-US" sz="2000" dirty="0" smtClean="0"/>
              <a:t>→  </a:t>
            </a:r>
            <a:r>
              <a:rPr lang="en-US" altLang="ja-JP" sz="2000" dirty="0" smtClean="0">
                <a:solidFill>
                  <a:schemeClr val="accent5"/>
                </a:solidFill>
              </a:rPr>
              <a:t>1/K  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E=1/2CV^2</a:t>
            </a:r>
            <a:r>
              <a:rPr lang="ja-JP" altLang="en-US" sz="2000" dirty="0" smtClean="0"/>
              <a:t>より）</a:t>
            </a:r>
            <a:endParaRPr lang="en-US" altLang="ja-JP" sz="2000" dirty="0" smtClean="0"/>
          </a:p>
          <a:p>
            <a:pPr marL="360000" lvl="1"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n"/>
            </a:pPr>
            <a:r>
              <a:rPr lang="ja-JP" altLang="en-US" sz="2000" dirty="0" smtClean="0"/>
              <a:t>単位時間あたりのエネルギー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スイッチ１回</a:t>
            </a:r>
            <a:r>
              <a:rPr lang="ja-JP" altLang="en-US" sz="2000" dirty="0"/>
              <a:t>：　　</a:t>
            </a:r>
            <a:r>
              <a:rPr lang="en-US" altLang="ja-JP" sz="2000" dirty="0" smtClean="0"/>
              <a:t>	1/K^3  </a:t>
            </a:r>
            <a:r>
              <a:rPr lang="ja-JP" altLang="en-US" sz="2000" dirty="0"/>
              <a:t>→  </a:t>
            </a:r>
            <a:r>
              <a:rPr lang="en-US" altLang="ja-JP" sz="2000" dirty="0">
                <a:solidFill>
                  <a:schemeClr val="accent5"/>
                </a:solidFill>
              </a:rPr>
              <a:t>1/K</a:t>
            </a:r>
          </a:p>
          <a:p>
            <a:pPr lvl="1"/>
            <a:r>
              <a:rPr lang="ja-JP" altLang="en-US" sz="2000" dirty="0"/>
              <a:t>周波数（動作回数）：　</a:t>
            </a:r>
            <a:r>
              <a:rPr lang="en-US" altLang="ja-JP" sz="2000" dirty="0" smtClean="0"/>
              <a:t>	K          </a:t>
            </a:r>
            <a:r>
              <a:rPr lang="ja-JP" altLang="en-US" sz="2000" dirty="0" smtClean="0"/>
              <a:t>→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K</a:t>
            </a:r>
          </a:p>
          <a:p>
            <a:pPr lvl="1"/>
            <a:r>
              <a:rPr lang="ja-JP" altLang="en-US" sz="2000" dirty="0" smtClean="0"/>
              <a:t>エネルギー</a:t>
            </a:r>
            <a:r>
              <a:rPr lang="ja-JP" altLang="en-US" sz="2000" dirty="0"/>
              <a:t>：</a:t>
            </a:r>
            <a:r>
              <a:rPr lang="en-US" altLang="ja-JP" sz="2000" dirty="0">
                <a:solidFill>
                  <a:schemeClr val="accent5"/>
                </a:solidFill>
              </a:rPr>
              <a:t>	</a:t>
            </a:r>
            <a:r>
              <a:rPr lang="en-US" altLang="ja-JP" sz="2000" dirty="0" smtClean="0">
                <a:solidFill>
                  <a:schemeClr val="accent5"/>
                </a:solidFill>
              </a:rPr>
              <a:t>	</a:t>
            </a:r>
            <a:r>
              <a:rPr lang="en-US" altLang="ja-JP" sz="2000" dirty="0" smtClean="0"/>
              <a:t>1/K^2</a:t>
            </a:r>
            <a:r>
              <a:rPr lang="en-US" altLang="ja-JP" sz="2000" dirty="0" smtClean="0">
                <a:solidFill>
                  <a:schemeClr val="accent5"/>
                </a:solidFill>
              </a:rPr>
              <a:t>  </a:t>
            </a:r>
            <a:r>
              <a:rPr lang="ja-JP" altLang="en-US" sz="2000" dirty="0" smtClean="0"/>
              <a:t>→ </a:t>
            </a:r>
            <a:r>
              <a:rPr lang="en-US" altLang="ja-JP" sz="2000" dirty="0" smtClean="0">
                <a:solidFill>
                  <a:schemeClr val="accent5"/>
                </a:solidFill>
              </a:rPr>
              <a:t>1</a:t>
            </a:r>
          </a:p>
          <a:p>
            <a:r>
              <a:rPr lang="ja-JP" altLang="en-US" sz="2000" dirty="0">
                <a:solidFill>
                  <a:schemeClr val="accent5"/>
                </a:solidFill>
              </a:rPr>
              <a:t>トランジスタは小さくなったのに，エネルギーが減ってない</a:t>
            </a:r>
            <a:r>
              <a:rPr lang="ja-JP" altLang="en-US" sz="2000" dirty="0" smtClean="0">
                <a:solidFill>
                  <a:schemeClr val="accent5"/>
                </a:solidFill>
              </a:rPr>
              <a:t>！</a:t>
            </a:r>
            <a:endParaRPr lang="en-US" altLang="ja-JP" sz="20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行き着く</a:t>
            </a:r>
            <a:r>
              <a:rPr lang="ja-JP" altLang="en-US" dirty="0" smtClean="0"/>
              <a:t>先</a:t>
            </a:r>
            <a:r>
              <a:rPr lang="ja-JP" altLang="en-US" dirty="0"/>
              <a:t>：</a:t>
            </a:r>
            <a:r>
              <a:rPr kumimoji="1" lang="ja-JP" altLang="en-US" dirty="0" smtClean="0"/>
              <a:t>ダークシリコン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1800" dirty="0"/>
              <a:t>[Goulding10, </a:t>
            </a:r>
            <a:r>
              <a:rPr kumimoji="0" lang="en-US" altLang="ja-JP" sz="1800" dirty="0"/>
              <a:t>Esmaeilzadeh12</a:t>
            </a:r>
            <a:r>
              <a:rPr kumimoji="0" lang="en-US" altLang="ja-JP" sz="1800" dirty="0" smtClean="0"/>
              <a:t>]</a:t>
            </a:r>
            <a:endParaRPr kumimoji="1" lang="ja-JP" altLang="en-US" sz="32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41954" y="1358977"/>
            <a:ext cx="8640096" cy="4680052"/>
          </a:xfrm>
        </p:spPr>
        <p:txBody>
          <a:bodyPr/>
          <a:lstStyle/>
          <a:p>
            <a:pPr marL="360000" lvl="1"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n"/>
            </a:pPr>
            <a:r>
              <a:rPr lang="ja-JP" altLang="en-US" sz="2000" dirty="0"/>
              <a:t>トランジスタは小さくなったのに，エネルギーが</a:t>
            </a:r>
            <a:r>
              <a:rPr lang="ja-JP" altLang="en-US" sz="2000" dirty="0" smtClean="0"/>
              <a:t>減</a:t>
            </a:r>
            <a:r>
              <a:rPr lang="ja-JP" altLang="en-US" sz="2000" dirty="0"/>
              <a:t>らない</a:t>
            </a:r>
            <a:r>
              <a:rPr lang="ja-JP" altLang="en-US" sz="2000" dirty="0" smtClean="0"/>
              <a:t>！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電力密度があがってしまう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/>
              <a:t>スケール前のチップ全体と，スケール後の赤い部分は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同じエネルギーを消費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r>
              <a:rPr kumimoji="1" lang="ja-JP" altLang="en-US" sz="2000" dirty="0" err="1" smtClean="0"/>
              <a:t>チップへのの電力</a:t>
            </a:r>
            <a:r>
              <a:rPr kumimoji="1" lang="ja-JP" altLang="en-US" sz="2000" dirty="0" smtClean="0"/>
              <a:t>供給はもう限界で，増やせない！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/>
              <a:t>使えない（</a:t>
            </a:r>
            <a:r>
              <a:rPr lang="ja-JP" altLang="en-US" sz="2000" dirty="0" smtClean="0">
                <a:solidFill>
                  <a:schemeClr val="accent5"/>
                </a:solidFill>
              </a:rPr>
              <a:t>ダーク</a:t>
            </a:r>
            <a:r>
              <a:rPr lang="ja-JP" altLang="en-US" sz="2000" dirty="0" smtClean="0"/>
              <a:t>）シリコンが</a:t>
            </a:r>
            <a:r>
              <a:rPr lang="en-US" altLang="ja-JP" sz="2000" dirty="0" smtClean="0"/>
              <a:t>…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1601967" y="3429001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5922015" y="3429001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601967" y="3429001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321975" y="3429000"/>
            <a:ext cx="720008" cy="720008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601967" y="4149009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321975" y="4149008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922014" y="342900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3941993" y="3879005"/>
            <a:ext cx="1080012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6282019" y="342900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5922015" y="378900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6282019" y="378900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6642023" y="3429000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7002028" y="3429000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6642024" y="3789004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7002028" y="3789004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5922015" y="414900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6282020" y="414900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5922016" y="450901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6282020" y="450901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6642022" y="414900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7002027" y="414900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6642023" y="450901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7002027" y="450901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/>
          <p:cNvSpPr/>
          <p:nvPr/>
        </p:nvSpPr>
        <p:spPr bwMode="auto">
          <a:xfrm>
            <a:off x="6012017" y="1268977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とはいえ，いまのところ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1691968" y="1268977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691968" y="1268977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411976" y="1268976"/>
            <a:ext cx="720008" cy="720008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691968" y="1988985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411976" y="1988984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/>
          </p:nvPr>
        </p:nvSpPr>
        <p:spPr>
          <a:xfrm>
            <a:off x="611956" y="4329010"/>
            <a:ext cx="8010089" cy="1259707"/>
          </a:xfrm>
        </p:spPr>
        <p:txBody>
          <a:bodyPr/>
          <a:lstStyle/>
          <a:p>
            <a:r>
              <a:rPr kumimoji="1" lang="ja-JP" altLang="en-US" dirty="0" smtClean="0"/>
              <a:t>まだ，ダークにまでは至っていない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電圧も一応下がってはいる</a:t>
            </a:r>
            <a:endParaRPr lang="en-US" altLang="ja-JP" dirty="0"/>
          </a:p>
          <a:p>
            <a:pPr lvl="1"/>
            <a:r>
              <a:rPr lang="ja-JP" altLang="en-US" dirty="0"/>
              <a:t>デバイス</a:t>
            </a:r>
            <a:r>
              <a:rPr lang="ja-JP" altLang="en-US" dirty="0" smtClean="0"/>
              <a:t>技術が進歩</a:t>
            </a:r>
            <a:endParaRPr lang="en-US" altLang="ja-JP" dirty="0"/>
          </a:p>
          <a:p>
            <a:r>
              <a:rPr lang="ja-JP" altLang="en-US" dirty="0" smtClean="0"/>
              <a:t>周波数を上げなくした</a:t>
            </a:r>
            <a:endParaRPr lang="en-US" altLang="ja-JP" dirty="0"/>
          </a:p>
          <a:p>
            <a:pPr lvl="1"/>
            <a:r>
              <a:rPr lang="ja-JP" altLang="en-US" dirty="0" smtClean="0"/>
              <a:t>動作回数が減るので，電力にすごく効く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5"/>
                </a:solidFill>
              </a:rPr>
              <a:t>電圧が下げられなくなったので，</a:t>
            </a:r>
            <a:r>
              <a:rPr lang="ja-JP" altLang="en-US" dirty="0">
                <a:solidFill>
                  <a:schemeClr val="accent5"/>
                </a:solidFill>
              </a:rPr>
              <a:t>電力</a:t>
            </a:r>
            <a:r>
              <a:rPr lang="ja-JP" altLang="en-US" dirty="0" smtClean="0">
                <a:solidFill>
                  <a:schemeClr val="accent5"/>
                </a:solidFill>
              </a:rPr>
              <a:t>密度増大をおさえるために，周波数を上げるのをやめた</a:t>
            </a:r>
            <a:endParaRPr lang="en-US" altLang="ja-JP" dirty="0" smtClean="0">
              <a:solidFill>
                <a:schemeClr val="accent5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6012016" y="126897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6372021" y="126897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6012017" y="162898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6372021" y="162898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正方形/長方形 58"/>
          <p:cNvSpPr/>
          <p:nvPr/>
        </p:nvSpPr>
        <p:spPr bwMode="auto">
          <a:xfrm>
            <a:off x="6012016" y="1988985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>
            <a:off x="6372021" y="1988985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6012017" y="2348989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6372021" y="2348989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6732025" y="1268977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7092030" y="1268977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6732026" y="1628981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7092030" y="1628981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6732025" y="198898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7092030" y="198898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正方形/長方形 69"/>
          <p:cNvSpPr/>
          <p:nvPr/>
        </p:nvSpPr>
        <p:spPr bwMode="auto">
          <a:xfrm>
            <a:off x="6732026" y="234899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7092030" y="234899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右矢印 71"/>
          <p:cNvSpPr/>
          <p:nvPr/>
        </p:nvSpPr>
        <p:spPr bwMode="auto">
          <a:xfrm>
            <a:off x="4031994" y="1718981"/>
            <a:ext cx="1080012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6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アーキテクチャの変遷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2000" dirty="0" smtClean="0"/>
              <a:t>クロック周波数は上がらなくなった．では，どうしたのか？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903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どう対処したのか？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 smtClean="0"/>
              <a:t>クロック周波数はあがらなくなった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accent5"/>
                </a:solidFill>
              </a:rPr>
              <a:t>速さだけでなく，</a:t>
            </a:r>
            <a:r>
              <a:rPr lang="ja-JP" altLang="en-US" dirty="0">
                <a:solidFill>
                  <a:schemeClr val="accent5"/>
                </a:solidFill>
              </a:rPr>
              <a:t>エネルギーとの戦いに</a:t>
            </a:r>
            <a:endParaRPr lang="en-US" altLang="ja-JP" dirty="0" smtClean="0"/>
          </a:p>
          <a:p>
            <a:r>
              <a:rPr lang="ja-JP" altLang="en-US" dirty="0"/>
              <a:t>どう対処したのか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marL="817200" lvl="1" indent="-457200">
              <a:buFont typeface="+mj-lt"/>
              <a:buAutoNum type="arabicPeriod"/>
            </a:pPr>
            <a:r>
              <a:rPr kumimoji="1" lang="ja-JP" altLang="en-US" dirty="0" smtClean="0"/>
              <a:t>マルチコア化</a:t>
            </a:r>
            <a:endParaRPr kumimoji="1" lang="en-US" altLang="ja-JP" dirty="0" smtClean="0"/>
          </a:p>
          <a:p>
            <a:pPr marL="817200" lvl="1" indent="-457200">
              <a:buFont typeface="+mj-lt"/>
              <a:buAutoNum type="arabicPeriod"/>
            </a:pPr>
            <a:r>
              <a:rPr lang="ja-JP" altLang="en-US" dirty="0" smtClean="0"/>
              <a:t>コア</a:t>
            </a:r>
            <a:r>
              <a:rPr lang="ja-JP" altLang="en-US" dirty="0"/>
              <a:t>そのもの</a:t>
            </a:r>
            <a:r>
              <a:rPr lang="ja-JP" altLang="en-US" dirty="0" smtClean="0"/>
              <a:t>や，</a:t>
            </a:r>
            <a:r>
              <a:rPr lang="ja-JP" altLang="en-US" dirty="0"/>
              <a:t>周辺</a:t>
            </a:r>
            <a:r>
              <a:rPr lang="ja-JP" altLang="en-US" dirty="0" smtClean="0"/>
              <a:t>の改良</a:t>
            </a:r>
            <a:endParaRPr lang="en-US" altLang="ja-JP" dirty="0" smtClean="0"/>
          </a:p>
          <a:p>
            <a:endParaRPr lang="en-US" altLang="ja-JP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89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最近 </a:t>
            </a:r>
            <a:r>
              <a:rPr lang="en-US" altLang="ja-JP" dirty="0" smtClean="0"/>
              <a:t>PC </a:t>
            </a:r>
            <a:r>
              <a:rPr lang="ja-JP" altLang="en-US" dirty="0" smtClean="0"/>
              <a:t>が速く</a:t>
            </a:r>
            <a:r>
              <a:rPr lang="ja-JP" altLang="en-US" dirty="0"/>
              <a:t>なってない気がしませんか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1952" y="1268976"/>
            <a:ext cx="9360056" cy="5219751"/>
          </a:xfrm>
        </p:spPr>
        <p:txBody>
          <a:bodyPr/>
          <a:lstStyle/>
          <a:p>
            <a:r>
              <a:rPr lang="ja-JP" altLang="en-US" dirty="0"/>
              <a:t>「昔は新しい </a:t>
            </a:r>
            <a:r>
              <a:rPr lang="en-US" altLang="ja-JP" dirty="0"/>
              <a:t>PC </a:t>
            </a:r>
            <a:r>
              <a:rPr lang="ja-JP" altLang="en-US" dirty="0"/>
              <a:t>を買ったら，速さに感動したのに」</a:t>
            </a:r>
            <a:endParaRPr lang="en-US" altLang="ja-JP" dirty="0"/>
          </a:p>
          <a:p>
            <a:r>
              <a:rPr kumimoji="1" lang="ja-JP" altLang="en-US" dirty="0" smtClean="0"/>
              <a:t>「買い替えても，あまり違いを感じない」</a:t>
            </a:r>
            <a:endParaRPr kumimoji="1" lang="en-US" altLang="ja-JP" dirty="0" smtClean="0"/>
          </a:p>
          <a:p>
            <a:r>
              <a:rPr lang="ja-JP" altLang="en-US" dirty="0" smtClean="0"/>
              <a:t>「なんか，進化が止まってる気がする」</a:t>
            </a:r>
            <a:endParaRPr lang="en-US" altLang="ja-JP" dirty="0" smtClean="0"/>
          </a:p>
          <a:p>
            <a:r>
              <a:rPr lang="en-US" altLang="ja-JP" dirty="0"/>
              <a:t>.｡</a:t>
            </a:r>
            <a:r>
              <a:rPr lang="en-US" altLang="ja-JP" dirty="0" err="1"/>
              <a:t>oO</a:t>
            </a:r>
            <a:r>
              <a:rPr lang="en-US" altLang="ja-JP" dirty="0"/>
              <a:t>(</a:t>
            </a:r>
            <a:r>
              <a:rPr lang="ja-JP" altLang="en-US" dirty="0" smtClean="0"/>
              <a:t>そもそもそんな買い替えてないから，わかんない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992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331965" y="908972"/>
            <a:ext cx="6480072" cy="810009"/>
          </a:xfrm>
        </p:spPr>
        <p:txBody>
          <a:bodyPr/>
          <a:lstStyle/>
          <a:p>
            <a:pPr lvl="1"/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チップに複数の </a:t>
            </a:r>
            <a:r>
              <a:rPr kumimoji="1" lang="en-US" altLang="ja-JP" dirty="0" smtClean="0"/>
              <a:t>CPU </a:t>
            </a:r>
            <a:r>
              <a:rPr kumimoji="1" lang="ja-JP" altLang="en-US" dirty="0" smtClean="0"/>
              <a:t>コアを集積</a:t>
            </a:r>
            <a:endParaRPr kumimoji="1" lang="en-US" altLang="ja-JP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4391998" y="5679025"/>
            <a:ext cx="4347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富士通 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SPARC64 </a:t>
            </a:r>
            <a:r>
              <a:rPr lang="en-US" altLang="ja-JP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Xifx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[Yoshida14]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01" y="1808982"/>
            <a:ext cx="4050045" cy="3773751"/>
          </a:xfrm>
          <a:prstGeom prst="rect">
            <a:avLst/>
          </a:prstGeom>
        </p:spPr>
      </p:pic>
      <p:grpSp>
        <p:nvGrpSpPr>
          <p:cNvPr id="69" name="グループ化 68"/>
          <p:cNvGrpSpPr/>
          <p:nvPr/>
        </p:nvGrpSpPr>
        <p:grpSpPr>
          <a:xfrm>
            <a:off x="5177427" y="2172567"/>
            <a:ext cx="3350534" cy="3060591"/>
            <a:chOff x="2861962" y="2078979"/>
            <a:chExt cx="4095076" cy="3735048"/>
          </a:xfrm>
        </p:grpSpPr>
        <p:sp>
          <p:nvSpPr>
            <p:cNvPr id="5" name="角丸四角形 4"/>
            <p:cNvSpPr/>
            <p:nvPr/>
          </p:nvSpPr>
          <p:spPr bwMode="auto">
            <a:xfrm>
              <a:off x="2861962" y="2078979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 bwMode="auto">
            <a:xfrm>
              <a:off x="3356981" y="2078994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角丸四角形 36"/>
            <p:cNvSpPr/>
            <p:nvPr/>
          </p:nvSpPr>
          <p:spPr bwMode="auto">
            <a:xfrm>
              <a:off x="2861962" y="2618979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 bwMode="auto">
            <a:xfrm>
              <a:off x="3356981" y="2618994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角丸四角形 38"/>
            <p:cNvSpPr/>
            <p:nvPr/>
          </p:nvSpPr>
          <p:spPr bwMode="auto">
            <a:xfrm>
              <a:off x="3925575" y="207898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角丸四角形 39"/>
            <p:cNvSpPr/>
            <p:nvPr/>
          </p:nvSpPr>
          <p:spPr bwMode="auto">
            <a:xfrm>
              <a:off x="4420594" y="207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角丸四角形 40"/>
            <p:cNvSpPr/>
            <p:nvPr/>
          </p:nvSpPr>
          <p:spPr bwMode="auto">
            <a:xfrm>
              <a:off x="3925575" y="261898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角丸四角形 41"/>
            <p:cNvSpPr/>
            <p:nvPr/>
          </p:nvSpPr>
          <p:spPr bwMode="auto">
            <a:xfrm>
              <a:off x="4420594" y="261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角丸四角形 42"/>
            <p:cNvSpPr/>
            <p:nvPr/>
          </p:nvSpPr>
          <p:spPr bwMode="auto">
            <a:xfrm>
              <a:off x="4896487" y="207898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角丸四角形 43"/>
            <p:cNvSpPr/>
            <p:nvPr/>
          </p:nvSpPr>
          <p:spPr bwMode="auto">
            <a:xfrm>
              <a:off x="5391506" y="207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角丸四角形 44"/>
            <p:cNvSpPr/>
            <p:nvPr/>
          </p:nvSpPr>
          <p:spPr bwMode="auto">
            <a:xfrm>
              <a:off x="4896487" y="261898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角丸四角形 45"/>
            <p:cNvSpPr/>
            <p:nvPr/>
          </p:nvSpPr>
          <p:spPr bwMode="auto">
            <a:xfrm>
              <a:off x="5391506" y="261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角丸四角形 46"/>
            <p:cNvSpPr/>
            <p:nvPr/>
          </p:nvSpPr>
          <p:spPr bwMode="auto">
            <a:xfrm>
              <a:off x="5966962" y="207898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角丸四角形 47"/>
            <p:cNvSpPr/>
            <p:nvPr/>
          </p:nvSpPr>
          <p:spPr bwMode="auto">
            <a:xfrm>
              <a:off x="6461981" y="207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角丸四角形 48"/>
            <p:cNvSpPr/>
            <p:nvPr/>
          </p:nvSpPr>
          <p:spPr bwMode="auto">
            <a:xfrm>
              <a:off x="5966962" y="261898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角丸四角形 49"/>
            <p:cNvSpPr/>
            <p:nvPr/>
          </p:nvSpPr>
          <p:spPr bwMode="auto">
            <a:xfrm>
              <a:off x="6461981" y="261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角丸四角形 50"/>
            <p:cNvSpPr/>
            <p:nvPr/>
          </p:nvSpPr>
          <p:spPr bwMode="auto">
            <a:xfrm>
              <a:off x="2862000" y="4734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角丸四角形 51"/>
            <p:cNvSpPr/>
            <p:nvPr/>
          </p:nvSpPr>
          <p:spPr bwMode="auto">
            <a:xfrm>
              <a:off x="3357019" y="473401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角丸四角形 52"/>
            <p:cNvSpPr/>
            <p:nvPr/>
          </p:nvSpPr>
          <p:spPr bwMode="auto">
            <a:xfrm>
              <a:off x="2862000" y="5274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角丸四角形 53"/>
            <p:cNvSpPr/>
            <p:nvPr/>
          </p:nvSpPr>
          <p:spPr bwMode="auto">
            <a:xfrm>
              <a:off x="3357019" y="5274015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角丸四角形 54"/>
            <p:cNvSpPr/>
            <p:nvPr/>
          </p:nvSpPr>
          <p:spPr bwMode="auto">
            <a:xfrm>
              <a:off x="3925613" y="4734006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角丸四角形 55"/>
            <p:cNvSpPr/>
            <p:nvPr/>
          </p:nvSpPr>
          <p:spPr bwMode="auto">
            <a:xfrm>
              <a:off x="4420632" y="4734021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角丸四角形 56"/>
            <p:cNvSpPr/>
            <p:nvPr/>
          </p:nvSpPr>
          <p:spPr bwMode="auto">
            <a:xfrm>
              <a:off x="3925613" y="5274006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角丸四角形 57"/>
            <p:cNvSpPr/>
            <p:nvPr/>
          </p:nvSpPr>
          <p:spPr bwMode="auto">
            <a:xfrm>
              <a:off x="4420632" y="5274021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角丸四角形 58"/>
            <p:cNvSpPr/>
            <p:nvPr/>
          </p:nvSpPr>
          <p:spPr bwMode="auto">
            <a:xfrm>
              <a:off x="4896525" y="4734006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角丸四角形 59"/>
            <p:cNvSpPr/>
            <p:nvPr/>
          </p:nvSpPr>
          <p:spPr bwMode="auto">
            <a:xfrm>
              <a:off x="5391544" y="4734021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角丸四角形 60"/>
            <p:cNvSpPr/>
            <p:nvPr/>
          </p:nvSpPr>
          <p:spPr bwMode="auto">
            <a:xfrm>
              <a:off x="4896525" y="5274006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角丸四角形 61"/>
            <p:cNvSpPr/>
            <p:nvPr/>
          </p:nvSpPr>
          <p:spPr bwMode="auto">
            <a:xfrm>
              <a:off x="5391544" y="5274021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角丸四角形 62"/>
            <p:cNvSpPr/>
            <p:nvPr/>
          </p:nvSpPr>
          <p:spPr bwMode="auto">
            <a:xfrm>
              <a:off x="5967000" y="4734006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角丸四角形 63"/>
            <p:cNvSpPr/>
            <p:nvPr/>
          </p:nvSpPr>
          <p:spPr bwMode="auto">
            <a:xfrm>
              <a:off x="6462019" y="4734021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角丸四角形 64"/>
            <p:cNvSpPr/>
            <p:nvPr/>
          </p:nvSpPr>
          <p:spPr bwMode="auto">
            <a:xfrm>
              <a:off x="5967000" y="5274006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角丸四角形 65"/>
            <p:cNvSpPr/>
            <p:nvPr/>
          </p:nvSpPr>
          <p:spPr bwMode="auto">
            <a:xfrm>
              <a:off x="6462019" y="5274021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角丸四角形 66"/>
            <p:cNvSpPr/>
            <p:nvPr/>
          </p:nvSpPr>
          <p:spPr bwMode="auto">
            <a:xfrm>
              <a:off x="4662000" y="324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角丸四角形 67"/>
            <p:cNvSpPr/>
            <p:nvPr/>
          </p:nvSpPr>
          <p:spPr bwMode="auto">
            <a:xfrm>
              <a:off x="4662000" y="4149000"/>
              <a:ext cx="495019" cy="540006"/>
            </a:xfrm>
            <a:prstGeom prst="roundRect">
              <a:avLst/>
            </a:prstGeom>
            <a:solidFill>
              <a:schemeClr val="tx1">
                <a:alpha val="5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63909" y="3597057"/>
            <a:ext cx="2226134" cy="1710019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1523913" y="3327055"/>
            <a:ext cx="1530017" cy="1260014"/>
            <a:chOff x="1061961" y="1988984"/>
            <a:chExt cx="2610029" cy="1980022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1061961" y="1988984"/>
              <a:ext cx="1260014" cy="1980022"/>
            </a:xfrm>
            <a:prstGeom prst="roundRect">
              <a:avLst/>
            </a:prstGeom>
            <a:solidFill>
              <a:schemeClr val="tx1">
                <a:alpha val="7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角丸四角形 70"/>
            <p:cNvSpPr/>
            <p:nvPr/>
          </p:nvSpPr>
          <p:spPr bwMode="auto">
            <a:xfrm>
              <a:off x="2321975" y="1988984"/>
              <a:ext cx="1350015" cy="1980022"/>
            </a:xfrm>
            <a:prstGeom prst="roundRect">
              <a:avLst/>
            </a:prstGeom>
            <a:solidFill>
              <a:schemeClr val="tx1">
                <a:alpha val="70000"/>
              </a:schemeClr>
            </a:solidFill>
            <a:ln w="50800">
              <a:solidFill>
                <a:schemeClr val="bg1"/>
              </a:solidFill>
              <a:headEnd/>
              <a:tailEnd type="triangle" w="sm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 smtClean="0">
                  <a:solidFill>
                    <a:schemeClr val="bg1"/>
                  </a:solidFill>
                </a:rPr>
                <a:t>コア</a:t>
              </a:r>
              <a:endParaRPr kumimoji="1" lang="ja-JP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251952" y="5679025"/>
            <a:ext cx="3901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 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Core2 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Duo [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IntelC2D06]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 smtClean="0"/>
              <a:t>方針の転換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CPU </a:t>
            </a:r>
            <a:r>
              <a:rPr kumimoji="1" lang="ja-JP" altLang="en-US" dirty="0" smtClean="0"/>
              <a:t>を大型化」　から，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の個数を増やす」　に</a:t>
            </a:r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なぜ？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4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ポラックの法則 </a:t>
            </a:r>
            <a:r>
              <a:rPr kumimoji="1" lang="en-US" altLang="ja-JP" sz="2000" b="0" dirty="0" smtClean="0"/>
              <a:t>[</a:t>
            </a:r>
            <a:r>
              <a:rPr lang="en-US" altLang="ja-JP" sz="2000" b="0" dirty="0"/>
              <a:t>Pollack99</a:t>
            </a:r>
            <a:r>
              <a:rPr kumimoji="1" lang="en-US" altLang="ja-JP" sz="2000" b="0" dirty="0" smtClean="0"/>
              <a:t>]</a:t>
            </a:r>
            <a:endParaRPr kumimoji="1" lang="ja-JP" altLang="en-US" b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2000" y="1179000"/>
            <a:ext cx="8010089" cy="495000"/>
          </a:xfrm>
        </p:spPr>
        <p:txBody>
          <a:bodyPr/>
          <a:lstStyle/>
          <a:p>
            <a:pPr lvl="1"/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CPU </a:t>
            </a:r>
            <a:r>
              <a:rPr kumimoji="1" lang="ja-JP" altLang="en-US" dirty="0" smtClean="0"/>
              <a:t>の性能は回路面積の平方根に比例」</a:t>
            </a:r>
            <a:endParaRPr kumimoji="1" lang="en-US" altLang="ja-JP" dirty="0" smtClean="0"/>
          </a:p>
        </p:txBody>
      </p:sp>
      <p:pic>
        <p:nvPicPr>
          <p:cNvPr id="4098" name="Picture 2" descr="http://deliveryimages.acm.org/10.1145/2190000/2181798/horowitz_fig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21337" r="14631" b="13695"/>
          <a:stretch/>
        </p:blipFill>
        <p:spPr bwMode="auto">
          <a:xfrm>
            <a:off x="1872000" y="2083890"/>
            <a:ext cx="5354116" cy="36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1647000" y="5773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 smtClean="0">
                <a:solidFill>
                  <a:schemeClr val="accent5"/>
                </a:solidFill>
              </a:rPr>
              <a:t>1</a:t>
            </a:r>
            <a:endParaRPr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447000" y="5728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400" dirty="0" smtClean="0">
                <a:solidFill>
                  <a:schemeClr val="accent5"/>
                </a:solidFill>
              </a:rPr>
              <a:t>10</a:t>
            </a:r>
            <a:endParaRPr lang="ja-JP" altLang="en-US" sz="2400" dirty="0">
              <a:solidFill>
                <a:schemeClr val="accent5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202000" y="5728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400" dirty="0" smtClean="0">
                <a:solidFill>
                  <a:schemeClr val="accent5"/>
                </a:solidFill>
              </a:rPr>
              <a:t>100</a:t>
            </a:r>
            <a:endParaRPr lang="ja-JP" altLang="en-US" sz="2400" dirty="0">
              <a:solidFill>
                <a:schemeClr val="accent5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957000" y="5728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400" dirty="0" smtClean="0">
                <a:solidFill>
                  <a:schemeClr val="accent5"/>
                </a:solidFill>
              </a:rPr>
              <a:t>1000</a:t>
            </a:r>
            <a:endParaRPr lang="ja-JP" altLang="en-US" sz="2400" dirty="0">
              <a:solidFill>
                <a:schemeClr val="accent5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467000" y="5593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 smtClean="0">
                <a:solidFill>
                  <a:schemeClr val="accent6"/>
                </a:solidFill>
              </a:rPr>
              <a:t>1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467000" y="4648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>
                <a:solidFill>
                  <a:schemeClr val="accent6"/>
                </a:solidFill>
              </a:rPr>
              <a:t>3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467000" y="3703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 smtClean="0">
                <a:solidFill>
                  <a:schemeClr val="accent6"/>
                </a:solidFill>
              </a:rPr>
              <a:t>10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467000" y="2803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 smtClean="0">
                <a:solidFill>
                  <a:schemeClr val="accent6"/>
                </a:solidFill>
              </a:rPr>
              <a:t>32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467000" y="190389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 smtClean="0">
                <a:solidFill>
                  <a:schemeClr val="accent6"/>
                </a:solidFill>
              </a:rPr>
              <a:t>100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347000" y="6084000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 smtClean="0">
                <a:solidFill>
                  <a:schemeClr val="accent5"/>
                </a:solidFill>
              </a:rPr>
              <a:t>i386 </a:t>
            </a:r>
            <a:r>
              <a:rPr lang="ja-JP" altLang="en-US" sz="2000" dirty="0" smtClean="0">
                <a:solidFill>
                  <a:schemeClr val="accent5"/>
                </a:solidFill>
              </a:rPr>
              <a:t>に対する相対面積</a:t>
            </a:r>
            <a:r>
              <a:rPr lang="en-US" altLang="ja-JP" sz="2000" dirty="0" smtClean="0">
                <a:solidFill>
                  <a:schemeClr val="accent5"/>
                </a:solidFill>
              </a:rPr>
              <a:t/>
            </a:r>
            <a:br>
              <a:rPr lang="en-US" altLang="ja-JP" sz="2000" dirty="0" smtClean="0">
                <a:solidFill>
                  <a:schemeClr val="accent5"/>
                </a:solidFill>
              </a:rPr>
            </a:br>
            <a:r>
              <a:rPr lang="ja-JP" altLang="en-US" sz="2000" dirty="0" smtClean="0">
                <a:solidFill>
                  <a:schemeClr val="accent5"/>
                </a:solidFill>
              </a:rPr>
              <a:t>（対数）</a:t>
            </a:r>
            <a:endParaRPr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 rot="16200000">
            <a:off x="1049922" y="3646857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dirty="0" smtClean="0">
                <a:solidFill>
                  <a:schemeClr val="accent6"/>
                </a:solidFill>
              </a:rPr>
              <a:t>i386 </a:t>
            </a:r>
            <a:r>
              <a:rPr lang="ja-JP" altLang="en-US" sz="2000" dirty="0" smtClean="0">
                <a:solidFill>
                  <a:schemeClr val="accent6"/>
                </a:solidFill>
              </a:rPr>
              <a:t>に対する相対</a:t>
            </a:r>
            <a:r>
              <a:rPr lang="ja-JP" altLang="en-US" sz="2000" dirty="0">
                <a:solidFill>
                  <a:schemeClr val="accent6"/>
                </a:solidFill>
              </a:rPr>
              <a:t>性能（対数）</a:t>
            </a:r>
            <a:endParaRPr lang="en-US" altLang="ja-JP" sz="2000" dirty="0">
              <a:solidFill>
                <a:schemeClr val="accent6"/>
              </a:solidFill>
            </a:endParaRPr>
          </a:p>
          <a:p>
            <a:pPr marL="0" lvl="1" algn="ctr"/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-378000" y="6453465"/>
            <a:ext cx="3068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グラフは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[Danowitz12]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より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そもそも </a:t>
            </a:r>
            <a:r>
              <a:rPr lang="en-US" altLang="ja-JP" dirty="0" smtClean="0"/>
              <a:t>CPU </a:t>
            </a:r>
            <a:r>
              <a:rPr lang="ja-JP" altLang="en-US" dirty="0" smtClean="0"/>
              <a:t>の大型化とは？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1952" y="998973"/>
            <a:ext cx="8550046" cy="810008"/>
          </a:xfrm>
        </p:spPr>
        <p:txBody>
          <a:bodyPr/>
          <a:lstStyle/>
          <a:p>
            <a:r>
              <a:rPr lang="ja-JP" altLang="en-US" dirty="0" smtClean="0"/>
              <a:t>依存がない部分を探して，並びかえて並列に実行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out-of-order </a:t>
            </a:r>
            <a:r>
              <a:rPr lang="ja-JP" altLang="en-US" dirty="0" smtClean="0"/>
              <a:t>実行）</a:t>
            </a:r>
            <a:endParaRPr lang="en-US" altLang="ja-JP" dirty="0"/>
          </a:p>
        </p:txBody>
      </p:sp>
      <p:sp>
        <p:nvSpPr>
          <p:cNvPr id="4" name="円/楕円 3"/>
          <p:cNvSpPr/>
          <p:nvPr/>
        </p:nvSpPr>
        <p:spPr bwMode="auto">
          <a:xfrm>
            <a:off x="1691968" y="2168986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A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2771980" y="2168985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B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3851992" y="2168985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C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4932004" y="2168985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D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6012016" y="2168985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" name="曲線コネクタ 8"/>
          <p:cNvCxnSpPr>
            <a:stCxn id="4" idx="7"/>
            <a:endCxn id="6" idx="1"/>
          </p:cNvCxnSpPr>
          <p:nvPr/>
        </p:nvCxnSpPr>
        <p:spPr bwMode="auto">
          <a:xfrm rot="5400000" flipH="1" flipV="1">
            <a:off x="3131984" y="1422617"/>
            <a:ext cx="1" cy="1650902"/>
          </a:xfrm>
          <a:prstGeom prst="curvedConnector3">
            <a:avLst>
              <a:gd name="adj1" fmla="val 307683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曲線コネクタ 9"/>
          <p:cNvCxnSpPr>
            <a:stCxn id="5" idx="5"/>
            <a:endCxn id="8" idx="3"/>
          </p:cNvCxnSpPr>
          <p:nvPr/>
        </p:nvCxnSpPr>
        <p:spPr bwMode="auto">
          <a:xfrm rot="16200000" flipH="1">
            <a:off x="4752002" y="1264452"/>
            <a:ext cx="12700" cy="2730914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 bwMode="auto">
          <a:xfrm>
            <a:off x="1691968" y="4059008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A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1691968" y="4779016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B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2771980" y="4059008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C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3851992" y="4059008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D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2771980" y="4779016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6" name="曲線コネクタ 15"/>
          <p:cNvCxnSpPr>
            <a:stCxn id="11" idx="7"/>
            <a:endCxn id="13" idx="1"/>
          </p:cNvCxnSpPr>
          <p:nvPr/>
        </p:nvCxnSpPr>
        <p:spPr bwMode="auto">
          <a:xfrm rot="5400000" flipH="1" flipV="1">
            <a:off x="2591978" y="3852645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曲線コネクタ 16"/>
          <p:cNvCxnSpPr>
            <a:stCxn id="12" idx="5"/>
            <a:endCxn id="15" idx="3"/>
          </p:cNvCxnSpPr>
          <p:nvPr/>
        </p:nvCxnSpPr>
        <p:spPr bwMode="auto">
          <a:xfrm rot="16200000" flipH="1">
            <a:off x="2591978" y="4954495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曲線コネクタ 17"/>
          <p:cNvCxnSpPr>
            <a:stCxn id="13" idx="7"/>
            <a:endCxn id="14" idx="1"/>
          </p:cNvCxnSpPr>
          <p:nvPr/>
        </p:nvCxnSpPr>
        <p:spPr bwMode="auto">
          <a:xfrm rot="5400000" flipH="1" flipV="1">
            <a:off x="3671990" y="3852645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プレースホルダー 2"/>
          <p:cNvSpPr txBox="1">
            <a:spLocks/>
          </p:cNvSpPr>
          <p:nvPr/>
        </p:nvSpPr>
        <p:spPr bwMode="auto">
          <a:xfrm>
            <a:off x="251952" y="6039029"/>
            <a:ext cx="8550095" cy="63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72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◇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2pPr>
            <a:lvl3pPr marL="108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100"/>
              </a:spcAft>
              <a:buClr>
                <a:srgbClr val="9BBB57"/>
              </a:buClr>
              <a:buSzPct val="120000"/>
              <a:buFont typeface="Segoe UI" panose="020B0502040204020203" pitchFamily="34" charset="0"/>
              <a:buChar char="□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3pPr>
            <a:lvl4pPr marL="144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80000"/>
              <a:buFont typeface="MeiryoKe_PGothic" panose="020B0604030504040204" pitchFamily="50" charset="-128"/>
              <a:buChar char="✳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4pPr>
            <a:lvl5pPr marL="180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＋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5pPr>
            <a:lvl6pPr marL="25146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kern="0" dirty="0" smtClean="0"/>
              <a:t>よりアグレッシブに並び替えるため </a:t>
            </a:r>
            <a:r>
              <a:rPr lang="en-US" altLang="ja-JP" kern="0" dirty="0" smtClean="0"/>
              <a:t>&amp;</a:t>
            </a:r>
            <a:br>
              <a:rPr lang="en-US" altLang="ja-JP" kern="0" dirty="0" smtClean="0"/>
            </a:br>
            <a:r>
              <a:rPr lang="ja-JP" altLang="en-US" kern="0" dirty="0" smtClean="0"/>
              <a:t>たくさん並列実行するため，</a:t>
            </a:r>
            <a:r>
              <a:rPr lang="en-US" altLang="ja-JP" kern="0" dirty="0" smtClean="0"/>
              <a:t>CPU </a:t>
            </a:r>
            <a:r>
              <a:rPr lang="ja-JP" altLang="en-US" kern="0" dirty="0" smtClean="0"/>
              <a:t>が大型化</a:t>
            </a:r>
            <a:endParaRPr lang="en-US" altLang="ja-JP" kern="0" dirty="0" smtClean="0"/>
          </a:p>
        </p:txBody>
      </p:sp>
      <p:sp>
        <p:nvSpPr>
          <p:cNvPr id="21" name="右矢印 20"/>
          <p:cNvSpPr/>
          <p:nvPr/>
        </p:nvSpPr>
        <p:spPr bwMode="auto">
          <a:xfrm rot="5400000">
            <a:off x="4076995" y="3023995"/>
            <a:ext cx="360002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曲線コネクタ 21"/>
          <p:cNvCxnSpPr/>
          <p:nvPr/>
        </p:nvCxnSpPr>
        <p:spPr bwMode="auto">
          <a:xfrm rot="5400000" flipH="1" flipV="1">
            <a:off x="4761094" y="1979891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 bwMode="auto">
          <a:xfrm>
            <a:off x="1691968" y="5679025"/>
            <a:ext cx="5760064" cy="2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6282019" y="567902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時間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 bwMode="auto">
          <a:xfrm>
            <a:off x="6732024" y="1628978"/>
            <a:ext cx="0" cy="405004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左右矢印 19"/>
          <p:cNvSpPr/>
          <p:nvPr/>
        </p:nvSpPr>
        <p:spPr bwMode="auto">
          <a:xfrm>
            <a:off x="4662001" y="3969006"/>
            <a:ext cx="2070023" cy="720008"/>
          </a:xfrm>
          <a:prstGeom prst="leftRightArrow">
            <a:avLst/>
          </a:prstGeom>
          <a:ln>
            <a:headEnd/>
            <a:tailEnd type="triangle" w="sm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+mn-ea"/>
              </a:rPr>
              <a:t>高速化！</a:t>
            </a:r>
          </a:p>
        </p:txBody>
      </p:sp>
    </p:spTree>
    <p:extLst>
      <p:ext uri="{BB962C8B-B14F-4D97-AF65-F5344CB8AC3E}">
        <p14:creationId xmlns:p14="http://schemas.microsoft.com/office/powerpoint/2010/main" val="26413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ポラックの法則の</a:t>
            </a:r>
            <a:r>
              <a:rPr lang="ja-JP" altLang="en-US" dirty="0" smtClean="0"/>
              <a:t>背景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561074" y="1268976"/>
            <a:ext cx="8550046" cy="1709712"/>
          </a:xfrm>
        </p:spPr>
        <p:txBody>
          <a:bodyPr/>
          <a:lstStyle/>
          <a:p>
            <a:r>
              <a:rPr kumimoji="1" lang="ja-JP" altLang="en-US" dirty="0" smtClean="0"/>
              <a:t>回路量に比例して性能があがらない：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並列処理できる部分には</a:t>
            </a:r>
            <a:r>
              <a:rPr lang="ja-JP" altLang="en-US" dirty="0"/>
              <a:t>限りが</a:t>
            </a:r>
            <a:r>
              <a:rPr lang="ja-JP" altLang="en-US" dirty="0" smtClean="0"/>
              <a:t>ある</a:t>
            </a:r>
            <a:endParaRPr lang="en-US" altLang="ja-JP" dirty="0" smtClean="0"/>
          </a:p>
        </p:txBody>
      </p:sp>
      <p:sp>
        <p:nvSpPr>
          <p:cNvPr id="21" name="円/楕円 20"/>
          <p:cNvSpPr/>
          <p:nvPr/>
        </p:nvSpPr>
        <p:spPr bwMode="auto">
          <a:xfrm>
            <a:off x="1875460" y="3519002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A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1875460" y="4239010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B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2955472" y="3519002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C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4035484" y="3519002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D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2955472" y="4239010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6" name="曲線コネクタ 25"/>
          <p:cNvCxnSpPr>
            <a:stCxn id="21" idx="7"/>
            <a:endCxn id="23" idx="1"/>
          </p:cNvCxnSpPr>
          <p:nvPr/>
        </p:nvCxnSpPr>
        <p:spPr bwMode="auto">
          <a:xfrm rot="5400000" flipH="1" flipV="1">
            <a:off x="2775470" y="3312639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曲線コネクタ 26"/>
          <p:cNvCxnSpPr/>
          <p:nvPr/>
        </p:nvCxnSpPr>
        <p:spPr bwMode="auto">
          <a:xfrm rot="16200000" flipH="1">
            <a:off x="2784562" y="4409919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曲線コネクタ 27"/>
          <p:cNvCxnSpPr>
            <a:stCxn id="23" idx="7"/>
            <a:endCxn id="24" idx="1"/>
          </p:cNvCxnSpPr>
          <p:nvPr/>
        </p:nvCxnSpPr>
        <p:spPr bwMode="auto">
          <a:xfrm rot="5400000" flipH="1" flipV="1">
            <a:off x="3855482" y="3312639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 bwMode="auto">
          <a:xfrm>
            <a:off x="1460865" y="5769026"/>
            <a:ext cx="5904656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6230918" y="5409022"/>
            <a:ext cx="1056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時間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1875460" y="4959017"/>
            <a:ext cx="720008" cy="540006"/>
          </a:xfrm>
          <a:prstGeom prst="ellipse">
            <a:avLst/>
          </a:prstGeom>
          <a:ln w="38100">
            <a:solidFill>
              <a:schemeClr val="accent6"/>
            </a:solidFill>
            <a:prstDash val="sysDash"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B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円/楕円 31"/>
          <p:cNvSpPr/>
          <p:nvPr/>
        </p:nvSpPr>
        <p:spPr bwMode="auto">
          <a:xfrm>
            <a:off x="2955472" y="4959017"/>
            <a:ext cx="720008" cy="540006"/>
          </a:xfrm>
          <a:prstGeom prst="ellipse">
            <a:avLst/>
          </a:prstGeom>
          <a:ln w="38100">
            <a:solidFill>
              <a:schemeClr val="accent6"/>
            </a:solidFill>
            <a:prstDash val="sysDash"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円/楕円 32"/>
          <p:cNvSpPr/>
          <p:nvPr/>
        </p:nvSpPr>
        <p:spPr bwMode="auto">
          <a:xfrm>
            <a:off x="4035484" y="4239009"/>
            <a:ext cx="720008" cy="540006"/>
          </a:xfrm>
          <a:prstGeom prst="ellipse">
            <a:avLst/>
          </a:prstGeom>
          <a:ln w="38100">
            <a:solidFill>
              <a:schemeClr val="accent6"/>
            </a:solidFill>
            <a:prstDash val="sysDash"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4035484" y="4959017"/>
            <a:ext cx="720008" cy="540006"/>
          </a:xfrm>
          <a:prstGeom prst="ellipse">
            <a:avLst/>
          </a:prstGeom>
          <a:ln w="38100">
            <a:solidFill>
              <a:schemeClr val="accent6"/>
            </a:solidFill>
            <a:prstDash val="sysDash"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474989" y="4509012"/>
            <a:ext cx="4237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2000" dirty="0" smtClean="0">
                <a:solidFill>
                  <a:schemeClr val="accent6"/>
                </a:solidFill>
              </a:rPr>
              <a:t>３つ処理できるようにしても，</a:t>
            </a:r>
            <a:r>
              <a:rPr lang="en-US" altLang="ja-JP" sz="2000" dirty="0" smtClean="0">
                <a:solidFill>
                  <a:schemeClr val="accent6"/>
                </a:solidFill>
              </a:rPr>
              <a:t/>
            </a:r>
            <a:br>
              <a:rPr lang="en-US" altLang="ja-JP" sz="2000" dirty="0" smtClean="0">
                <a:solidFill>
                  <a:schemeClr val="accent6"/>
                </a:solidFill>
              </a:rPr>
            </a:br>
            <a:r>
              <a:rPr lang="ja-JP" altLang="en-US" sz="2000" dirty="0">
                <a:solidFill>
                  <a:schemeClr val="accent6"/>
                </a:solidFill>
              </a:rPr>
              <a:t>仕事</a:t>
            </a:r>
            <a:r>
              <a:rPr lang="ja-JP" altLang="en-US" sz="2000" dirty="0" smtClean="0">
                <a:solidFill>
                  <a:schemeClr val="accent6"/>
                </a:solidFill>
              </a:rPr>
              <a:t>がない！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マルチコア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477000" y="1088975"/>
            <a:ext cx="8370044" cy="2835026"/>
          </a:xfrm>
        </p:spPr>
        <p:txBody>
          <a:bodyPr/>
          <a:lstStyle/>
          <a:p>
            <a:r>
              <a:rPr lang="ja-JP" altLang="en-US" sz="2000" dirty="0" smtClean="0"/>
              <a:t>複数のプログラムを各コアで並列に走らせる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例：</a:t>
            </a:r>
            <a:r>
              <a:rPr lang="en-US" altLang="ja-JP" sz="2000" dirty="0" err="1"/>
              <a:t>A.c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B.c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C.c</a:t>
            </a:r>
            <a:r>
              <a:rPr lang="en-US" altLang="ja-JP" sz="2000" dirty="0"/>
              <a:t> … </a:t>
            </a:r>
            <a:r>
              <a:rPr lang="ja-JP" altLang="en-US" sz="2000" dirty="0"/>
              <a:t>を複数の </a:t>
            </a:r>
            <a:r>
              <a:rPr lang="en-US" altLang="ja-JP" sz="2000" dirty="0" err="1"/>
              <a:t>gcc</a:t>
            </a:r>
            <a:r>
              <a:rPr lang="en-US" altLang="ja-JP" sz="2000" dirty="0"/>
              <a:t> </a:t>
            </a:r>
            <a:r>
              <a:rPr lang="ja-JP" altLang="en-US" sz="2000" dirty="0"/>
              <a:t>で並列にコンパイルとか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そもそもハードで並列な部分を探してくる必要がない</a:t>
            </a:r>
            <a:endParaRPr lang="en-US" altLang="ja-JP" sz="2000" dirty="0" smtClean="0"/>
          </a:p>
          <a:p>
            <a:r>
              <a:rPr lang="ja-JP" altLang="en-US" sz="2000" dirty="0" smtClean="0"/>
              <a:t>戦い</a:t>
            </a:r>
            <a:r>
              <a:rPr lang="ja-JP" altLang="en-US" sz="2000" dirty="0"/>
              <a:t>は数だよ</a:t>
            </a:r>
            <a:r>
              <a:rPr lang="ja-JP" altLang="en-US" sz="2000" dirty="0" smtClean="0"/>
              <a:t>！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コア数（回路量）に比例して性能があがる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大型化するより，小さいのを並べよう</a:t>
            </a:r>
            <a:endParaRPr lang="en-US" altLang="ja-JP" sz="2000" dirty="0" smtClean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972000" y="4239000"/>
            <a:ext cx="7200017" cy="1845000"/>
            <a:chOff x="972000" y="4149000"/>
            <a:chExt cx="7200017" cy="1845000"/>
          </a:xfrm>
        </p:grpSpPr>
        <p:sp>
          <p:nvSpPr>
            <p:cNvPr id="15" name="正方形/長方形 14"/>
            <p:cNvSpPr/>
            <p:nvPr/>
          </p:nvSpPr>
          <p:spPr bwMode="auto">
            <a:xfrm>
              <a:off x="4212000" y="4149000"/>
              <a:ext cx="1440016" cy="1440016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6732000" y="4149000"/>
              <a:ext cx="674992" cy="675008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x1</a:t>
              </a:r>
              <a:endPara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972000" y="4508992"/>
              <a:ext cx="720008" cy="720008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7451993" y="4149000"/>
              <a:ext cx="720024" cy="675008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x1</a:t>
              </a:r>
              <a:endPara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6731992" y="4869008"/>
              <a:ext cx="674992" cy="720008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x1</a:t>
              </a:r>
              <a:endPara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7451985" y="4869008"/>
              <a:ext cx="720024" cy="720008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x1</a:t>
              </a:r>
              <a:endParaRPr kumimoji="1" lang="ja-JP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右矢印 20"/>
            <p:cNvSpPr/>
            <p:nvPr/>
          </p:nvSpPr>
          <p:spPr bwMode="auto">
            <a:xfrm>
              <a:off x="2187000" y="4554000"/>
              <a:ext cx="1530016" cy="630007"/>
            </a:xfrm>
            <a:prstGeom prst="rightArrow">
              <a:avLst/>
            </a:prstGeom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/>
                <a:t>Size x4</a:t>
              </a:r>
              <a:endParaRPr kumimoji="1" lang="ja-JP" altLang="en-US" b="1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382000" y="4509000"/>
              <a:ext cx="107753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altLang="ja-JP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</a:t>
              </a:r>
              <a:endParaRPr lang="ja-JP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372000" y="5589000"/>
              <a:ext cx="17459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en-US" altLang="ja-JP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Speed x4</a:t>
              </a:r>
              <a:endPara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852000" y="5593890"/>
              <a:ext cx="17459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en-US" altLang="ja-JP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Speed x2</a:t>
              </a:r>
              <a:endPara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5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マルチコアの研究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50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マルチコアの研究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268976"/>
            <a:ext cx="8010089" cy="52197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000" dirty="0" smtClean="0"/>
              <a:t>キャッシュ</a:t>
            </a:r>
            <a:endParaRPr kumimoji="1" lang="en-US" altLang="ja-JP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 smtClean="0"/>
              <a:t>メニーコアによるアクセラレータ</a:t>
            </a:r>
            <a:endParaRPr lang="en-US" altLang="ja-JP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 smtClean="0"/>
              <a:t>トランザクショナル・メモリ</a:t>
            </a:r>
            <a:endParaRPr lang="en-US" altLang="ja-JP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/>
              <a:t>Network On Chip (NOC)</a:t>
            </a:r>
          </a:p>
          <a:p>
            <a:pPr lvl="1"/>
            <a:r>
              <a:rPr lang="ja-JP" altLang="en-US" sz="2000" dirty="0" smtClean="0"/>
              <a:t>光インターコネクト，</a:t>
            </a:r>
            <a:r>
              <a:rPr lang="ja-JP" altLang="en-US" sz="2000" dirty="0" smtClean="0">
                <a:solidFill>
                  <a:schemeClr val="accent5"/>
                </a:solidFill>
              </a:rPr>
              <a:t>ランダム・リンク・トポロジ</a:t>
            </a:r>
            <a:endParaRPr lang="en-US" altLang="ja-JP" sz="2000" dirty="0" smtClean="0">
              <a:solidFill>
                <a:schemeClr val="accent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 smtClean="0">
                <a:solidFill>
                  <a:schemeClr val="accent5"/>
                </a:solidFill>
              </a:rPr>
              <a:t>ヘテロジニアス・マルチコア</a:t>
            </a:r>
            <a:endParaRPr lang="en-US" altLang="ja-JP" sz="20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今日紹介するマルチコアの技術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b="1" dirty="0" smtClean="0"/>
              <a:t>ランダム・リンク・トポロジ</a:t>
            </a:r>
            <a:endParaRPr lang="en-US" altLang="ja-JP" b="1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ヘテロジニアス・マルチコア</a:t>
            </a:r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40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曲線コネクタ 157"/>
          <p:cNvCxnSpPr/>
          <p:nvPr/>
        </p:nvCxnSpPr>
        <p:spPr bwMode="auto">
          <a:xfrm>
            <a:off x="5652012" y="4059007"/>
            <a:ext cx="16802" cy="960011"/>
          </a:xfrm>
          <a:prstGeom prst="curvedConnector3">
            <a:avLst>
              <a:gd name="adj1" fmla="val 1066218"/>
            </a:avLst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ランダム・リンクを含むトポロジ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521955" y="1358977"/>
            <a:ext cx="8190091" cy="1620018"/>
          </a:xfrm>
        </p:spPr>
        <p:txBody>
          <a:bodyPr/>
          <a:lstStyle/>
          <a:p>
            <a:r>
              <a:rPr lang="ja-JP" altLang="en-US" dirty="0" smtClean="0"/>
              <a:t>コア間で通信するためのネットワークをどう作るか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どのように繋ぐと，より性能がでるか</a:t>
            </a:r>
            <a:endParaRPr lang="en-US" altLang="ja-JP" dirty="0" smtClean="0"/>
          </a:p>
          <a:p>
            <a:r>
              <a:rPr lang="ja-JP" altLang="en-US" dirty="0" smtClean="0"/>
              <a:t>レギュラーよりも，ランダムな方が良い</a:t>
            </a:r>
            <a:endParaRPr lang="en-US" altLang="ja-JP" dirty="0" smtClean="0"/>
          </a:p>
        </p:txBody>
      </p:sp>
      <p:grpSp>
        <p:nvGrpSpPr>
          <p:cNvPr id="153" name="グループ化 152"/>
          <p:cNvGrpSpPr/>
          <p:nvPr/>
        </p:nvGrpSpPr>
        <p:grpSpPr>
          <a:xfrm>
            <a:off x="1691968" y="3429000"/>
            <a:ext cx="2160024" cy="2160024"/>
            <a:chOff x="1601967" y="3338999"/>
            <a:chExt cx="1620018" cy="1620018"/>
          </a:xfrm>
        </p:grpSpPr>
        <p:cxnSp>
          <p:nvCxnSpPr>
            <p:cNvPr id="9" name="直線コネクタ 8"/>
            <p:cNvCxnSpPr/>
            <p:nvPr/>
          </p:nvCxnSpPr>
          <p:spPr bwMode="auto">
            <a:xfrm>
              <a:off x="1691968" y="3429000"/>
              <a:ext cx="0" cy="1440016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直線コネクタ 9"/>
            <p:cNvCxnSpPr/>
            <p:nvPr/>
          </p:nvCxnSpPr>
          <p:spPr bwMode="auto">
            <a:xfrm>
              <a:off x="2051972" y="3429000"/>
              <a:ext cx="0" cy="1440016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直線コネクタ 10"/>
            <p:cNvCxnSpPr/>
            <p:nvPr/>
          </p:nvCxnSpPr>
          <p:spPr bwMode="auto">
            <a:xfrm>
              <a:off x="2411976" y="3429000"/>
              <a:ext cx="0" cy="1440016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2" name="直線コネクタ 11"/>
            <p:cNvCxnSpPr/>
            <p:nvPr/>
          </p:nvCxnSpPr>
          <p:spPr bwMode="auto">
            <a:xfrm>
              <a:off x="2771980" y="3429000"/>
              <a:ext cx="0" cy="1440016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直線コネクタ 12"/>
            <p:cNvCxnSpPr/>
            <p:nvPr/>
          </p:nvCxnSpPr>
          <p:spPr bwMode="auto">
            <a:xfrm>
              <a:off x="3131984" y="3429000"/>
              <a:ext cx="0" cy="1440016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直線コネクタ 13"/>
            <p:cNvCxnSpPr/>
            <p:nvPr/>
          </p:nvCxnSpPr>
          <p:spPr bwMode="auto">
            <a:xfrm flipH="1">
              <a:off x="1691968" y="4869016"/>
              <a:ext cx="1440015" cy="0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直線コネクタ 14"/>
            <p:cNvCxnSpPr/>
            <p:nvPr/>
          </p:nvCxnSpPr>
          <p:spPr bwMode="auto">
            <a:xfrm flipH="1">
              <a:off x="1691968" y="4509012"/>
              <a:ext cx="1440015" cy="0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直線コネクタ 15"/>
            <p:cNvCxnSpPr/>
            <p:nvPr/>
          </p:nvCxnSpPr>
          <p:spPr bwMode="auto">
            <a:xfrm flipH="1">
              <a:off x="1691968" y="4149008"/>
              <a:ext cx="1440015" cy="0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直線コネクタ 16"/>
            <p:cNvCxnSpPr/>
            <p:nvPr/>
          </p:nvCxnSpPr>
          <p:spPr bwMode="auto">
            <a:xfrm flipH="1">
              <a:off x="1691968" y="3789004"/>
              <a:ext cx="1440015" cy="0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直線コネクタ 17"/>
            <p:cNvCxnSpPr/>
            <p:nvPr/>
          </p:nvCxnSpPr>
          <p:spPr bwMode="auto">
            <a:xfrm flipH="1">
              <a:off x="1691968" y="3429000"/>
              <a:ext cx="1440015" cy="0"/>
            </a:xfrm>
            <a:prstGeom prst="line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" name="円/楕円 18"/>
            <p:cNvSpPr/>
            <p:nvPr/>
          </p:nvSpPr>
          <p:spPr bwMode="auto">
            <a:xfrm>
              <a:off x="1601967" y="3338999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1601967" y="3699003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1601967" y="4059007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2" name="円/楕円 21"/>
            <p:cNvSpPr/>
            <p:nvPr/>
          </p:nvSpPr>
          <p:spPr bwMode="auto">
            <a:xfrm>
              <a:off x="1601967" y="4419011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3" name="円/楕円 22"/>
            <p:cNvSpPr/>
            <p:nvPr/>
          </p:nvSpPr>
          <p:spPr bwMode="auto">
            <a:xfrm>
              <a:off x="1601967" y="4779015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4" name="円/楕円 23"/>
            <p:cNvSpPr/>
            <p:nvPr/>
          </p:nvSpPr>
          <p:spPr bwMode="auto">
            <a:xfrm>
              <a:off x="1961971" y="3338999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円/楕円 24"/>
            <p:cNvSpPr/>
            <p:nvPr/>
          </p:nvSpPr>
          <p:spPr bwMode="auto">
            <a:xfrm>
              <a:off x="1961971" y="3699003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6" name="円/楕円 25"/>
            <p:cNvSpPr/>
            <p:nvPr/>
          </p:nvSpPr>
          <p:spPr bwMode="auto">
            <a:xfrm>
              <a:off x="1961971" y="4059007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7" name="円/楕円 26"/>
            <p:cNvSpPr/>
            <p:nvPr/>
          </p:nvSpPr>
          <p:spPr bwMode="auto">
            <a:xfrm>
              <a:off x="1961971" y="4419011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8" name="円/楕円 27"/>
            <p:cNvSpPr/>
            <p:nvPr/>
          </p:nvSpPr>
          <p:spPr bwMode="auto">
            <a:xfrm>
              <a:off x="1961971" y="4779015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9" name="円/楕円 28"/>
            <p:cNvSpPr/>
            <p:nvPr/>
          </p:nvSpPr>
          <p:spPr bwMode="auto">
            <a:xfrm>
              <a:off x="2321975" y="3338999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0" name="円/楕円 29"/>
            <p:cNvSpPr/>
            <p:nvPr/>
          </p:nvSpPr>
          <p:spPr bwMode="auto">
            <a:xfrm>
              <a:off x="2321975" y="3699003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1" name="円/楕円 30"/>
            <p:cNvSpPr/>
            <p:nvPr/>
          </p:nvSpPr>
          <p:spPr bwMode="auto">
            <a:xfrm>
              <a:off x="2321975" y="4059007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2" name="円/楕円 31"/>
            <p:cNvSpPr/>
            <p:nvPr/>
          </p:nvSpPr>
          <p:spPr bwMode="auto">
            <a:xfrm>
              <a:off x="2321975" y="4419011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3" name="円/楕円 32"/>
            <p:cNvSpPr/>
            <p:nvPr/>
          </p:nvSpPr>
          <p:spPr bwMode="auto">
            <a:xfrm>
              <a:off x="2321975" y="4779015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円/楕円 33"/>
            <p:cNvSpPr/>
            <p:nvPr/>
          </p:nvSpPr>
          <p:spPr bwMode="auto">
            <a:xfrm>
              <a:off x="2681979" y="3338999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5" name="円/楕円 34"/>
            <p:cNvSpPr/>
            <p:nvPr/>
          </p:nvSpPr>
          <p:spPr bwMode="auto">
            <a:xfrm>
              <a:off x="2681979" y="3699003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>
              <a:off x="2681979" y="4059007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7" name="円/楕円 36"/>
            <p:cNvSpPr/>
            <p:nvPr/>
          </p:nvSpPr>
          <p:spPr bwMode="auto">
            <a:xfrm>
              <a:off x="2681979" y="4419011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8" name="円/楕円 37"/>
            <p:cNvSpPr/>
            <p:nvPr/>
          </p:nvSpPr>
          <p:spPr bwMode="auto">
            <a:xfrm>
              <a:off x="2681979" y="4779015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9" name="円/楕円 38"/>
            <p:cNvSpPr/>
            <p:nvPr/>
          </p:nvSpPr>
          <p:spPr bwMode="auto">
            <a:xfrm>
              <a:off x="3041983" y="3338999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0" name="円/楕円 39"/>
            <p:cNvSpPr/>
            <p:nvPr/>
          </p:nvSpPr>
          <p:spPr bwMode="auto">
            <a:xfrm>
              <a:off x="3041983" y="3699003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1" name="円/楕円 40"/>
            <p:cNvSpPr/>
            <p:nvPr/>
          </p:nvSpPr>
          <p:spPr bwMode="auto">
            <a:xfrm>
              <a:off x="3041983" y="4059007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2" name="円/楕円 41"/>
            <p:cNvSpPr/>
            <p:nvPr/>
          </p:nvSpPr>
          <p:spPr bwMode="auto">
            <a:xfrm>
              <a:off x="3041983" y="4419011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3041983" y="4779015"/>
              <a:ext cx="180002" cy="1800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accent5">
                  <a:lumMod val="50000"/>
                </a:schemeClr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138" name="直線コネクタ 137"/>
          <p:cNvCxnSpPr/>
          <p:nvPr/>
        </p:nvCxnSpPr>
        <p:spPr bwMode="auto">
          <a:xfrm>
            <a:off x="5617345" y="3549001"/>
            <a:ext cx="0" cy="1920021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直線コネクタ 136"/>
          <p:cNvCxnSpPr/>
          <p:nvPr/>
        </p:nvCxnSpPr>
        <p:spPr bwMode="auto">
          <a:xfrm>
            <a:off x="6093616" y="3549001"/>
            <a:ext cx="0" cy="1920021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3" name="直線コネクタ 122"/>
          <p:cNvCxnSpPr>
            <a:stCxn id="117" idx="6"/>
          </p:cNvCxnSpPr>
          <p:nvPr/>
        </p:nvCxnSpPr>
        <p:spPr bwMode="auto">
          <a:xfrm flipH="1">
            <a:off x="5141073" y="3549001"/>
            <a:ext cx="2024154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直線コネクタ 84"/>
          <p:cNvCxnSpPr/>
          <p:nvPr/>
        </p:nvCxnSpPr>
        <p:spPr bwMode="auto">
          <a:xfrm>
            <a:off x="5141073" y="3549001"/>
            <a:ext cx="0" cy="1920021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直線コネクタ 85"/>
          <p:cNvCxnSpPr>
            <a:stCxn id="113" idx="3"/>
            <a:endCxn id="106" idx="7"/>
          </p:cNvCxnSpPr>
          <p:nvPr/>
        </p:nvCxnSpPr>
        <p:spPr bwMode="auto">
          <a:xfrm flipH="1">
            <a:off x="5701538" y="4113860"/>
            <a:ext cx="784157" cy="1270309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直線コネクタ 86"/>
          <p:cNvCxnSpPr>
            <a:stCxn id="102" idx="5"/>
            <a:endCxn id="116" idx="1"/>
          </p:cNvCxnSpPr>
          <p:nvPr/>
        </p:nvCxnSpPr>
        <p:spPr bwMode="auto">
          <a:xfrm>
            <a:off x="5701538" y="3633855"/>
            <a:ext cx="784157" cy="1750315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8" name="直線コネクタ 87"/>
          <p:cNvCxnSpPr/>
          <p:nvPr/>
        </p:nvCxnSpPr>
        <p:spPr bwMode="auto">
          <a:xfrm>
            <a:off x="6569888" y="3549001"/>
            <a:ext cx="0" cy="1920021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9" name="直線コネクタ 88"/>
          <p:cNvCxnSpPr/>
          <p:nvPr/>
        </p:nvCxnSpPr>
        <p:spPr bwMode="auto">
          <a:xfrm>
            <a:off x="7046159" y="3549001"/>
            <a:ext cx="0" cy="1920021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0" name="直線コネクタ 89"/>
          <p:cNvCxnSpPr/>
          <p:nvPr/>
        </p:nvCxnSpPr>
        <p:spPr bwMode="auto">
          <a:xfrm flipH="1">
            <a:off x="5141073" y="5469023"/>
            <a:ext cx="1905085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1" name="直線コネクタ 90"/>
          <p:cNvCxnSpPr>
            <a:stCxn id="119" idx="3"/>
          </p:cNvCxnSpPr>
          <p:nvPr/>
        </p:nvCxnSpPr>
        <p:spPr bwMode="auto">
          <a:xfrm flipH="1">
            <a:off x="5141076" y="4593865"/>
            <a:ext cx="1820891" cy="395152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" name="直線コネクタ 91"/>
          <p:cNvCxnSpPr>
            <a:stCxn id="108" idx="2"/>
          </p:cNvCxnSpPr>
          <p:nvPr/>
        </p:nvCxnSpPr>
        <p:spPr bwMode="auto">
          <a:xfrm flipH="1">
            <a:off x="5141076" y="4029007"/>
            <a:ext cx="833473" cy="480005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3" name="直線コネクタ 92"/>
          <p:cNvCxnSpPr>
            <a:stCxn id="115" idx="2"/>
          </p:cNvCxnSpPr>
          <p:nvPr/>
        </p:nvCxnSpPr>
        <p:spPr bwMode="auto">
          <a:xfrm flipH="1" flipV="1">
            <a:off x="5141074" y="4029007"/>
            <a:ext cx="1309746" cy="960011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" name="直線コネクタ 93"/>
          <p:cNvCxnSpPr>
            <a:endCxn id="108" idx="7"/>
          </p:cNvCxnSpPr>
          <p:nvPr/>
        </p:nvCxnSpPr>
        <p:spPr bwMode="auto">
          <a:xfrm flipH="1">
            <a:off x="6177809" y="3549001"/>
            <a:ext cx="868350" cy="395152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7" name="円/楕円 96"/>
          <p:cNvSpPr/>
          <p:nvPr/>
        </p:nvSpPr>
        <p:spPr bwMode="auto">
          <a:xfrm>
            <a:off x="5022005" y="3429000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8" name="円/楕円 97"/>
          <p:cNvSpPr/>
          <p:nvPr/>
        </p:nvSpPr>
        <p:spPr bwMode="auto">
          <a:xfrm>
            <a:off x="5022005" y="3909005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9" name="円/楕円 98"/>
          <p:cNvSpPr/>
          <p:nvPr/>
        </p:nvSpPr>
        <p:spPr bwMode="auto">
          <a:xfrm>
            <a:off x="5022005" y="438901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0" name="円/楕円 99"/>
          <p:cNvSpPr/>
          <p:nvPr/>
        </p:nvSpPr>
        <p:spPr bwMode="auto">
          <a:xfrm>
            <a:off x="5022005" y="4869016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1" name="円/楕円 100"/>
          <p:cNvSpPr/>
          <p:nvPr/>
        </p:nvSpPr>
        <p:spPr bwMode="auto">
          <a:xfrm>
            <a:off x="5022005" y="534902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2" name="円/楕円 101"/>
          <p:cNvSpPr/>
          <p:nvPr/>
        </p:nvSpPr>
        <p:spPr bwMode="auto">
          <a:xfrm>
            <a:off x="5498277" y="3429000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3" name="円/楕円 102"/>
          <p:cNvSpPr/>
          <p:nvPr/>
        </p:nvSpPr>
        <p:spPr bwMode="auto">
          <a:xfrm>
            <a:off x="5498277" y="3909005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4" name="円/楕円 103"/>
          <p:cNvSpPr/>
          <p:nvPr/>
        </p:nvSpPr>
        <p:spPr bwMode="auto">
          <a:xfrm>
            <a:off x="5498277" y="438901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5" name="円/楕円 104"/>
          <p:cNvSpPr/>
          <p:nvPr/>
        </p:nvSpPr>
        <p:spPr bwMode="auto">
          <a:xfrm>
            <a:off x="5498277" y="4869016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6" name="円/楕円 105"/>
          <p:cNvSpPr/>
          <p:nvPr/>
        </p:nvSpPr>
        <p:spPr bwMode="auto">
          <a:xfrm>
            <a:off x="5498277" y="534902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7" name="円/楕円 106"/>
          <p:cNvSpPr/>
          <p:nvPr/>
        </p:nvSpPr>
        <p:spPr bwMode="auto">
          <a:xfrm>
            <a:off x="5974548" y="3429000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8" name="円/楕円 107"/>
          <p:cNvSpPr/>
          <p:nvPr/>
        </p:nvSpPr>
        <p:spPr bwMode="auto">
          <a:xfrm>
            <a:off x="5974548" y="3909005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9" name="円/楕円 108"/>
          <p:cNvSpPr/>
          <p:nvPr/>
        </p:nvSpPr>
        <p:spPr bwMode="auto">
          <a:xfrm>
            <a:off x="5974548" y="438901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5974548" y="4869016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5974548" y="534902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2" name="円/楕円 111"/>
          <p:cNvSpPr/>
          <p:nvPr/>
        </p:nvSpPr>
        <p:spPr bwMode="auto">
          <a:xfrm>
            <a:off x="6450820" y="3429000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3" name="円/楕円 112"/>
          <p:cNvSpPr/>
          <p:nvPr/>
        </p:nvSpPr>
        <p:spPr bwMode="auto">
          <a:xfrm>
            <a:off x="6450820" y="3909005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4" name="円/楕円 113"/>
          <p:cNvSpPr/>
          <p:nvPr/>
        </p:nvSpPr>
        <p:spPr bwMode="auto">
          <a:xfrm>
            <a:off x="6450820" y="438901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5" name="円/楕円 114"/>
          <p:cNvSpPr/>
          <p:nvPr/>
        </p:nvSpPr>
        <p:spPr bwMode="auto">
          <a:xfrm>
            <a:off x="6450820" y="4869016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6" name="円/楕円 115"/>
          <p:cNvSpPr/>
          <p:nvPr/>
        </p:nvSpPr>
        <p:spPr bwMode="auto">
          <a:xfrm>
            <a:off x="6450820" y="534902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7" name="円/楕円 116"/>
          <p:cNvSpPr/>
          <p:nvPr/>
        </p:nvSpPr>
        <p:spPr bwMode="auto">
          <a:xfrm>
            <a:off x="6927092" y="3429000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8" name="円/楕円 117"/>
          <p:cNvSpPr/>
          <p:nvPr/>
        </p:nvSpPr>
        <p:spPr bwMode="auto">
          <a:xfrm>
            <a:off x="6927092" y="3909005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9" name="円/楕円 118"/>
          <p:cNvSpPr/>
          <p:nvPr/>
        </p:nvSpPr>
        <p:spPr bwMode="auto">
          <a:xfrm>
            <a:off x="6927092" y="438901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0" name="円/楕円 119"/>
          <p:cNvSpPr/>
          <p:nvPr/>
        </p:nvSpPr>
        <p:spPr bwMode="auto">
          <a:xfrm>
            <a:off x="6927092" y="4869016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1" name="円/楕円 120"/>
          <p:cNvSpPr/>
          <p:nvPr/>
        </p:nvSpPr>
        <p:spPr bwMode="auto">
          <a:xfrm>
            <a:off x="6927092" y="5349021"/>
            <a:ext cx="238136" cy="24000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50000"/>
              </a:schemeClr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149" name="曲線コネクタ 148"/>
          <p:cNvCxnSpPr>
            <a:stCxn id="118" idx="6"/>
            <a:endCxn id="120" idx="6"/>
          </p:cNvCxnSpPr>
          <p:nvPr/>
        </p:nvCxnSpPr>
        <p:spPr bwMode="auto">
          <a:xfrm>
            <a:off x="7165227" y="4029007"/>
            <a:ext cx="16802" cy="960011"/>
          </a:xfrm>
          <a:prstGeom prst="curvedConnector3">
            <a:avLst>
              <a:gd name="adj1" fmla="val 1800000"/>
            </a:avLst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4" name="正方形/長方形 153"/>
          <p:cNvSpPr/>
          <p:nvPr/>
        </p:nvSpPr>
        <p:spPr>
          <a:xfrm>
            <a:off x="1781969" y="567902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メッシュ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4932004" y="5679025"/>
            <a:ext cx="1877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ランダム</a:t>
            </a:r>
            <a:endParaRPr lang="en-US" altLang="ja-JP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ctr"/>
            <a:r>
              <a:rPr lang="ja-JP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（イメージです）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6" name="直線コネクタ 155"/>
          <p:cNvCxnSpPr>
            <a:stCxn id="114" idx="1"/>
          </p:cNvCxnSpPr>
          <p:nvPr/>
        </p:nvCxnSpPr>
        <p:spPr bwMode="auto">
          <a:xfrm flipH="1" flipV="1">
            <a:off x="5742013" y="4059008"/>
            <a:ext cx="743681" cy="365151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842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757960"/>
              </p:ext>
            </p:extLst>
          </p:nvPr>
        </p:nvGraphicFramePr>
        <p:xfrm>
          <a:off x="1601967" y="908972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591498"/>
              </p:ext>
            </p:extLst>
          </p:nvPr>
        </p:nvGraphicFramePr>
        <p:xfrm>
          <a:off x="1627783" y="909020"/>
          <a:ext cx="57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CPU </a:t>
            </a:r>
            <a:r>
              <a:rPr lang="ja-JP" altLang="en-US" dirty="0" smtClean="0"/>
              <a:t>の性能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sz="1800" b="0" dirty="0" smtClean="0"/>
              <a:t>各年ごとの </a:t>
            </a:r>
            <a:r>
              <a:rPr kumimoji="1" lang="en-US" altLang="ja-JP" sz="1800" b="0" dirty="0" smtClean="0"/>
              <a:t>SPECCPU </a:t>
            </a:r>
            <a:r>
              <a:rPr kumimoji="1" lang="en-US" altLang="ja-JP" sz="1800" b="0" dirty="0" err="1" smtClean="0"/>
              <a:t>int</a:t>
            </a:r>
            <a:r>
              <a:rPr kumimoji="1" lang="en-US" altLang="ja-JP" sz="1800" b="0" dirty="0" smtClean="0"/>
              <a:t> </a:t>
            </a:r>
            <a:r>
              <a:rPr lang="ja-JP" altLang="en-US" sz="1800" b="0" dirty="0" smtClean="0"/>
              <a:t>の最高スコア </a:t>
            </a:r>
            <a:r>
              <a:rPr lang="en-US" altLang="ja-JP" sz="1400" b="0" dirty="0" smtClean="0"/>
              <a:t>[SPECCPU15] </a:t>
            </a:r>
            <a:endParaRPr kumimoji="1" lang="ja-JP" altLang="en-US" sz="1800" b="0" dirty="0"/>
          </a:p>
        </p:txBody>
      </p:sp>
      <p:sp>
        <p:nvSpPr>
          <p:cNvPr id="10" name="テキスト プレースホルダー 2"/>
          <p:cNvSpPr txBox="1">
            <a:spLocks/>
          </p:cNvSpPr>
          <p:nvPr/>
        </p:nvSpPr>
        <p:spPr bwMode="auto">
          <a:xfrm>
            <a:off x="611956" y="5229020"/>
            <a:ext cx="8010089" cy="13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72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◇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2pPr>
            <a:lvl3pPr marL="108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100"/>
              </a:spcAft>
              <a:buClr>
                <a:srgbClr val="9BBB57"/>
              </a:buClr>
              <a:buSzPct val="120000"/>
              <a:buFont typeface="Segoe UI" panose="020B0502040204020203" pitchFamily="34" charset="0"/>
              <a:buChar char="□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3pPr>
            <a:lvl4pPr marL="144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80000"/>
              <a:buFont typeface="MeiryoKe_PGothic" panose="020B0604030504040204" pitchFamily="50" charset="-128"/>
              <a:buChar char="✳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4pPr>
            <a:lvl5pPr marL="180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＋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5pPr>
            <a:lvl6pPr marL="25146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ja-JP" altLang="en-US" kern="0" dirty="0" smtClean="0"/>
              <a:t>実際，性能の伸びが半分に</a:t>
            </a:r>
            <a:endParaRPr lang="en-US" altLang="ja-JP" kern="0" dirty="0" smtClean="0"/>
          </a:p>
          <a:p>
            <a:pPr lvl="1"/>
            <a:r>
              <a:rPr lang="ja-JP" altLang="en-US" kern="0" dirty="0" smtClean="0">
                <a:solidFill>
                  <a:schemeClr val="accent5"/>
                </a:solidFill>
              </a:rPr>
              <a:t>クロック</a:t>
            </a:r>
            <a:r>
              <a:rPr lang="ja-JP" altLang="en-US" kern="0" dirty="0">
                <a:solidFill>
                  <a:schemeClr val="accent5"/>
                </a:solidFill>
              </a:rPr>
              <a:t>周波数の向上がストップ</a:t>
            </a:r>
            <a:endParaRPr lang="en-US" altLang="ja-JP" kern="0" dirty="0">
              <a:solidFill>
                <a:schemeClr val="accent5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 bwMode="auto">
          <a:xfrm flipV="1">
            <a:off x="3761991" y="1088974"/>
            <a:ext cx="3150035" cy="1350015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 bwMode="auto">
          <a:xfrm flipV="1">
            <a:off x="2141973" y="2438989"/>
            <a:ext cx="1620018" cy="1350015"/>
          </a:xfrm>
          <a:prstGeom prst="lin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2437792" y="2529038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ja-JP" altLang="en-US" sz="2000" dirty="0" smtClean="0">
                <a:solidFill>
                  <a:srgbClr val="FF0000"/>
                </a:solidFill>
              </a:rPr>
              <a:t>年率</a:t>
            </a:r>
            <a:r>
              <a:rPr lang="en-US" altLang="ja-JP" sz="2000" dirty="0" smtClean="0">
                <a:solidFill>
                  <a:srgbClr val="FF0000"/>
                </a:solidFill>
              </a:rPr>
              <a:t>38%UP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01997" y="1268976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ja-JP" altLang="en-US" sz="2000" dirty="0" smtClean="0">
                <a:solidFill>
                  <a:srgbClr val="FF0000"/>
                </a:solidFill>
              </a:rPr>
              <a:t>年率</a:t>
            </a:r>
            <a:r>
              <a:rPr lang="en-US" altLang="ja-JP" sz="2000" dirty="0" smtClean="0">
                <a:solidFill>
                  <a:srgbClr val="FF0000"/>
                </a:solidFill>
              </a:rPr>
              <a:t>21%UP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182029" y="908972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ja-JP" altLang="en-US" sz="2000" dirty="0" smtClean="0">
                <a:solidFill>
                  <a:schemeClr val="accent6"/>
                </a:solidFill>
              </a:rPr>
              <a:t>性能</a:t>
            </a:r>
            <a:endParaRPr lang="ja-JP" altLang="en-US" sz="2000" dirty="0">
              <a:solidFill>
                <a:schemeClr val="accent6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092028" y="2348988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/>
            <a:r>
              <a:rPr lang="ja-JP" altLang="en-US" sz="2000" dirty="0" smtClean="0">
                <a:solidFill>
                  <a:schemeClr val="accent5"/>
                </a:solidFill>
              </a:rPr>
              <a:t>クロック周波数</a:t>
            </a:r>
            <a:endParaRPr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601967" y="908972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r"/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601967" y="2258987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r"/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601967" y="3699003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r"/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0.1</a:t>
            </a:r>
            <a:endParaRPr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 rot="16200000">
            <a:off x="919814" y="1281016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r"/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2003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年に対する相対値</a:t>
            </a:r>
            <a:endParaRPr lang="en-US" altLang="ja-JP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algn="r"/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モチベーション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61951" y="728970"/>
            <a:ext cx="8802047" cy="2609722"/>
          </a:xfrm>
        </p:spPr>
        <p:txBody>
          <a:bodyPr/>
          <a:lstStyle/>
          <a:p>
            <a:r>
              <a:rPr lang="ja-JP" altLang="en-US" sz="2000" dirty="0" smtClean="0"/>
              <a:t>レギュラーなネットワークは，規則正しさゆえに無駄がある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中心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から 右上 へは，同じホップ数</a:t>
            </a:r>
            <a:r>
              <a:rPr lang="ja-JP" altLang="en-US" sz="2000" dirty="0"/>
              <a:t>のルートが複数</a:t>
            </a:r>
            <a:r>
              <a:rPr lang="ja-JP" altLang="en-US" sz="2000" dirty="0" smtClean="0"/>
              <a:t>有る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不規則なショートカットをいれることで，無駄がなくなる</a:t>
            </a:r>
            <a:endParaRPr lang="en-US" altLang="ja-JP" sz="20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961971" y="5423476"/>
            <a:ext cx="4405052" cy="8617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1"/>
            <a:r>
              <a:rPr lang="ja-JP" altLang="en-US" sz="2000" dirty="0" smtClean="0">
                <a:solidFill>
                  <a:schemeClr val="accent5"/>
                </a:solidFill>
              </a:rPr>
              <a:t>    ２１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　　　　　　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　　 </a:t>
            </a:r>
            <a:r>
              <a:rPr lang="ja-JP" altLang="en-US" sz="2000" dirty="0" smtClean="0">
                <a:solidFill>
                  <a:schemeClr val="accent5"/>
                </a:solidFill>
              </a:rPr>
              <a:t>２２</a:t>
            </a:r>
            <a:endParaRPr lang="en-US" altLang="ja-JP" sz="2000" dirty="0" smtClean="0">
              <a:solidFill>
                <a:schemeClr val="accent5"/>
              </a:solidFill>
            </a:endParaRPr>
          </a:p>
          <a:p>
            <a:pPr lvl="1" algn="ctr"/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３ホップで到達できるノードの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数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[Yang14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6" name="グループ化 95"/>
          <p:cNvGrpSpPr/>
          <p:nvPr/>
        </p:nvGrpSpPr>
        <p:grpSpPr>
          <a:xfrm>
            <a:off x="1871970" y="3097904"/>
            <a:ext cx="2070023" cy="2070023"/>
            <a:chOff x="2321975" y="4059007"/>
            <a:chExt cx="1620018" cy="1620018"/>
          </a:xfrm>
        </p:grpSpPr>
        <p:cxnSp>
          <p:nvCxnSpPr>
            <p:cNvPr id="6" name="直線コネクタ 5"/>
            <p:cNvCxnSpPr>
              <a:stCxn id="30" idx="4"/>
            </p:cNvCxnSpPr>
            <p:nvPr/>
          </p:nvCxnSpPr>
          <p:spPr bwMode="auto">
            <a:xfrm>
              <a:off x="3131984" y="4599013"/>
              <a:ext cx="0" cy="269999"/>
            </a:xfrm>
            <a:prstGeom prst="line">
              <a:avLst/>
            </a:prstGeom>
            <a:ln w="15875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 bwMode="auto">
            <a:xfrm>
              <a:off x="2411976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線コネクタ 9"/>
            <p:cNvCxnSpPr/>
            <p:nvPr/>
          </p:nvCxnSpPr>
          <p:spPr bwMode="auto">
            <a:xfrm>
              <a:off x="2771980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コネクタ 10"/>
            <p:cNvCxnSpPr/>
            <p:nvPr/>
          </p:nvCxnSpPr>
          <p:spPr bwMode="auto">
            <a:xfrm>
              <a:off x="3131984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線コネクタ 11"/>
            <p:cNvCxnSpPr/>
            <p:nvPr/>
          </p:nvCxnSpPr>
          <p:spPr bwMode="auto">
            <a:xfrm>
              <a:off x="3491988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線コネクタ 12"/>
            <p:cNvCxnSpPr/>
            <p:nvPr/>
          </p:nvCxnSpPr>
          <p:spPr bwMode="auto">
            <a:xfrm>
              <a:off x="3851992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線コネクタ 13"/>
            <p:cNvCxnSpPr/>
            <p:nvPr/>
          </p:nvCxnSpPr>
          <p:spPr bwMode="auto">
            <a:xfrm flipH="1">
              <a:off x="2411976" y="5589024"/>
              <a:ext cx="144001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線コネクタ 14"/>
            <p:cNvCxnSpPr/>
            <p:nvPr/>
          </p:nvCxnSpPr>
          <p:spPr bwMode="auto">
            <a:xfrm flipH="1">
              <a:off x="2411976" y="5229020"/>
              <a:ext cx="144001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コネクタ 15"/>
            <p:cNvCxnSpPr/>
            <p:nvPr/>
          </p:nvCxnSpPr>
          <p:spPr bwMode="auto">
            <a:xfrm flipH="1">
              <a:off x="2411976" y="4869016"/>
              <a:ext cx="144001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線コネクタ 16"/>
            <p:cNvCxnSpPr/>
            <p:nvPr/>
          </p:nvCxnSpPr>
          <p:spPr bwMode="auto">
            <a:xfrm flipH="1">
              <a:off x="2411976" y="4509012"/>
              <a:ext cx="144001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コネクタ 17"/>
            <p:cNvCxnSpPr/>
            <p:nvPr/>
          </p:nvCxnSpPr>
          <p:spPr bwMode="auto">
            <a:xfrm flipH="1">
              <a:off x="2411976" y="4149008"/>
              <a:ext cx="1440015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円/楕円 18"/>
            <p:cNvSpPr/>
            <p:nvPr/>
          </p:nvSpPr>
          <p:spPr bwMode="auto">
            <a:xfrm>
              <a:off x="2321975" y="4059007"/>
              <a:ext cx="180002" cy="1800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2321975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2321975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2" name="円/楕円 21"/>
            <p:cNvSpPr/>
            <p:nvPr/>
          </p:nvSpPr>
          <p:spPr bwMode="auto">
            <a:xfrm>
              <a:off x="2321975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3" name="円/楕円 22"/>
            <p:cNvSpPr/>
            <p:nvPr/>
          </p:nvSpPr>
          <p:spPr bwMode="auto">
            <a:xfrm>
              <a:off x="2321975" y="5499023"/>
              <a:ext cx="180002" cy="1800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4" name="円/楕円 23"/>
            <p:cNvSpPr/>
            <p:nvPr/>
          </p:nvSpPr>
          <p:spPr bwMode="auto">
            <a:xfrm>
              <a:off x="2681979" y="4059007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円/楕円 24"/>
            <p:cNvSpPr/>
            <p:nvPr/>
          </p:nvSpPr>
          <p:spPr bwMode="auto">
            <a:xfrm>
              <a:off x="2681979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6" name="円/楕円 25"/>
            <p:cNvSpPr/>
            <p:nvPr/>
          </p:nvSpPr>
          <p:spPr bwMode="auto">
            <a:xfrm>
              <a:off x="2681979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7" name="円/楕円 26"/>
            <p:cNvSpPr/>
            <p:nvPr/>
          </p:nvSpPr>
          <p:spPr bwMode="auto">
            <a:xfrm>
              <a:off x="2681979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8" name="円/楕円 27"/>
            <p:cNvSpPr/>
            <p:nvPr/>
          </p:nvSpPr>
          <p:spPr bwMode="auto">
            <a:xfrm>
              <a:off x="2681979" y="5499023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9" name="円/楕円 28"/>
            <p:cNvSpPr/>
            <p:nvPr/>
          </p:nvSpPr>
          <p:spPr bwMode="auto">
            <a:xfrm>
              <a:off x="3041983" y="4059007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0" name="円/楕円 29"/>
            <p:cNvSpPr/>
            <p:nvPr/>
          </p:nvSpPr>
          <p:spPr bwMode="auto">
            <a:xfrm>
              <a:off x="3041983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1" name="円/楕円 30"/>
            <p:cNvSpPr/>
            <p:nvPr/>
          </p:nvSpPr>
          <p:spPr bwMode="auto">
            <a:xfrm>
              <a:off x="3041983" y="4779015"/>
              <a:ext cx="180002" cy="180002"/>
            </a:xfrm>
            <a:prstGeom prst="ellipse">
              <a:avLst/>
            </a:prstGeom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2" name="円/楕円 31"/>
            <p:cNvSpPr/>
            <p:nvPr/>
          </p:nvSpPr>
          <p:spPr bwMode="auto">
            <a:xfrm>
              <a:off x="3041983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3" name="円/楕円 32"/>
            <p:cNvSpPr/>
            <p:nvPr/>
          </p:nvSpPr>
          <p:spPr bwMode="auto">
            <a:xfrm>
              <a:off x="3041983" y="5499023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円/楕円 33"/>
            <p:cNvSpPr/>
            <p:nvPr/>
          </p:nvSpPr>
          <p:spPr bwMode="auto">
            <a:xfrm>
              <a:off x="3401987" y="4059007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5" name="円/楕円 34"/>
            <p:cNvSpPr/>
            <p:nvPr/>
          </p:nvSpPr>
          <p:spPr bwMode="auto">
            <a:xfrm>
              <a:off x="3401987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6" name="円/楕円 35"/>
            <p:cNvSpPr/>
            <p:nvPr/>
          </p:nvSpPr>
          <p:spPr bwMode="auto">
            <a:xfrm>
              <a:off x="3401987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7" name="円/楕円 36"/>
            <p:cNvSpPr/>
            <p:nvPr/>
          </p:nvSpPr>
          <p:spPr bwMode="auto">
            <a:xfrm>
              <a:off x="3401987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8" name="円/楕円 37"/>
            <p:cNvSpPr/>
            <p:nvPr/>
          </p:nvSpPr>
          <p:spPr bwMode="auto">
            <a:xfrm>
              <a:off x="3401987" y="5499023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9" name="円/楕円 38"/>
            <p:cNvSpPr/>
            <p:nvPr/>
          </p:nvSpPr>
          <p:spPr bwMode="auto">
            <a:xfrm>
              <a:off x="3761991" y="4059007"/>
              <a:ext cx="180002" cy="1800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0" name="円/楕円 39"/>
            <p:cNvSpPr/>
            <p:nvPr/>
          </p:nvSpPr>
          <p:spPr bwMode="auto">
            <a:xfrm>
              <a:off x="3761991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1" name="円/楕円 40"/>
            <p:cNvSpPr/>
            <p:nvPr/>
          </p:nvSpPr>
          <p:spPr bwMode="auto">
            <a:xfrm>
              <a:off x="3761991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2" name="円/楕円 41"/>
            <p:cNvSpPr/>
            <p:nvPr/>
          </p:nvSpPr>
          <p:spPr bwMode="auto">
            <a:xfrm>
              <a:off x="3761991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3" name="円/楕円 42"/>
            <p:cNvSpPr/>
            <p:nvPr/>
          </p:nvSpPr>
          <p:spPr bwMode="auto">
            <a:xfrm>
              <a:off x="3761991" y="5499023"/>
              <a:ext cx="180002" cy="1800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4" name="円/楕円 43"/>
            <p:cNvSpPr/>
            <p:nvPr/>
          </p:nvSpPr>
          <p:spPr bwMode="auto">
            <a:xfrm>
              <a:off x="3089052" y="4798065"/>
              <a:ext cx="180002" cy="180002"/>
            </a:xfrm>
            <a:prstGeom prst="ellipse">
              <a:avLst/>
            </a:prstGeom>
            <a:noFill/>
            <a:ln w="12700">
              <a:noFill/>
              <a:headEnd/>
              <a:tailEnd type="triangle" w="sm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S</a:t>
              </a:r>
              <a:endParaRPr kumimoji="1"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>
            <a:off x="5022005" y="3097904"/>
            <a:ext cx="2070024" cy="2070024"/>
            <a:chOff x="4842003" y="4059007"/>
            <a:chExt cx="1620018" cy="1620018"/>
          </a:xfrm>
        </p:grpSpPr>
        <p:cxnSp>
          <p:nvCxnSpPr>
            <p:cNvPr id="7" name="直線コネクタ 6"/>
            <p:cNvCxnSpPr/>
            <p:nvPr/>
          </p:nvCxnSpPr>
          <p:spPr bwMode="auto">
            <a:xfrm flipH="1">
              <a:off x="5652012" y="4509012"/>
              <a:ext cx="360004" cy="360000"/>
            </a:xfrm>
            <a:prstGeom prst="line">
              <a:avLst/>
            </a:prstGeom>
            <a:ln w="31750"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 bwMode="auto">
            <a:xfrm>
              <a:off x="5652012" y="4149008"/>
              <a:ext cx="0" cy="360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4932004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5292008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直線コネクタ 46"/>
            <p:cNvCxnSpPr/>
            <p:nvPr/>
          </p:nvCxnSpPr>
          <p:spPr bwMode="auto">
            <a:xfrm>
              <a:off x="5652012" y="4869024"/>
              <a:ext cx="0" cy="720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直線コネクタ 47"/>
            <p:cNvCxnSpPr/>
            <p:nvPr/>
          </p:nvCxnSpPr>
          <p:spPr bwMode="auto">
            <a:xfrm>
              <a:off x="6012016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線コネクタ 48"/>
            <p:cNvCxnSpPr/>
            <p:nvPr/>
          </p:nvCxnSpPr>
          <p:spPr bwMode="auto">
            <a:xfrm>
              <a:off x="6372020" y="4149008"/>
              <a:ext cx="0" cy="144001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線コネクタ 49"/>
            <p:cNvCxnSpPr/>
            <p:nvPr/>
          </p:nvCxnSpPr>
          <p:spPr bwMode="auto">
            <a:xfrm flipH="1">
              <a:off x="4932004" y="5589024"/>
              <a:ext cx="14400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直線コネクタ 50"/>
            <p:cNvCxnSpPr/>
            <p:nvPr/>
          </p:nvCxnSpPr>
          <p:spPr bwMode="auto">
            <a:xfrm flipH="1">
              <a:off x="4932004" y="5229020"/>
              <a:ext cx="14400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直線コネクタ 51"/>
            <p:cNvCxnSpPr/>
            <p:nvPr/>
          </p:nvCxnSpPr>
          <p:spPr bwMode="auto">
            <a:xfrm flipH="1">
              <a:off x="4932004" y="4869016"/>
              <a:ext cx="14400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直線コネクタ 52"/>
            <p:cNvCxnSpPr/>
            <p:nvPr/>
          </p:nvCxnSpPr>
          <p:spPr bwMode="auto">
            <a:xfrm flipH="1">
              <a:off x="4932004" y="4509012"/>
              <a:ext cx="144001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直線コネクタ 53"/>
            <p:cNvCxnSpPr/>
            <p:nvPr/>
          </p:nvCxnSpPr>
          <p:spPr bwMode="auto">
            <a:xfrm flipH="1">
              <a:off x="4960579" y="4149008"/>
              <a:ext cx="1411441" cy="2294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円/楕円 54"/>
            <p:cNvSpPr/>
            <p:nvPr/>
          </p:nvSpPr>
          <p:spPr bwMode="auto">
            <a:xfrm>
              <a:off x="4842003" y="4059007"/>
              <a:ext cx="180002" cy="1800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6" name="円/楕円 55"/>
            <p:cNvSpPr/>
            <p:nvPr/>
          </p:nvSpPr>
          <p:spPr bwMode="auto">
            <a:xfrm>
              <a:off x="4842003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円/楕円 56"/>
            <p:cNvSpPr/>
            <p:nvPr/>
          </p:nvSpPr>
          <p:spPr bwMode="auto">
            <a:xfrm>
              <a:off x="4842003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円/楕円 57"/>
            <p:cNvSpPr/>
            <p:nvPr/>
          </p:nvSpPr>
          <p:spPr bwMode="auto">
            <a:xfrm>
              <a:off x="4842003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9" name="円/楕円 58"/>
            <p:cNvSpPr/>
            <p:nvPr/>
          </p:nvSpPr>
          <p:spPr bwMode="auto">
            <a:xfrm>
              <a:off x="4842003" y="5499023"/>
              <a:ext cx="180002" cy="1800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0" name="円/楕円 59"/>
            <p:cNvSpPr/>
            <p:nvPr/>
          </p:nvSpPr>
          <p:spPr bwMode="auto">
            <a:xfrm>
              <a:off x="5202007" y="4059007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1" name="円/楕円 60"/>
            <p:cNvSpPr/>
            <p:nvPr/>
          </p:nvSpPr>
          <p:spPr bwMode="auto">
            <a:xfrm>
              <a:off x="5202007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2" name="円/楕円 61"/>
            <p:cNvSpPr/>
            <p:nvPr/>
          </p:nvSpPr>
          <p:spPr bwMode="auto">
            <a:xfrm>
              <a:off x="5202007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3" name="円/楕円 62"/>
            <p:cNvSpPr/>
            <p:nvPr/>
          </p:nvSpPr>
          <p:spPr bwMode="auto">
            <a:xfrm>
              <a:off x="5202007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円/楕円 63"/>
            <p:cNvSpPr/>
            <p:nvPr/>
          </p:nvSpPr>
          <p:spPr bwMode="auto">
            <a:xfrm>
              <a:off x="5202007" y="5499023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5" name="円/楕円 64"/>
            <p:cNvSpPr/>
            <p:nvPr/>
          </p:nvSpPr>
          <p:spPr bwMode="auto">
            <a:xfrm>
              <a:off x="5562011" y="4779015"/>
              <a:ext cx="180002" cy="180002"/>
            </a:xfrm>
            <a:prstGeom prst="ellipse">
              <a:avLst/>
            </a:prstGeom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6" name="円/楕円 65"/>
            <p:cNvSpPr/>
            <p:nvPr/>
          </p:nvSpPr>
          <p:spPr bwMode="auto">
            <a:xfrm>
              <a:off x="5562011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7" name="円/楕円 66"/>
            <p:cNvSpPr/>
            <p:nvPr/>
          </p:nvSpPr>
          <p:spPr bwMode="auto">
            <a:xfrm>
              <a:off x="5562011" y="5499023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8" name="円/楕円 67"/>
            <p:cNvSpPr/>
            <p:nvPr/>
          </p:nvSpPr>
          <p:spPr bwMode="auto">
            <a:xfrm>
              <a:off x="5922015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円/楕円 68"/>
            <p:cNvSpPr/>
            <p:nvPr/>
          </p:nvSpPr>
          <p:spPr bwMode="auto">
            <a:xfrm>
              <a:off x="5922015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0" name="円/楕円 69"/>
            <p:cNvSpPr/>
            <p:nvPr/>
          </p:nvSpPr>
          <p:spPr bwMode="auto">
            <a:xfrm>
              <a:off x="5922015" y="5499023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1" name="円/楕円 70"/>
            <p:cNvSpPr/>
            <p:nvPr/>
          </p:nvSpPr>
          <p:spPr bwMode="auto">
            <a:xfrm>
              <a:off x="6282019" y="4779015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2" name="円/楕円 71"/>
            <p:cNvSpPr/>
            <p:nvPr/>
          </p:nvSpPr>
          <p:spPr bwMode="auto">
            <a:xfrm>
              <a:off x="6282019" y="5139019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3" name="円/楕円 72"/>
            <p:cNvSpPr/>
            <p:nvPr/>
          </p:nvSpPr>
          <p:spPr bwMode="auto">
            <a:xfrm>
              <a:off x="6282019" y="5499023"/>
              <a:ext cx="180002" cy="1800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4" name="円/楕円 73"/>
            <p:cNvSpPr/>
            <p:nvPr/>
          </p:nvSpPr>
          <p:spPr bwMode="auto">
            <a:xfrm>
              <a:off x="5609080" y="4798065"/>
              <a:ext cx="180002" cy="180002"/>
            </a:xfrm>
            <a:prstGeom prst="ellipse">
              <a:avLst/>
            </a:prstGeom>
            <a:noFill/>
            <a:ln w="12700">
              <a:noFill/>
              <a:headEnd/>
              <a:tailEnd type="triangle" w="sm" len="med"/>
            </a:ln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kumimoji="1"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S</a:t>
              </a:r>
              <a:endParaRPr kumimoji="1"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5" name="円/楕円 74"/>
            <p:cNvSpPr/>
            <p:nvPr/>
          </p:nvSpPr>
          <p:spPr bwMode="auto">
            <a:xfrm>
              <a:off x="5922015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6" name="円/楕円 75"/>
            <p:cNvSpPr/>
            <p:nvPr/>
          </p:nvSpPr>
          <p:spPr bwMode="auto">
            <a:xfrm>
              <a:off x="5562011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5562011" y="4059007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8" name="円/楕円 77"/>
            <p:cNvSpPr/>
            <p:nvPr/>
          </p:nvSpPr>
          <p:spPr bwMode="auto">
            <a:xfrm>
              <a:off x="5922015" y="4059007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79" name="円/楕円 78"/>
            <p:cNvSpPr/>
            <p:nvPr/>
          </p:nvSpPr>
          <p:spPr bwMode="auto">
            <a:xfrm>
              <a:off x="6282019" y="4419011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80" name="円/楕円 79"/>
            <p:cNvSpPr/>
            <p:nvPr/>
          </p:nvSpPr>
          <p:spPr bwMode="auto">
            <a:xfrm>
              <a:off x="6282019" y="4059007"/>
              <a:ext cx="180002" cy="1800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  <a:headEnd/>
              <a:tailEnd type="triangle" w="sm" len="med"/>
            </a:ln>
            <a:ex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97" name="曲折矢印 96"/>
          <p:cNvSpPr/>
          <p:nvPr/>
        </p:nvSpPr>
        <p:spPr bwMode="auto">
          <a:xfrm>
            <a:off x="2681979" y="2993449"/>
            <a:ext cx="720008" cy="1080012"/>
          </a:xfrm>
          <a:prstGeom prst="bentArrow">
            <a:avLst>
              <a:gd name="adj1" fmla="val 7191"/>
              <a:gd name="adj2" fmla="val 10017"/>
              <a:gd name="adj3" fmla="val 21901"/>
              <a:gd name="adj4" fmla="val 43750"/>
            </a:avLst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9" name="曲折矢印 98"/>
          <p:cNvSpPr/>
          <p:nvPr/>
        </p:nvSpPr>
        <p:spPr bwMode="auto">
          <a:xfrm rot="5400000" flipH="1">
            <a:off x="2771980" y="3533455"/>
            <a:ext cx="1080012" cy="540006"/>
          </a:xfrm>
          <a:prstGeom prst="bentArrow">
            <a:avLst>
              <a:gd name="adj1" fmla="val 10365"/>
              <a:gd name="adj2" fmla="val 16367"/>
              <a:gd name="adj3" fmla="val 27854"/>
              <a:gd name="adj4" fmla="val 43750"/>
            </a:avLst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554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ランダム・リンクを含むトポロジ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010089" cy="3150035"/>
          </a:xfrm>
        </p:spPr>
        <p:txBody>
          <a:bodyPr/>
          <a:lstStyle/>
          <a:p>
            <a:r>
              <a:rPr lang="ja-JP" altLang="en-US" sz="2000" dirty="0" smtClean="0"/>
              <a:t>元はクラスタ向けに提案 </a:t>
            </a:r>
            <a:r>
              <a:rPr lang="en-US" altLang="ja-JP" sz="2000" dirty="0" smtClean="0"/>
              <a:t>[Koibuchi12]</a:t>
            </a:r>
          </a:p>
          <a:p>
            <a:pPr lvl="1"/>
            <a:r>
              <a:rPr lang="ja-JP" altLang="en-US" sz="2000" dirty="0" smtClean="0"/>
              <a:t>ケーブルの接続なので，自由度が高い</a:t>
            </a:r>
            <a:endParaRPr lang="en-US" altLang="ja-JP" sz="2000" dirty="0" smtClean="0"/>
          </a:p>
          <a:p>
            <a:r>
              <a:rPr lang="ja-JP" altLang="en-US" sz="2000" dirty="0" smtClean="0"/>
              <a:t>コア間ネットワークに適用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Yang14</a:t>
            </a:r>
            <a:r>
              <a:rPr lang="en-US" altLang="ja-JP" sz="2000" dirty="0" smtClean="0"/>
              <a:t>]</a:t>
            </a:r>
          </a:p>
          <a:p>
            <a:pPr lvl="1"/>
            <a:r>
              <a:rPr lang="ja-JP" altLang="en-US" sz="2000" dirty="0" smtClean="0"/>
              <a:t>チップ平面上で</a:t>
            </a:r>
            <a:r>
              <a:rPr lang="ja-JP" altLang="en-US" sz="2000" dirty="0"/>
              <a:t>は</a:t>
            </a:r>
            <a:r>
              <a:rPr lang="ja-JP" altLang="en-US" sz="2000" dirty="0" smtClean="0"/>
              <a:t>，自由に配線できない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ランダムな接続はやりにくい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ランダムに多面体を生成して，それを平面上に配置</a:t>
            </a:r>
          </a:p>
          <a:p>
            <a:pPr lvl="2"/>
            <a:r>
              <a:rPr lang="ja-JP" altLang="en-US" sz="2000" dirty="0" smtClean="0"/>
              <a:t>多面体を介すことで，ある程度一様性が保たれる？</a:t>
            </a:r>
            <a:endParaRPr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68" y="4419011"/>
            <a:ext cx="6116944" cy="21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今日紹介するマルチコアの技術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ランダム・リンク・トポロジ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b="1" dirty="0" smtClean="0"/>
              <a:t>ヘテロジニアス・マルチコア</a:t>
            </a:r>
            <a:endParaRPr lang="en-US" altLang="ja-JP" b="1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8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ヘテロジニアス・マルチコアによる効率向上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sz="2000" dirty="0" smtClean="0"/>
              <a:t>背景：ダーク</a:t>
            </a:r>
            <a:r>
              <a:rPr lang="ja-JP" altLang="en-US" sz="2000" dirty="0"/>
              <a:t>・</a:t>
            </a:r>
            <a:r>
              <a:rPr lang="ja-JP" altLang="en-US" sz="2000" dirty="0" smtClean="0"/>
              <a:t>シリコン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回路面積には余裕が</a:t>
            </a:r>
            <a:r>
              <a:rPr lang="ja-JP" altLang="en-US" sz="2000" dirty="0"/>
              <a:t>できる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例：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個までしか同時に使えないが，</a:t>
            </a:r>
            <a:r>
              <a:rPr lang="en-US" altLang="ja-JP" sz="2000" dirty="0" smtClean="0"/>
              <a:t>16</a:t>
            </a:r>
            <a:r>
              <a:rPr lang="ja-JP" altLang="en-US" sz="2000" dirty="0" smtClean="0"/>
              <a:t>個搭載できる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 lvl="1"/>
            <a:endParaRPr lang="en-US" altLang="ja-JP" sz="2000" dirty="0"/>
          </a:p>
          <a:p>
            <a:pPr lvl="1"/>
            <a:endParaRPr lang="en-US" altLang="ja-JP" sz="2000" dirty="0" smtClean="0"/>
          </a:p>
          <a:p>
            <a:r>
              <a:rPr lang="ja-JP" altLang="en-US" sz="2000" dirty="0" smtClean="0"/>
              <a:t>チップ面積を利用して電力を減らす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特性が異なるコアを用意してダークな部分に入れる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状況ごとに，電力効率がよいコアを使い分ける</a:t>
            </a:r>
            <a:endParaRPr lang="en-US" altLang="ja-JP" sz="2000" dirty="0" smtClean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1691967" y="3068996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012015" y="3068996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691967" y="3068996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411975" y="3068995"/>
            <a:ext cx="720008" cy="720008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691967" y="3789004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411975" y="3789003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012014" y="3068995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右矢印 10"/>
          <p:cNvSpPr/>
          <p:nvPr/>
        </p:nvSpPr>
        <p:spPr bwMode="auto">
          <a:xfrm>
            <a:off x="4031993" y="3519000"/>
            <a:ext cx="1080012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372019" y="3068995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6012015" y="3428999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372019" y="3428999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732023" y="3068995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7092028" y="3068995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732024" y="3428999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7092028" y="3428999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6012015" y="3789003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372020" y="3789003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6012016" y="4149007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6372020" y="4149007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6732022" y="3789003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7092027" y="3789003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6732023" y="4149007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7092027" y="4149007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 </a:t>
            </a:r>
            <a:r>
              <a:rPr kumimoji="1" lang="en-US" altLang="ja-JP" dirty="0" err="1" smtClean="0"/>
              <a:t>big.LITTLE</a:t>
            </a:r>
            <a:r>
              <a:rPr kumimoji="1" lang="en-US" altLang="ja-JP" dirty="0" smtClean="0"/>
              <a:t> [</a:t>
            </a:r>
            <a:r>
              <a:rPr lang="en-US" altLang="ja-JP" dirty="0"/>
              <a:t>Greenhalgh11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種類のコアの組み合わせ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kumimoji="1" lang="ja-JP" altLang="en-US" sz="2000" dirty="0" smtClean="0"/>
              <a:t>　　　　　</a:t>
            </a:r>
            <a:r>
              <a:rPr kumimoji="1" lang="en-US" altLang="ja-JP" sz="2000" dirty="0" smtClean="0"/>
              <a:t>BIG </a:t>
            </a:r>
            <a:r>
              <a:rPr kumimoji="1" lang="ja-JP" altLang="en-US" sz="2000" dirty="0" smtClean="0"/>
              <a:t>コア：</a:t>
            </a:r>
            <a:r>
              <a:rPr kumimoji="1" lang="en-US" altLang="ja-JP" sz="2000" dirty="0" smtClean="0"/>
              <a:t>	</a:t>
            </a:r>
            <a:r>
              <a:rPr lang="ja-JP" altLang="en-US" sz="2000" dirty="0" smtClean="0">
                <a:solidFill>
                  <a:schemeClr val="accent6"/>
                </a:solidFill>
              </a:rPr>
              <a:t>性能○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電力</a:t>
            </a:r>
            <a:r>
              <a:rPr lang="en-US" altLang="ja-JP" sz="2000" dirty="0" smtClean="0"/>
              <a:t>×</a:t>
            </a:r>
          </a:p>
          <a:p>
            <a:pPr marL="360000" lvl="1" indent="0">
              <a:buNone/>
            </a:pPr>
            <a:endParaRPr kumimoji="1" lang="en-US" altLang="ja-JP" sz="2000" dirty="0" smtClean="0"/>
          </a:p>
          <a:p>
            <a:pPr marL="360000" lvl="1" indent="0">
              <a:buNone/>
            </a:pPr>
            <a:endParaRPr lang="en-US" altLang="ja-JP" sz="2000" dirty="0"/>
          </a:p>
          <a:p>
            <a:pPr marL="360000" lvl="1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</a:t>
            </a:r>
            <a:r>
              <a:rPr kumimoji="1" lang="en-US" altLang="ja-JP" sz="2000" dirty="0" smtClean="0"/>
              <a:t>LITTLE </a:t>
            </a:r>
            <a:r>
              <a:rPr kumimoji="1" lang="ja-JP" altLang="en-US" sz="2000" dirty="0" smtClean="0"/>
              <a:t>コア：</a:t>
            </a:r>
            <a:r>
              <a:rPr kumimoji="1" lang="en-US" altLang="ja-JP" sz="2000" dirty="0" smtClean="0"/>
              <a:t>	</a:t>
            </a:r>
            <a:r>
              <a:rPr lang="ja-JP" altLang="en-US" sz="2000" dirty="0" smtClean="0"/>
              <a:t>性能</a:t>
            </a:r>
            <a:r>
              <a:rPr lang="en-US" altLang="ja-JP" sz="2000" dirty="0" smtClean="0"/>
              <a:t>×/</a:t>
            </a:r>
            <a:r>
              <a:rPr lang="ja-JP" altLang="en-US" sz="2000" dirty="0" smtClean="0">
                <a:solidFill>
                  <a:schemeClr val="accent6"/>
                </a:solidFill>
              </a:rPr>
              <a:t>電力○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869" y="2708992"/>
            <a:ext cx="475204" cy="36000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62" y="1510404"/>
            <a:ext cx="1080011" cy="97393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272030" y="6219031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写真とサイズは</a:t>
            </a:r>
            <a:r>
              <a:rPr lang="en-US" altLang="ja-JP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[Vries13]</a:t>
            </a:r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より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48" y="5409022"/>
            <a:ext cx="1080011" cy="97393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35" y="5769026"/>
            <a:ext cx="475204" cy="360003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 bwMode="auto">
          <a:xfrm>
            <a:off x="666548" y="5409022"/>
            <a:ext cx="1530017" cy="990011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86" y="4149008"/>
            <a:ext cx="475204" cy="36000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35" y="4509012"/>
            <a:ext cx="475204" cy="36000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 bwMode="auto">
          <a:xfrm>
            <a:off x="666548" y="4149008"/>
            <a:ext cx="1530017" cy="990011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48" y="4149008"/>
            <a:ext cx="1080011" cy="973938"/>
          </a:xfrm>
          <a:prstGeom prst="rect">
            <a:avLst/>
          </a:prstGeom>
        </p:spPr>
      </p:pic>
      <p:sp>
        <p:nvSpPr>
          <p:cNvPr id="19" name="テキスト プレースホルダー 2"/>
          <p:cNvSpPr txBox="1">
            <a:spLocks/>
          </p:cNvSpPr>
          <p:nvPr/>
        </p:nvSpPr>
        <p:spPr bwMode="auto">
          <a:xfrm>
            <a:off x="611956" y="3609002"/>
            <a:ext cx="7290081" cy="45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72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◇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2pPr>
            <a:lvl3pPr marL="108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100"/>
              </a:spcAft>
              <a:buClr>
                <a:srgbClr val="9BBB57"/>
              </a:buClr>
              <a:buSzPct val="120000"/>
              <a:buFont typeface="Segoe UI" panose="020B0502040204020203" pitchFamily="34" charset="0"/>
              <a:buChar char="□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3pPr>
            <a:lvl4pPr marL="144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80000"/>
              <a:buFont typeface="MeiryoKe_PGothic" panose="020B0604030504040204" pitchFamily="50" charset="-128"/>
              <a:buChar char="✳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4pPr>
            <a:lvl5pPr marL="180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＋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5pPr>
            <a:lvl6pPr marL="25146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sz="2000" kern="0" dirty="0" smtClean="0"/>
              <a:t>使い分けて，体感的な速度を損なわずに電力効率向上</a:t>
            </a:r>
            <a:endParaRPr lang="ja-JP" altLang="en-US" sz="2000" kern="0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86" y="5409022"/>
            <a:ext cx="475204" cy="360003"/>
          </a:xfrm>
          <a:prstGeom prst="rect">
            <a:avLst/>
          </a:prstGeom>
        </p:spPr>
      </p:pic>
      <p:sp>
        <p:nvSpPr>
          <p:cNvPr id="21" name="テキスト プレースホルダー 2"/>
          <p:cNvSpPr txBox="1">
            <a:spLocks/>
          </p:cNvSpPr>
          <p:nvPr/>
        </p:nvSpPr>
        <p:spPr bwMode="auto">
          <a:xfrm>
            <a:off x="1961971" y="4149008"/>
            <a:ext cx="6210069" cy="261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72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◇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2pPr>
            <a:lvl3pPr marL="108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100"/>
              </a:spcAft>
              <a:buClr>
                <a:srgbClr val="9BBB57"/>
              </a:buClr>
              <a:buSzPct val="120000"/>
              <a:buFont typeface="Segoe UI" panose="020B0502040204020203" pitchFamily="34" charset="0"/>
              <a:buChar char="□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3pPr>
            <a:lvl4pPr marL="144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80000"/>
              <a:buFont typeface="MeiryoKe_PGothic" panose="020B0604030504040204" pitchFamily="50" charset="-128"/>
              <a:buChar char="✳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4pPr>
            <a:lvl5pPr marL="180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＋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5pPr>
            <a:lvl6pPr marL="25146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ja-JP" altLang="en-US" sz="2000" kern="0" dirty="0" smtClean="0"/>
              <a:t>急ぐときは </a:t>
            </a:r>
            <a:r>
              <a:rPr lang="en-US" altLang="ja-JP" sz="2000" kern="0" dirty="0" smtClean="0"/>
              <a:t>BIG </a:t>
            </a:r>
            <a:r>
              <a:rPr lang="ja-JP" altLang="en-US" sz="2000" kern="0" dirty="0" smtClean="0"/>
              <a:t>を</a:t>
            </a:r>
            <a:endParaRPr lang="en-US" altLang="ja-JP" sz="2000" kern="0" dirty="0" smtClean="0"/>
          </a:p>
          <a:p>
            <a:pPr lvl="2"/>
            <a:r>
              <a:rPr lang="ja-JP" altLang="en-US" sz="2000" kern="0" dirty="0" smtClean="0"/>
              <a:t>ゲームやブラウザ</a:t>
            </a:r>
            <a:endParaRPr lang="en-US" altLang="ja-JP" sz="2000" kern="0" dirty="0" smtClean="0"/>
          </a:p>
          <a:p>
            <a:pPr lvl="2"/>
            <a:endParaRPr lang="en-US" altLang="ja-JP" sz="2000" kern="0" dirty="0" smtClean="0"/>
          </a:p>
          <a:p>
            <a:pPr lvl="1"/>
            <a:r>
              <a:rPr lang="ja-JP" altLang="en-US" sz="2000" kern="0" dirty="0" smtClean="0"/>
              <a:t>ゆっくりでも良いときは </a:t>
            </a:r>
            <a:r>
              <a:rPr lang="en-US" altLang="ja-JP" sz="2000" kern="0" dirty="0" smtClean="0"/>
              <a:t>LITTLE </a:t>
            </a:r>
            <a:r>
              <a:rPr lang="ja-JP" altLang="en-US" sz="2000" kern="0" dirty="0" smtClean="0"/>
              <a:t>を</a:t>
            </a:r>
            <a:endParaRPr lang="en-US" altLang="ja-JP" sz="2000" kern="0" dirty="0" smtClean="0"/>
          </a:p>
          <a:p>
            <a:pPr lvl="2"/>
            <a:r>
              <a:rPr lang="ja-JP" altLang="en-US" sz="2000" kern="0" dirty="0" smtClean="0"/>
              <a:t>バックグラウンド・サービス</a:t>
            </a:r>
            <a:r>
              <a:rPr lang="en-US" altLang="ja-JP" sz="2000" kern="0" dirty="0" smtClean="0"/>
              <a:t/>
            </a:r>
            <a:br>
              <a:rPr lang="en-US" altLang="ja-JP" sz="2000" kern="0" dirty="0" smtClean="0"/>
            </a:br>
            <a:endParaRPr lang="ja-JP" altLang="en-US" sz="2000" kern="0" dirty="0"/>
          </a:p>
        </p:txBody>
      </p:sp>
      <p:sp>
        <p:nvSpPr>
          <p:cNvPr id="22" name="正方形/長方形 21"/>
          <p:cNvSpPr/>
          <p:nvPr/>
        </p:nvSpPr>
        <p:spPr>
          <a:xfrm>
            <a:off x="2257790" y="1718981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/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Cortex A15</a:t>
            </a:r>
          </a:p>
          <a:p>
            <a:pPr marL="0" lvl="1"/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(2.7mm^2)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321975" y="2978995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/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Cortex A7</a:t>
            </a:r>
          </a:p>
          <a:p>
            <a:pPr marL="0" lvl="1"/>
            <a:r>
              <a:rPr lang="en-US" altLang="ja-JP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(0.45mm^2)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370044" cy="5310059"/>
          </a:xfrm>
        </p:spPr>
        <p:txBody>
          <a:bodyPr anchor="t"/>
          <a:lstStyle/>
          <a:p>
            <a:r>
              <a:rPr lang="en-US" altLang="ja-JP" dirty="0" smtClean="0"/>
              <a:t>Conservation Cores [</a:t>
            </a:r>
            <a:r>
              <a:rPr lang="en-US" altLang="ja-JP" dirty="0"/>
              <a:t>Venkatesh10</a:t>
            </a:r>
            <a:r>
              <a:rPr lang="en-US" altLang="ja-JP" dirty="0" smtClean="0"/>
              <a:t>]</a:t>
            </a:r>
          </a:p>
          <a:p>
            <a:pPr lvl="1"/>
            <a:r>
              <a:rPr kumimoji="1" lang="ja-JP" altLang="en-US" dirty="0" smtClean="0"/>
              <a:t>アプリの中からエネルギーを消費するコード片を抽出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コード片専用の回路を合成して，コアに組み込む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面積は増えるが，電力効率はあがる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ヘテロジニアス・マルチコアの研究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61" y="3158997"/>
            <a:ext cx="6647381" cy="33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コア自体や周辺の改良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7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Q. </a:t>
            </a:r>
            <a:r>
              <a:rPr kumimoji="1" lang="ja-JP" altLang="en-US" dirty="0" smtClean="0"/>
              <a:t>マルチコアで問題は解決したのか？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010089" cy="4050045"/>
          </a:xfrm>
        </p:spPr>
        <p:txBody>
          <a:bodyPr/>
          <a:lstStyle/>
          <a:p>
            <a:r>
              <a:rPr lang="en-US" altLang="ja-JP" dirty="0" smtClean="0"/>
              <a:t>A. </a:t>
            </a:r>
            <a:r>
              <a:rPr lang="ja-JP" altLang="en-US" dirty="0" smtClean="0"/>
              <a:t>しなかった</a:t>
            </a:r>
            <a:endParaRPr lang="en-US" altLang="ja-JP" dirty="0" smtClean="0"/>
          </a:p>
          <a:p>
            <a:r>
              <a:rPr lang="ja-JP" altLang="en-US" dirty="0" smtClean="0"/>
              <a:t>そもそも，仕事がない</a:t>
            </a:r>
            <a:endParaRPr lang="en-US" altLang="ja-JP" dirty="0" smtClean="0"/>
          </a:p>
          <a:p>
            <a:pPr lvl="1"/>
            <a:r>
              <a:rPr lang="ja-JP" altLang="en-US" dirty="0"/>
              <a:t>複数コアで同時</a:t>
            </a:r>
            <a:r>
              <a:rPr lang="ja-JP" altLang="en-US" dirty="0" smtClean="0"/>
              <a:t>に動かしたいプログラムがない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マルチスレッド化も難しい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450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やっぱり</a:t>
            </a:r>
            <a:r>
              <a:rPr lang="ja-JP" altLang="en-US" dirty="0" smtClean="0"/>
              <a:t>，大きなコアも必要！</a:t>
            </a:r>
            <a:endParaRPr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010089" cy="4050045"/>
          </a:xfrm>
        </p:spPr>
        <p:txBody>
          <a:bodyPr/>
          <a:lstStyle/>
          <a:p>
            <a:r>
              <a:rPr lang="ja-JP" altLang="en-US" dirty="0" smtClean="0"/>
              <a:t>コア</a:t>
            </a:r>
            <a:r>
              <a:rPr lang="ja-JP" altLang="en-US" dirty="0"/>
              <a:t>自体</a:t>
            </a:r>
            <a:r>
              <a:rPr lang="ja-JP" altLang="en-US" dirty="0" smtClean="0"/>
              <a:t>や周辺も発展，研究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「速くする！」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accent5"/>
                </a:solidFill>
              </a:rPr>
              <a:t>「</a:t>
            </a:r>
            <a:r>
              <a:rPr lang="ja-JP" altLang="en-US" dirty="0">
                <a:solidFill>
                  <a:schemeClr val="accent5"/>
                </a:solidFill>
              </a:rPr>
              <a:t>速さそのまま</a:t>
            </a:r>
            <a:r>
              <a:rPr lang="ja-JP" altLang="en-US" dirty="0" smtClean="0">
                <a:solidFill>
                  <a:schemeClr val="accent5"/>
                </a:solidFill>
              </a:rPr>
              <a:t>省電力！」</a:t>
            </a:r>
            <a:endParaRPr lang="en-US" altLang="ja-JP" dirty="0" smtClean="0">
              <a:solidFill>
                <a:schemeClr val="accent5"/>
              </a:solidFill>
            </a:endParaRPr>
          </a:p>
          <a:p>
            <a:pPr lvl="2"/>
            <a:r>
              <a:rPr lang="ja-JP" altLang="en-US" dirty="0"/>
              <a:t>赤い</a:t>
            </a:r>
            <a:r>
              <a:rPr lang="ja-JP" altLang="en-US" smtClean="0"/>
              <a:t>部分のエネルギーを</a:t>
            </a:r>
            <a:r>
              <a:rPr lang="ja-JP" altLang="en-US" dirty="0" smtClean="0"/>
              <a:t>削減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アーキテクチャの工夫で青くしよう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1691967" y="4329011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691966" y="432901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右矢印 12"/>
          <p:cNvSpPr/>
          <p:nvPr/>
        </p:nvSpPr>
        <p:spPr bwMode="auto">
          <a:xfrm>
            <a:off x="4031994" y="4779015"/>
            <a:ext cx="1080012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051971" y="432901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1691967" y="468901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2051971" y="468901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2411975" y="4329010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771980" y="4329010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411976" y="4689014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771980" y="4689014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1691967" y="504901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051972" y="504901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1691968" y="540902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2051972" y="540902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411974" y="504901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2771979" y="5049018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411975" y="540902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2771979" y="5409022"/>
            <a:ext cx="360004" cy="360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6012017" y="4329011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6012016" y="432901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6372021" y="432901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6012017" y="468901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6372021" y="468901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6012016" y="5049019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6372021" y="5049019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6012017" y="5409023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6372021" y="5409023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6732025" y="4329011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7092030" y="4329011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6732026" y="4689015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正方形/長方形 40"/>
          <p:cNvSpPr/>
          <p:nvPr/>
        </p:nvSpPr>
        <p:spPr bwMode="auto">
          <a:xfrm>
            <a:off x="7092030" y="4689015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6732025" y="504902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7092030" y="504902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6732026" y="540902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7092030" y="540902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コア自体や</a:t>
            </a:r>
            <a:r>
              <a:rPr lang="ja-JP" altLang="en-US" dirty="0" smtClean="0"/>
              <a:t>周辺：古くて新しいテーマ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sz="2000" dirty="0" smtClean="0"/>
              <a:t>サイクルあたりの性能を向上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/>
              <a:t>キャッシュ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置き換え方法，圧縮方法，電力効率向上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三次元積層 </a:t>
            </a:r>
            <a:r>
              <a:rPr lang="en-US" altLang="ja-JP" sz="2000" dirty="0" smtClean="0"/>
              <a:t>DRAM</a:t>
            </a:r>
            <a:r>
              <a:rPr lang="ja-JP" altLang="en-US" sz="2000" dirty="0" err="1" smtClean="0"/>
              <a:t>，</a:t>
            </a:r>
            <a:r>
              <a:rPr lang="ja-JP" altLang="en-US" sz="2000" dirty="0" smtClean="0"/>
              <a:t>不揮発メモリ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プリフェッチャ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色々な相関性を利用して，複雑なアクセスを予測</a:t>
            </a:r>
            <a:endParaRPr lang="en-US" altLang="ja-JP" sz="2000" dirty="0" smtClean="0"/>
          </a:p>
          <a:p>
            <a:pPr lvl="2"/>
            <a:r>
              <a:rPr lang="ja-JP" altLang="en-US" sz="2000" dirty="0" smtClean="0"/>
              <a:t>命令キャッシュでは</a:t>
            </a:r>
            <a:r>
              <a:rPr lang="en-US" altLang="ja-JP" sz="2000" dirty="0" smtClean="0"/>
              <a:t>100%</a:t>
            </a:r>
            <a:r>
              <a:rPr lang="ja-JP" altLang="en-US" sz="2000" dirty="0" smtClean="0"/>
              <a:t>近いヒット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Ferdman11</a:t>
            </a:r>
            <a:r>
              <a:rPr lang="en-US" altLang="ja-JP" sz="2000" dirty="0" smtClean="0"/>
              <a:t>]</a:t>
            </a:r>
          </a:p>
          <a:p>
            <a:pPr lvl="1"/>
            <a:r>
              <a:rPr lang="ja-JP" altLang="en-US" sz="2000" dirty="0">
                <a:solidFill>
                  <a:schemeClr val="accent5"/>
                </a:solidFill>
              </a:rPr>
              <a:t>分岐</a:t>
            </a:r>
            <a:r>
              <a:rPr lang="ja-JP" altLang="en-US" sz="2000" dirty="0" smtClean="0">
                <a:solidFill>
                  <a:schemeClr val="accent5"/>
                </a:solidFill>
              </a:rPr>
              <a:t>予測</a:t>
            </a:r>
            <a:endParaRPr lang="ja-JP" altLang="en-US" sz="2000" b="1" dirty="0">
              <a:solidFill>
                <a:schemeClr val="accent5"/>
              </a:solidFill>
            </a:endParaRPr>
          </a:p>
          <a:p>
            <a:r>
              <a:rPr kumimoji="1" lang="ja-JP" altLang="en-US" sz="2000" dirty="0" smtClean="0"/>
              <a:t>性能を維持しつつ，電力を下げる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>
                <a:solidFill>
                  <a:schemeClr val="accent5"/>
                </a:solidFill>
              </a:rPr>
              <a:t>スーパスカラの改良</a:t>
            </a:r>
            <a:endParaRPr lang="en-US" altLang="ja-JP" sz="2000" dirty="0" smtClean="0">
              <a:solidFill>
                <a:schemeClr val="accent5"/>
              </a:solidFill>
            </a:endParaRPr>
          </a:p>
          <a:p>
            <a:pPr lvl="1"/>
            <a:r>
              <a:rPr kumimoji="1" lang="ja-JP" altLang="en-US" sz="2000" dirty="0" smtClean="0">
                <a:solidFill>
                  <a:schemeClr val="accent5"/>
                </a:solidFill>
              </a:rPr>
              <a:t>コア内のヘテロ化</a:t>
            </a:r>
            <a:endParaRPr kumimoji="1" lang="ja-JP" altLang="en-US" sz="2000" dirty="0">
              <a:solidFill>
                <a:schemeClr val="accent5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8531225" y="6308725"/>
            <a:ext cx="612775" cy="54927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0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今日の話題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dirty="0" smtClean="0"/>
              <a:t>なぜクロック周波数は上がらなくなったのか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dirty="0" smtClean="0"/>
              <a:t>では</a:t>
            </a:r>
            <a:r>
              <a:rPr lang="ja-JP" altLang="en-US" dirty="0"/>
              <a:t>，</a:t>
            </a:r>
            <a:r>
              <a:rPr lang="ja-JP" altLang="en-US" dirty="0" smtClean="0"/>
              <a:t>どう対応したのか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ja-JP" altLang="en-US" dirty="0" smtClean="0"/>
              <a:t>今後どうなるのか</a:t>
            </a:r>
            <a:endParaRPr lang="en-US" altLang="ja-JP" dirty="0" smtClean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595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コアの改良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b="1" dirty="0"/>
              <a:t>分岐</a:t>
            </a:r>
            <a:r>
              <a:rPr lang="ja-JP" altLang="en-US" b="1" dirty="0" smtClean="0"/>
              <a:t>予測</a:t>
            </a:r>
            <a:endParaRPr lang="ja-JP" altLang="en-US" b="1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スーパスカラ</a:t>
            </a:r>
            <a:r>
              <a:rPr lang="ja-JP" altLang="en-US" dirty="0"/>
              <a:t>の改良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ヘテロ化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80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分岐予測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そもそも分岐予測とは？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命令パイプライン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分岐予測のフレームワーク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分岐予測器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083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>
            <a:off x="1601967" y="3158997"/>
            <a:ext cx="1562400" cy="576064"/>
            <a:chOff x="971600" y="5445224"/>
            <a:chExt cx="7200800" cy="576064"/>
          </a:xfrm>
        </p:grpSpPr>
        <p:sp>
          <p:nvSpPr>
            <p:cNvPr id="35" name="平行四辺形 3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042127" y="3158997"/>
            <a:ext cx="1562400" cy="576064"/>
            <a:chOff x="971600" y="5445224"/>
            <a:chExt cx="7200800" cy="576064"/>
          </a:xfrm>
        </p:grpSpPr>
        <p:sp>
          <p:nvSpPr>
            <p:cNvPr id="50" name="平行四辺形 4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平行四辺形 5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4482287" y="3158997"/>
            <a:ext cx="1562400" cy="576064"/>
            <a:chOff x="971600" y="5445224"/>
            <a:chExt cx="7200800" cy="576064"/>
          </a:xfrm>
        </p:grpSpPr>
        <p:sp>
          <p:nvSpPr>
            <p:cNvPr id="53" name="平行四辺形 5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922447" y="3158997"/>
            <a:ext cx="1584176" cy="576064"/>
            <a:chOff x="971600" y="5445224"/>
            <a:chExt cx="7200800" cy="576064"/>
          </a:xfrm>
        </p:grpSpPr>
        <p:sp>
          <p:nvSpPr>
            <p:cNvPr id="62" name="平行四辺形 6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平行四辺形 6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563806" y="2294454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</a:p>
          <a:p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(,,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Д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</a:p>
          <a:p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003966" y="2294454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＿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en-US" altLang="ja-JP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｀</a:t>
            </a:r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446013" y="2313038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.</a:t>
            </a:r>
          </a:p>
          <a:p>
            <a:r>
              <a:rPr lang="en-US" altLang="ja-JP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(*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ﾟーﾟ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886173" y="2313038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∧＿∧</a:t>
            </a:r>
          </a:p>
          <a:p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en-US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ja-JP" altLang="el-G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ω</a:t>
            </a:r>
            <a:r>
              <a:rPr lang="ja-JP" altLang="el-G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命令</a:t>
            </a:r>
            <a:r>
              <a:rPr lang="ja-JP" altLang="en-US" dirty="0" smtClean="0"/>
              <a:t>パイプライン</a:t>
            </a:r>
            <a:endParaRPr kumimoji="1" lang="ja-JP" altLang="en-US" dirty="0"/>
          </a:p>
        </p:txBody>
      </p:sp>
      <p:sp>
        <p:nvSpPr>
          <p:cNvPr id="58" name="コンテンツ プレースホルダー 57"/>
          <p:cNvSpPr>
            <a:spLocks noGrp="1"/>
          </p:cNvSpPr>
          <p:nvPr>
            <p:ph idx="4294967295"/>
          </p:nvPr>
        </p:nvSpPr>
        <p:spPr>
          <a:xfrm>
            <a:off x="521955" y="4869016"/>
            <a:ext cx="8460094" cy="1369161"/>
          </a:xfrm>
          <a:prstGeom prst="rect">
            <a:avLst/>
          </a:prstGeom>
        </p:spPr>
        <p:txBody>
          <a:bodyPr/>
          <a:lstStyle/>
          <a:p>
            <a:r>
              <a:rPr lang="ja-JP" altLang="en-US" sz="2000" dirty="0" smtClean="0"/>
              <a:t>工場の流れ作業とおなじように処理</a:t>
            </a:r>
            <a:r>
              <a:rPr lang="ja-JP" altLang="en-US" sz="2000" dirty="0"/>
              <a:t>して</a:t>
            </a:r>
            <a:r>
              <a:rPr lang="ja-JP" altLang="en-US" sz="2000" dirty="0" smtClean="0"/>
              <a:t>，スループット向上</a:t>
            </a:r>
            <a:endParaRPr kumimoji="1" lang="en-US" altLang="ja-JP" sz="2000" dirty="0" smtClean="0"/>
          </a:p>
          <a:p>
            <a:pPr lvl="1"/>
            <a:r>
              <a:rPr kumimoji="1" lang="ja-JP" altLang="en-US" sz="2000" dirty="0" smtClean="0"/>
              <a:t>作業（命令の処理）を複数の工程に分割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/>
              <a:t>各工程を流しながらオーバーラップして処理</a:t>
            </a:r>
            <a:endParaRPr lang="en-US" altLang="ja-JP" sz="2000" dirty="0" smtClean="0"/>
          </a:p>
        </p:txBody>
      </p:sp>
      <p:cxnSp>
        <p:nvCxnSpPr>
          <p:cNvPr id="67" name="直線矢印コネクタ 66"/>
          <p:cNvCxnSpPr/>
          <p:nvPr/>
        </p:nvCxnSpPr>
        <p:spPr bwMode="auto">
          <a:xfrm>
            <a:off x="1601967" y="3969006"/>
            <a:ext cx="5904656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-5148108" y="2978995"/>
            <a:ext cx="6480073" cy="360005"/>
            <a:chOff x="611956" y="3699003"/>
            <a:chExt cx="6480073" cy="360005"/>
          </a:xfrm>
        </p:grpSpPr>
        <p:sp>
          <p:nvSpPr>
            <p:cNvPr id="90" name="角丸四角形 89"/>
            <p:cNvSpPr/>
            <p:nvPr/>
          </p:nvSpPr>
          <p:spPr bwMode="auto">
            <a:xfrm>
              <a:off x="6372021" y="3699004"/>
              <a:ext cx="720008" cy="360004"/>
            </a:xfrm>
            <a:prstGeom prst="roundRect">
              <a:avLst/>
            </a:prstGeom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>
                  <a:latin typeface="Arial Narrow" panose="020B0606020202030204" pitchFamily="34" charset="0"/>
                </a:rPr>
                <a:t>a++</a:t>
              </a:r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1" name="角丸四角形 90"/>
            <p:cNvSpPr/>
            <p:nvPr/>
          </p:nvSpPr>
          <p:spPr bwMode="auto">
            <a:xfrm>
              <a:off x="4932005" y="3699003"/>
              <a:ext cx="720008" cy="360004"/>
            </a:xfrm>
            <a:prstGeom prst="roundRect">
              <a:avLst/>
            </a:prstGeom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>
                  <a:latin typeface="Arial Narrow" panose="020B0606020202030204" pitchFamily="34" charset="0"/>
                </a:rPr>
                <a:t>b--</a:t>
              </a:r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2" name="角丸四角形 91"/>
            <p:cNvSpPr/>
            <p:nvPr/>
          </p:nvSpPr>
          <p:spPr bwMode="auto">
            <a:xfrm>
              <a:off x="3491989" y="3699004"/>
              <a:ext cx="720008" cy="360004"/>
            </a:xfrm>
            <a:prstGeom prst="roundRect">
              <a:avLst/>
            </a:prstGeom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>
                  <a:latin typeface="Arial Narrow" panose="020B0606020202030204" pitchFamily="34" charset="0"/>
                </a:rPr>
                <a:t>c=a</a:t>
              </a:r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角丸四角形 92"/>
            <p:cNvSpPr/>
            <p:nvPr/>
          </p:nvSpPr>
          <p:spPr bwMode="auto">
            <a:xfrm>
              <a:off x="2051973" y="3699004"/>
              <a:ext cx="720008" cy="360004"/>
            </a:xfrm>
            <a:prstGeom prst="roundRect">
              <a:avLst/>
            </a:prstGeom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dirty="0" smtClean="0">
                  <a:latin typeface="Arial Narrow" panose="020B0606020202030204" pitchFamily="34" charset="0"/>
                </a:rPr>
                <a:t>d+=1</a:t>
              </a:r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94" name="角丸四角形 93"/>
            <p:cNvSpPr/>
            <p:nvPr/>
          </p:nvSpPr>
          <p:spPr bwMode="auto">
            <a:xfrm>
              <a:off x="611956" y="3699004"/>
              <a:ext cx="720008" cy="360004"/>
            </a:xfrm>
            <a:prstGeom prst="roundRect">
              <a:avLst/>
            </a:prstGeom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dirty="0" smtClean="0">
                  <a:latin typeface="Arial Narrow" panose="020B0606020202030204" pitchFamily="34" charset="0"/>
                </a:rPr>
                <a:t>e=…</a:t>
              </a:r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7" name="正方形/長方形 6"/>
          <p:cNvSpPr/>
          <p:nvPr/>
        </p:nvSpPr>
        <p:spPr bwMode="auto">
          <a:xfrm>
            <a:off x="-18483" y="2817094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 type="none" w="sm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 bwMode="auto">
          <a:xfrm>
            <a:off x="251952" y="2438989"/>
            <a:ext cx="1152128" cy="1710019"/>
          </a:xfrm>
          <a:prstGeom prst="rect">
            <a:avLst/>
          </a:prstGeom>
          <a:ln>
            <a:headEnd/>
            <a:tailEnd type="none" w="sm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a++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b--</a:t>
            </a:r>
          </a:p>
          <a:p>
            <a:pPr>
              <a:lnSpc>
                <a:spcPct val="80000"/>
              </a:lnSpc>
            </a:pPr>
            <a:r>
              <a:rPr kumimoji="1" lang="en-US" altLang="ja-JP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c=a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d+=1</a:t>
            </a:r>
          </a:p>
          <a:p>
            <a:pPr>
              <a:lnSpc>
                <a:spcPct val="80000"/>
              </a:lnSpc>
            </a:pPr>
            <a:r>
              <a:rPr kumimoji="1" lang="en-US" altLang="ja-JP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e=…</a:t>
            </a:r>
          </a:p>
          <a:p>
            <a:pPr>
              <a:lnSpc>
                <a:spcPct val="80000"/>
              </a:lnSpc>
            </a:pPr>
            <a:r>
              <a:rPr lang="en-US" altLang="ja-JP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endParaRPr kumimoji="1" lang="ja-JP" alt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521955" y="1988984"/>
            <a:ext cx="630007" cy="540006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プログラム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15764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1.85185E-6 L 0.3151 1.8518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1 1.85185E-6 L 0.4724 1.85185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4 1.85185E-6 L 0.62986 1.85185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>
            <a:off x="1601967" y="3158997"/>
            <a:ext cx="1562400" cy="576064"/>
            <a:chOff x="971600" y="5445224"/>
            <a:chExt cx="7200800" cy="576064"/>
          </a:xfrm>
        </p:grpSpPr>
        <p:sp>
          <p:nvSpPr>
            <p:cNvPr id="35" name="平行四辺形 3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042127" y="3158997"/>
            <a:ext cx="1562400" cy="576064"/>
            <a:chOff x="971600" y="5445224"/>
            <a:chExt cx="7200800" cy="576064"/>
          </a:xfrm>
        </p:grpSpPr>
        <p:sp>
          <p:nvSpPr>
            <p:cNvPr id="50" name="平行四辺形 4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平行四辺形 5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4482287" y="3158997"/>
            <a:ext cx="1562400" cy="576064"/>
            <a:chOff x="971600" y="5445224"/>
            <a:chExt cx="7200800" cy="576064"/>
          </a:xfrm>
        </p:grpSpPr>
        <p:sp>
          <p:nvSpPr>
            <p:cNvPr id="53" name="平行四辺形 5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922447" y="3158997"/>
            <a:ext cx="1584176" cy="576064"/>
            <a:chOff x="971600" y="5445224"/>
            <a:chExt cx="7200800" cy="576064"/>
          </a:xfrm>
        </p:grpSpPr>
        <p:sp>
          <p:nvSpPr>
            <p:cNvPr id="62" name="平行四辺形 6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平行四辺形 6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563806" y="2294454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</a:p>
          <a:p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(,,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Д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</a:p>
          <a:p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003966" y="2294454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＿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en-US" altLang="ja-JP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｀</a:t>
            </a:r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446013" y="2313038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.</a:t>
            </a:r>
          </a:p>
          <a:p>
            <a:r>
              <a:rPr lang="en-US" altLang="ja-JP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(*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ﾟーﾟ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886173" y="2313038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∧＿∧</a:t>
            </a:r>
          </a:p>
          <a:p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en-US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ja-JP" altLang="el-G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ω</a:t>
            </a:r>
            <a:r>
              <a:rPr lang="ja-JP" altLang="el-G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分岐命令の場合</a:t>
            </a:r>
            <a:endParaRPr kumimoji="1" lang="ja-JP" altLang="en-US" dirty="0"/>
          </a:p>
        </p:txBody>
      </p:sp>
      <p:sp>
        <p:nvSpPr>
          <p:cNvPr id="58" name="コンテンツ プレースホルダー 57"/>
          <p:cNvSpPr>
            <a:spLocks noGrp="1"/>
          </p:cNvSpPr>
          <p:nvPr>
            <p:ph idx="4294967295"/>
          </p:nvPr>
        </p:nvSpPr>
        <p:spPr>
          <a:xfrm>
            <a:off x="701957" y="4869016"/>
            <a:ext cx="8190091" cy="1369161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>
                <a:solidFill>
                  <a:schemeClr val="accent5"/>
                </a:solidFill>
              </a:rPr>
              <a:t>if a &gt; 0</a:t>
            </a:r>
            <a:r>
              <a:rPr lang="ja-JP" altLang="en-US" dirty="0" smtClean="0"/>
              <a:t>」の結果は</a:t>
            </a:r>
            <a:r>
              <a:rPr lang="ja-JP" altLang="en-US" dirty="0" smtClean="0">
                <a:solidFill>
                  <a:schemeClr val="accent4"/>
                </a:solidFill>
              </a:rPr>
              <a:t>最終段</a:t>
            </a:r>
            <a:r>
              <a:rPr lang="el-GR" altLang="ja-JP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en-US" altLang="ja-JP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l-GR" altLang="ja-JP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ja-JP" altLang="el-GR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ω</a:t>
            </a:r>
            <a:r>
              <a:rPr lang="ja-JP" altLang="el-GR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en-US" altLang="ja-JP" sz="1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dirty="0" err="1" smtClean="0"/>
              <a:t>まで</a:t>
            </a:r>
            <a:r>
              <a:rPr lang="ja-JP" altLang="en-US" dirty="0" smtClean="0"/>
              <a:t>わからない</a:t>
            </a:r>
            <a:endParaRPr lang="en-US" altLang="ja-JP" sz="1800" dirty="0" smtClean="0"/>
          </a:p>
          <a:p>
            <a:pPr lvl="1"/>
            <a:r>
              <a:rPr lang="ja-JP" altLang="en-US" dirty="0" smtClean="0"/>
              <a:t>先頭は次に </a:t>
            </a:r>
            <a:r>
              <a:rPr lang="en-US" altLang="ja-JP" dirty="0" smtClean="0">
                <a:solidFill>
                  <a:schemeClr val="accent5"/>
                </a:solidFill>
              </a:rPr>
              <a:t>a++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と，</a:t>
            </a:r>
            <a:r>
              <a:rPr lang="en-US" altLang="ja-JP" dirty="0" smtClean="0">
                <a:solidFill>
                  <a:schemeClr val="accent5"/>
                </a:solidFill>
              </a:rPr>
              <a:t>a--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のどちらを取り込めばいいのか？</a:t>
            </a:r>
            <a:endParaRPr lang="en-US" altLang="ja-JP" dirty="0" smtClean="0"/>
          </a:p>
        </p:txBody>
      </p:sp>
      <p:cxnSp>
        <p:nvCxnSpPr>
          <p:cNvPr id="67" name="直線矢印コネクタ 66"/>
          <p:cNvCxnSpPr/>
          <p:nvPr/>
        </p:nvCxnSpPr>
        <p:spPr bwMode="auto">
          <a:xfrm>
            <a:off x="1601967" y="3969006"/>
            <a:ext cx="5904656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角丸四角形 89"/>
          <p:cNvSpPr/>
          <p:nvPr/>
        </p:nvSpPr>
        <p:spPr bwMode="auto">
          <a:xfrm>
            <a:off x="2051972" y="2978995"/>
            <a:ext cx="720008" cy="360004"/>
          </a:xfrm>
          <a:prstGeom prst="roundRect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if a &gt; 0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251952" y="2438989"/>
            <a:ext cx="1152128" cy="1710019"/>
          </a:xfrm>
          <a:prstGeom prst="rect">
            <a:avLst/>
          </a:prstGeom>
          <a:ln>
            <a:headEnd/>
            <a:tailEnd type="none" w="sm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if a &gt; 0: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a++</a:t>
            </a: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else: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a--</a:t>
            </a:r>
          </a:p>
          <a:p>
            <a:pPr>
              <a:lnSpc>
                <a:spcPct val="80000"/>
              </a:lnSpc>
            </a:pPr>
            <a:r>
              <a:rPr kumimoji="1" lang="ja-JP" alt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endParaRPr kumimoji="1" lang="ja-JP" alt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521955" y="1988984"/>
            <a:ext cx="630007" cy="540006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プログラム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>
            <a:off x="1601967" y="3158997"/>
            <a:ext cx="1562400" cy="576064"/>
            <a:chOff x="971600" y="5445224"/>
            <a:chExt cx="7200800" cy="576064"/>
          </a:xfrm>
        </p:grpSpPr>
        <p:sp>
          <p:nvSpPr>
            <p:cNvPr id="35" name="平行四辺形 3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042127" y="3158997"/>
            <a:ext cx="1562400" cy="576064"/>
            <a:chOff x="971600" y="5445224"/>
            <a:chExt cx="7200800" cy="576064"/>
          </a:xfrm>
        </p:grpSpPr>
        <p:sp>
          <p:nvSpPr>
            <p:cNvPr id="50" name="平行四辺形 4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平行四辺形 5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4482287" y="3158997"/>
            <a:ext cx="1562400" cy="576064"/>
            <a:chOff x="971600" y="5445224"/>
            <a:chExt cx="7200800" cy="576064"/>
          </a:xfrm>
        </p:grpSpPr>
        <p:sp>
          <p:nvSpPr>
            <p:cNvPr id="53" name="平行四辺形 5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922447" y="3158997"/>
            <a:ext cx="1584176" cy="576064"/>
            <a:chOff x="971600" y="5445224"/>
            <a:chExt cx="7200800" cy="576064"/>
          </a:xfrm>
        </p:grpSpPr>
        <p:sp>
          <p:nvSpPr>
            <p:cNvPr id="62" name="平行四辺形 6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平行四辺形 6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563806" y="2294454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</a:p>
          <a:p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(,,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Д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003966" y="2294454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＿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en-US" altLang="ja-JP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｀</a:t>
            </a:r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446013" y="2313038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.</a:t>
            </a:r>
          </a:p>
          <a:p>
            <a:r>
              <a:rPr lang="en-US" altLang="ja-JP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(*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ﾟーﾟ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886173" y="2313038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∧＿∧</a:t>
            </a:r>
          </a:p>
          <a:p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en-US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ja-JP" altLang="el-GR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ω</a:t>
            </a:r>
            <a:r>
              <a:rPr lang="ja-JP" altLang="el-G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分岐</a:t>
            </a:r>
            <a:r>
              <a:rPr lang="ja-JP" altLang="en-US" dirty="0"/>
              <a:t>予測</a:t>
            </a:r>
            <a:endParaRPr kumimoji="1" lang="ja-JP" altLang="en-US" dirty="0"/>
          </a:p>
        </p:txBody>
      </p:sp>
      <p:sp>
        <p:nvSpPr>
          <p:cNvPr id="58" name="コンテンツ プレースホルダー 57"/>
          <p:cNvSpPr>
            <a:spLocks noGrp="1"/>
          </p:cNvSpPr>
          <p:nvPr>
            <p:ph idx="4294967295"/>
          </p:nvPr>
        </p:nvSpPr>
        <p:spPr>
          <a:xfrm>
            <a:off x="701957" y="4869016"/>
            <a:ext cx="8190091" cy="1369161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動作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</a:t>
            </a:r>
            <a:r>
              <a:rPr lang="en-US" altLang="ja-JP" dirty="0" smtClean="0">
                <a:solidFill>
                  <a:schemeClr val="accent5"/>
                </a:solidFill>
              </a:rPr>
              <a:t>if a &gt; 0</a:t>
            </a:r>
            <a:r>
              <a:rPr lang="ja-JP" altLang="en-US" dirty="0" smtClean="0"/>
              <a:t>」の結果を予測して，命令を取り込む</a:t>
            </a:r>
            <a:endParaRPr lang="en-US" altLang="ja-JP" dirty="0" smtClean="0"/>
          </a:p>
          <a:p>
            <a:pPr lvl="1"/>
            <a:r>
              <a:rPr lang="ja-JP" altLang="en-US" dirty="0"/>
              <a:t>あと</a:t>
            </a:r>
            <a:r>
              <a:rPr lang="ja-JP" altLang="en-US" dirty="0" smtClean="0"/>
              <a:t>から予測が正しいか確認する</a:t>
            </a:r>
            <a:endParaRPr lang="en-US" altLang="ja-JP" dirty="0" smtClean="0"/>
          </a:p>
        </p:txBody>
      </p:sp>
      <p:cxnSp>
        <p:nvCxnSpPr>
          <p:cNvPr id="67" name="直線矢印コネクタ 66"/>
          <p:cNvCxnSpPr/>
          <p:nvPr/>
        </p:nvCxnSpPr>
        <p:spPr bwMode="auto">
          <a:xfrm>
            <a:off x="1601967" y="3969006"/>
            <a:ext cx="5904656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角丸四角形 89"/>
          <p:cNvSpPr/>
          <p:nvPr/>
        </p:nvSpPr>
        <p:spPr bwMode="auto">
          <a:xfrm>
            <a:off x="3491988" y="2978995"/>
            <a:ext cx="720008" cy="360004"/>
          </a:xfrm>
          <a:prstGeom prst="roundRect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if a &gt; 0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251952" y="2438989"/>
            <a:ext cx="1152128" cy="1710019"/>
          </a:xfrm>
          <a:prstGeom prst="rect">
            <a:avLst/>
          </a:prstGeom>
          <a:ln>
            <a:headEnd/>
            <a:tailEnd type="none" w="sm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if a &gt; 0: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a++</a:t>
            </a: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else: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kumimoji="1" lang="en-US" altLang="ja-JP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a--</a:t>
            </a:r>
          </a:p>
          <a:p>
            <a:pPr>
              <a:lnSpc>
                <a:spcPct val="80000"/>
              </a:lnSpc>
            </a:pPr>
            <a:r>
              <a:rPr kumimoji="1" lang="ja-JP" alt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endParaRPr kumimoji="1" lang="ja-JP" alt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521955" y="1988984"/>
            <a:ext cx="630007" cy="540006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プログラム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2051972" y="2978995"/>
            <a:ext cx="720008" cy="360004"/>
          </a:xfrm>
          <a:prstGeom prst="roundRect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a--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  <p:sp>
        <p:nvSpPr>
          <p:cNvPr id="4" name="角丸四角形吹き出し 3"/>
          <p:cNvSpPr/>
          <p:nvPr/>
        </p:nvSpPr>
        <p:spPr bwMode="auto">
          <a:xfrm>
            <a:off x="2141973" y="1358977"/>
            <a:ext cx="1980022" cy="612648"/>
          </a:xfrm>
          <a:prstGeom prst="wedgeRoundRectCallout">
            <a:avLst>
              <a:gd name="adj1" fmla="val -43365"/>
              <a:gd name="adj2" fmla="val 134720"/>
              <a:gd name="adj3" fmla="val 16667"/>
            </a:avLst>
          </a:prstGeom>
          <a:ln>
            <a:headEnd/>
            <a:tailEnd type="triangle" w="sm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else 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に行くと予想</a:t>
            </a:r>
          </a:p>
        </p:txBody>
      </p:sp>
      <p:sp>
        <p:nvSpPr>
          <p:cNvPr id="27" name="角丸四角形吹き出し 26"/>
          <p:cNvSpPr/>
          <p:nvPr/>
        </p:nvSpPr>
        <p:spPr bwMode="auto">
          <a:xfrm>
            <a:off x="6552022" y="1358977"/>
            <a:ext cx="1980022" cy="612648"/>
          </a:xfrm>
          <a:prstGeom prst="wedgeRoundRectCallout">
            <a:avLst>
              <a:gd name="adj1" fmla="val -43365"/>
              <a:gd name="adj2" fmla="val 134720"/>
              <a:gd name="adj3" fmla="val 16667"/>
            </a:avLst>
          </a:prstGeom>
          <a:ln>
            <a:headEnd/>
            <a:tailEnd type="triangle" w="sm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あとで確かめる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わ</a:t>
            </a:r>
            <a:endParaRPr kumimoji="1" lang="ja-JP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>
            <a:off x="1601967" y="3158997"/>
            <a:ext cx="1562400" cy="576064"/>
            <a:chOff x="971600" y="5445224"/>
            <a:chExt cx="7200800" cy="576064"/>
          </a:xfrm>
        </p:grpSpPr>
        <p:sp>
          <p:nvSpPr>
            <p:cNvPr id="35" name="平行四辺形 3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3042127" y="3158997"/>
            <a:ext cx="1562400" cy="576064"/>
            <a:chOff x="971600" y="5445224"/>
            <a:chExt cx="7200800" cy="576064"/>
          </a:xfrm>
        </p:grpSpPr>
        <p:sp>
          <p:nvSpPr>
            <p:cNvPr id="50" name="平行四辺形 4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平行四辺形 5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4482287" y="3158997"/>
            <a:ext cx="1562400" cy="576064"/>
            <a:chOff x="971600" y="5445224"/>
            <a:chExt cx="7200800" cy="576064"/>
          </a:xfrm>
        </p:grpSpPr>
        <p:sp>
          <p:nvSpPr>
            <p:cNvPr id="53" name="平行四辺形 5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5922447" y="3158997"/>
            <a:ext cx="1584176" cy="576064"/>
            <a:chOff x="971600" y="5445224"/>
            <a:chExt cx="7200800" cy="576064"/>
          </a:xfrm>
        </p:grpSpPr>
        <p:sp>
          <p:nvSpPr>
            <p:cNvPr id="62" name="平行四辺形 6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平行四辺形 6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ffectLst>
              <a:outerShdw blurRad="40000" dist="20000" dir="2700000" rotWithShape="0">
                <a:srgbClr val="000000">
                  <a:alpha val="38000"/>
                </a:srgbClr>
              </a:outerShdw>
            </a:effectLst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563806" y="2294454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</a:p>
          <a:p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(,,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Д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003966" y="2294454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＿</a:t>
            </a:r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1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´</a:t>
            </a:r>
            <a:r>
              <a:rPr lang="en-US" altLang="ja-JP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∀</a:t>
            </a:r>
            <a:r>
              <a:rPr lang="ja-JP" altLang="en-US" sz="1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｀</a:t>
            </a:r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4446013" y="2313038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.</a:t>
            </a:r>
          </a:p>
          <a:p>
            <a:r>
              <a:rPr lang="en-US" altLang="ja-JP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(*</a:t>
            </a:r>
            <a:r>
              <a:rPr lang="ja-JP" altLang="en-US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ﾟーﾟ</a:t>
            </a:r>
            <a:r>
              <a:rPr lang="en-US" altLang="ja-JP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886173" y="2313038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∧＿∧</a:t>
            </a:r>
          </a:p>
          <a:p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l-G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ω</a:t>
            </a:r>
            <a:r>
              <a:rPr lang="ja-JP" altLang="el-G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n-US" altLang="ja-JP" sz="1400" dirty="0" smtClean="0"/>
              <a:t>`  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分岐</a:t>
            </a:r>
            <a:r>
              <a:rPr lang="ja-JP" altLang="en-US" dirty="0" smtClean="0"/>
              <a:t>予測ペナルティ</a:t>
            </a:r>
            <a:endParaRPr kumimoji="1" lang="ja-JP" altLang="en-US" dirty="0"/>
          </a:p>
        </p:txBody>
      </p:sp>
      <p:sp>
        <p:nvSpPr>
          <p:cNvPr id="58" name="コンテンツ プレースホルダー 57"/>
          <p:cNvSpPr>
            <a:spLocks noGrp="1"/>
          </p:cNvSpPr>
          <p:nvPr>
            <p:ph idx="4294967295"/>
          </p:nvPr>
        </p:nvSpPr>
        <p:spPr>
          <a:xfrm>
            <a:off x="701957" y="4869016"/>
            <a:ext cx="8190091" cy="1369161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 smtClean="0"/>
              <a:t>予測が間違っていた場合，以降の処理を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取り消してやり直す</a:t>
            </a:r>
            <a:endParaRPr lang="en-US" altLang="ja-JP" dirty="0" smtClean="0"/>
          </a:p>
          <a:p>
            <a:r>
              <a:rPr lang="ja-JP" altLang="en-US" dirty="0"/>
              <a:t>この図で</a:t>
            </a:r>
            <a:r>
              <a:rPr lang="ja-JP" altLang="en-US" dirty="0" smtClean="0"/>
              <a:t>は，無駄になるのは</a:t>
            </a:r>
            <a:r>
              <a:rPr lang="en-US" altLang="ja-JP" dirty="0" smtClean="0"/>
              <a:t>3</a:t>
            </a:r>
            <a:r>
              <a:rPr lang="ja-JP" altLang="en-US" dirty="0" smtClean="0"/>
              <a:t>命令分だけだが</a:t>
            </a:r>
            <a:r>
              <a:rPr lang="en-US" altLang="ja-JP" dirty="0" smtClean="0"/>
              <a:t>…</a:t>
            </a:r>
          </a:p>
        </p:txBody>
      </p:sp>
      <p:cxnSp>
        <p:nvCxnSpPr>
          <p:cNvPr id="67" name="直線矢印コネクタ 66"/>
          <p:cNvCxnSpPr/>
          <p:nvPr/>
        </p:nvCxnSpPr>
        <p:spPr bwMode="auto">
          <a:xfrm>
            <a:off x="1601967" y="3969006"/>
            <a:ext cx="5904656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角丸四角形 89"/>
          <p:cNvSpPr/>
          <p:nvPr/>
        </p:nvSpPr>
        <p:spPr bwMode="auto">
          <a:xfrm>
            <a:off x="6372020" y="2978995"/>
            <a:ext cx="720008" cy="360004"/>
          </a:xfrm>
          <a:prstGeom prst="roundRect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if a &gt; 0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251952" y="2438989"/>
            <a:ext cx="1152128" cy="1710019"/>
          </a:xfrm>
          <a:prstGeom prst="rect">
            <a:avLst/>
          </a:prstGeom>
          <a:ln>
            <a:headEnd/>
            <a:tailEnd type="none" w="sm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if a &gt; 0: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a++</a:t>
            </a:r>
          </a:p>
          <a:p>
            <a:pPr>
              <a:lnSpc>
                <a:spcPct val="80000"/>
              </a:lnSpc>
            </a:pPr>
            <a:r>
              <a:rPr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else: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a--</a:t>
            </a:r>
          </a:p>
          <a:p>
            <a:pPr>
              <a:lnSpc>
                <a:spcPct val="80000"/>
              </a:lnSpc>
            </a:pPr>
            <a:r>
              <a:rPr kumimoji="1" lang="ja-JP" altLang="en-US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endParaRPr kumimoji="1" lang="ja-JP" altLang="en-US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521955" y="1988984"/>
            <a:ext cx="630007" cy="540006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プログラム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4932004" y="2978995"/>
            <a:ext cx="720008" cy="3600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a--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  <p:sp>
        <p:nvSpPr>
          <p:cNvPr id="4" name="角丸四角形吹き出し 3"/>
          <p:cNvSpPr/>
          <p:nvPr/>
        </p:nvSpPr>
        <p:spPr bwMode="auto">
          <a:xfrm>
            <a:off x="1871970" y="1358977"/>
            <a:ext cx="2610029" cy="612648"/>
          </a:xfrm>
          <a:prstGeom prst="wedgeRoundRectCallout">
            <a:avLst>
              <a:gd name="adj1" fmla="val -38140"/>
              <a:gd name="adj2" fmla="val 134720"/>
              <a:gd name="adj3" fmla="val 16667"/>
            </a:avLst>
          </a:prstGeom>
          <a:ln>
            <a:headEnd/>
            <a:tailEnd type="triangle" w="sm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a++ </a:t>
            </a:r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からやりなおしや</a:t>
            </a:r>
          </a:p>
        </p:txBody>
      </p:sp>
      <p:sp>
        <p:nvSpPr>
          <p:cNvPr id="27" name="角丸四角形吹き出し 26"/>
          <p:cNvSpPr/>
          <p:nvPr/>
        </p:nvSpPr>
        <p:spPr bwMode="auto">
          <a:xfrm>
            <a:off x="6552022" y="1358977"/>
            <a:ext cx="1980022" cy="612648"/>
          </a:xfrm>
          <a:prstGeom prst="wedgeRoundRectCallout">
            <a:avLst>
              <a:gd name="adj1" fmla="val -43365"/>
              <a:gd name="adj2" fmla="val 134720"/>
              <a:gd name="adj3" fmla="val 16667"/>
            </a:avLst>
          </a:prstGeom>
          <a:ln>
            <a:headEnd/>
            <a:tailEnd type="triangle" w="sm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間違っとるが</a:t>
            </a:r>
            <a:r>
              <a:rPr kumimoji="1" lang="ja-JP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な</a:t>
            </a:r>
            <a:endParaRPr kumimoji="1" lang="ja-JP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3491988" y="2978995"/>
            <a:ext cx="720008" cy="3600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…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  <p:sp>
        <p:nvSpPr>
          <p:cNvPr id="29" name="角丸四角形 28"/>
          <p:cNvSpPr/>
          <p:nvPr/>
        </p:nvSpPr>
        <p:spPr bwMode="auto">
          <a:xfrm>
            <a:off x="2051972" y="2978995"/>
            <a:ext cx="720008" cy="3600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…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ペナルティはとても大きい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791958" y="5949335"/>
            <a:ext cx="8010089" cy="719701"/>
          </a:xfrm>
        </p:spPr>
        <p:txBody>
          <a:bodyPr/>
          <a:lstStyle/>
          <a:p>
            <a:r>
              <a:rPr kumimoji="1" lang="ja-JP" altLang="en-US" dirty="0" smtClean="0"/>
              <a:t>取り消しは最悪</a:t>
            </a:r>
            <a:r>
              <a:rPr lang="ja-JP" altLang="en-US" dirty="0" smtClean="0"/>
              <a:t>数十命令以上におよぶ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e.g. POWER8 </a:t>
            </a:r>
            <a:r>
              <a:rPr kumimoji="1" lang="ja-JP" altLang="en-US" dirty="0" smtClean="0"/>
              <a:t>だと，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命令同時 </a:t>
            </a:r>
            <a:r>
              <a:rPr kumimoji="1" lang="en-US" altLang="ja-JP" dirty="0" smtClean="0"/>
              <a:t>× 10</a:t>
            </a:r>
            <a:r>
              <a:rPr kumimoji="1" lang="ja-JP" altLang="en-US" dirty="0" smtClean="0"/>
              <a:t>数段 </a:t>
            </a:r>
            <a:r>
              <a:rPr kumimoji="1" lang="en-US" altLang="ja-JP" sz="2000" dirty="0" smtClean="0"/>
              <a:t>[POWER8]</a:t>
            </a:r>
            <a:endParaRPr kumimoji="1" lang="ja-JP" altLang="en-US" sz="20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601967" y="1574446"/>
            <a:ext cx="630007" cy="360000"/>
            <a:chOff x="971600" y="5445224"/>
            <a:chExt cx="7200800" cy="576064"/>
          </a:xfrm>
        </p:grpSpPr>
        <p:sp>
          <p:nvSpPr>
            <p:cNvPr id="5" name="平行四辺形 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平行四辺形 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2" name="グループ化 291"/>
          <p:cNvGrpSpPr/>
          <p:nvPr/>
        </p:nvGrpSpPr>
        <p:grpSpPr>
          <a:xfrm>
            <a:off x="2141973" y="1574446"/>
            <a:ext cx="630007" cy="360000"/>
            <a:chOff x="971600" y="5445224"/>
            <a:chExt cx="7200800" cy="576064"/>
          </a:xfrm>
        </p:grpSpPr>
        <p:sp>
          <p:nvSpPr>
            <p:cNvPr id="293" name="平行四辺形 29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平行四辺形 29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5" name="グループ化 294"/>
          <p:cNvGrpSpPr/>
          <p:nvPr/>
        </p:nvGrpSpPr>
        <p:grpSpPr>
          <a:xfrm>
            <a:off x="2681979" y="1574446"/>
            <a:ext cx="630007" cy="360000"/>
            <a:chOff x="971600" y="5445224"/>
            <a:chExt cx="7200800" cy="576064"/>
          </a:xfrm>
        </p:grpSpPr>
        <p:sp>
          <p:nvSpPr>
            <p:cNvPr id="296" name="平行四辺形 29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平行四辺形 29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98" name="グループ化 297"/>
          <p:cNvGrpSpPr/>
          <p:nvPr/>
        </p:nvGrpSpPr>
        <p:grpSpPr>
          <a:xfrm>
            <a:off x="3221985" y="1574446"/>
            <a:ext cx="630007" cy="360000"/>
            <a:chOff x="971600" y="5445224"/>
            <a:chExt cx="7200800" cy="576064"/>
          </a:xfrm>
        </p:grpSpPr>
        <p:sp>
          <p:nvSpPr>
            <p:cNvPr id="299" name="平行四辺形 29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平行四辺形 29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01" name="グループ化 300"/>
          <p:cNvGrpSpPr/>
          <p:nvPr/>
        </p:nvGrpSpPr>
        <p:grpSpPr>
          <a:xfrm>
            <a:off x="3761991" y="1574446"/>
            <a:ext cx="630007" cy="360000"/>
            <a:chOff x="971600" y="5445224"/>
            <a:chExt cx="7200800" cy="576064"/>
          </a:xfrm>
        </p:grpSpPr>
        <p:sp>
          <p:nvSpPr>
            <p:cNvPr id="302" name="平行四辺形 30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平行四辺形 30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04" name="グループ化 303"/>
          <p:cNvGrpSpPr/>
          <p:nvPr/>
        </p:nvGrpSpPr>
        <p:grpSpPr>
          <a:xfrm>
            <a:off x="4301997" y="1574446"/>
            <a:ext cx="630007" cy="360000"/>
            <a:chOff x="971600" y="5445224"/>
            <a:chExt cx="7200800" cy="576064"/>
          </a:xfrm>
        </p:grpSpPr>
        <p:sp>
          <p:nvSpPr>
            <p:cNvPr id="305" name="平行四辺形 30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平行四辺形 30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07" name="グループ化 306"/>
          <p:cNvGrpSpPr/>
          <p:nvPr/>
        </p:nvGrpSpPr>
        <p:grpSpPr>
          <a:xfrm>
            <a:off x="4842003" y="1574446"/>
            <a:ext cx="630007" cy="360000"/>
            <a:chOff x="971600" y="5445224"/>
            <a:chExt cx="7200800" cy="576064"/>
          </a:xfrm>
        </p:grpSpPr>
        <p:sp>
          <p:nvSpPr>
            <p:cNvPr id="308" name="平行四辺形 30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平行四辺形 30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0" name="グループ化 309"/>
          <p:cNvGrpSpPr/>
          <p:nvPr/>
        </p:nvGrpSpPr>
        <p:grpSpPr>
          <a:xfrm>
            <a:off x="5382009" y="1574446"/>
            <a:ext cx="630007" cy="360000"/>
            <a:chOff x="971600" y="5445224"/>
            <a:chExt cx="7200800" cy="576064"/>
          </a:xfrm>
        </p:grpSpPr>
        <p:sp>
          <p:nvSpPr>
            <p:cNvPr id="311" name="平行四辺形 31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平行四辺形 31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3" name="グループ化 312"/>
          <p:cNvGrpSpPr/>
          <p:nvPr/>
        </p:nvGrpSpPr>
        <p:grpSpPr>
          <a:xfrm>
            <a:off x="5922015" y="1574446"/>
            <a:ext cx="630007" cy="360000"/>
            <a:chOff x="971600" y="5445224"/>
            <a:chExt cx="7200800" cy="576064"/>
          </a:xfrm>
        </p:grpSpPr>
        <p:sp>
          <p:nvSpPr>
            <p:cNvPr id="314" name="平行四辺形 31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平行四辺形 31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6" name="グループ化 315"/>
          <p:cNvGrpSpPr/>
          <p:nvPr/>
        </p:nvGrpSpPr>
        <p:grpSpPr>
          <a:xfrm>
            <a:off x="6462021" y="1574446"/>
            <a:ext cx="630007" cy="360000"/>
            <a:chOff x="971600" y="5445224"/>
            <a:chExt cx="7200800" cy="576064"/>
          </a:xfrm>
        </p:grpSpPr>
        <p:sp>
          <p:nvSpPr>
            <p:cNvPr id="317" name="平行四辺形 31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平行四辺形 31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19" name="グループ化 318"/>
          <p:cNvGrpSpPr/>
          <p:nvPr/>
        </p:nvGrpSpPr>
        <p:grpSpPr>
          <a:xfrm>
            <a:off x="7002027" y="1574446"/>
            <a:ext cx="630007" cy="360000"/>
            <a:chOff x="971600" y="5445224"/>
            <a:chExt cx="7200800" cy="576064"/>
          </a:xfrm>
        </p:grpSpPr>
        <p:sp>
          <p:nvSpPr>
            <p:cNvPr id="320" name="平行四辺形 31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平行四辺形 32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22" name="グループ化 321"/>
          <p:cNvGrpSpPr/>
          <p:nvPr/>
        </p:nvGrpSpPr>
        <p:grpSpPr>
          <a:xfrm>
            <a:off x="7542033" y="1574446"/>
            <a:ext cx="630007" cy="360000"/>
            <a:chOff x="971600" y="5445224"/>
            <a:chExt cx="7200800" cy="576064"/>
          </a:xfrm>
        </p:grpSpPr>
        <p:sp>
          <p:nvSpPr>
            <p:cNvPr id="323" name="平行四辺形 32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平行四辺形 32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61" name="グループ化 360"/>
          <p:cNvGrpSpPr/>
          <p:nvPr/>
        </p:nvGrpSpPr>
        <p:grpSpPr>
          <a:xfrm>
            <a:off x="1601967" y="2114452"/>
            <a:ext cx="630007" cy="360000"/>
            <a:chOff x="971600" y="5445224"/>
            <a:chExt cx="7200800" cy="576064"/>
          </a:xfrm>
        </p:grpSpPr>
        <p:sp>
          <p:nvSpPr>
            <p:cNvPr id="362" name="平行四辺形 36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平行四辺形 36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64" name="グループ化 363"/>
          <p:cNvGrpSpPr/>
          <p:nvPr/>
        </p:nvGrpSpPr>
        <p:grpSpPr>
          <a:xfrm>
            <a:off x="2141973" y="2114452"/>
            <a:ext cx="630007" cy="360000"/>
            <a:chOff x="971600" y="5445224"/>
            <a:chExt cx="7200800" cy="576064"/>
          </a:xfrm>
        </p:grpSpPr>
        <p:sp>
          <p:nvSpPr>
            <p:cNvPr id="365" name="平行四辺形 36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平行四辺形 36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67" name="グループ化 366"/>
          <p:cNvGrpSpPr/>
          <p:nvPr/>
        </p:nvGrpSpPr>
        <p:grpSpPr>
          <a:xfrm>
            <a:off x="2681979" y="2114452"/>
            <a:ext cx="630007" cy="360000"/>
            <a:chOff x="971600" y="5445224"/>
            <a:chExt cx="7200800" cy="576064"/>
          </a:xfrm>
        </p:grpSpPr>
        <p:sp>
          <p:nvSpPr>
            <p:cNvPr id="368" name="平行四辺形 36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平行四辺形 36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70" name="グループ化 369"/>
          <p:cNvGrpSpPr/>
          <p:nvPr/>
        </p:nvGrpSpPr>
        <p:grpSpPr>
          <a:xfrm>
            <a:off x="3221985" y="2114452"/>
            <a:ext cx="630007" cy="360000"/>
            <a:chOff x="971600" y="5445224"/>
            <a:chExt cx="7200800" cy="576064"/>
          </a:xfrm>
        </p:grpSpPr>
        <p:sp>
          <p:nvSpPr>
            <p:cNvPr id="371" name="平行四辺形 37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平行四辺形 37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73" name="グループ化 372"/>
          <p:cNvGrpSpPr/>
          <p:nvPr/>
        </p:nvGrpSpPr>
        <p:grpSpPr>
          <a:xfrm>
            <a:off x="3761991" y="2114452"/>
            <a:ext cx="630007" cy="360000"/>
            <a:chOff x="971600" y="5445224"/>
            <a:chExt cx="7200800" cy="576064"/>
          </a:xfrm>
        </p:grpSpPr>
        <p:sp>
          <p:nvSpPr>
            <p:cNvPr id="374" name="平行四辺形 37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平行四辺形 37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76" name="グループ化 375"/>
          <p:cNvGrpSpPr/>
          <p:nvPr/>
        </p:nvGrpSpPr>
        <p:grpSpPr>
          <a:xfrm>
            <a:off x="4301997" y="2114452"/>
            <a:ext cx="630007" cy="360000"/>
            <a:chOff x="971600" y="5445224"/>
            <a:chExt cx="7200800" cy="576064"/>
          </a:xfrm>
        </p:grpSpPr>
        <p:sp>
          <p:nvSpPr>
            <p:cNvPr id="377" name="平行四辺形 37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平行四辺形 37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79" name="グループ化 378"/>
          <p:cNvGrpSpPr/>
          <p:nvPr/>
        </p:nvGrpSpPr>
        <p:grpSpPr>
          <a:xfrm>
            <a:off x="4842003" y="2114452"/>
            <a:ext cx="630007" cy="360000"/>
            <a:chOff x="971600" y="5445224"/>
            <a:chExt cx="7200800" cy="576064"/>
          </a:xfrm>
        </p:grpSpPr>
        <p:sp>
          <p:nvSpPr>
            <p:cNvPr id="380" name="平行四辺形 37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平行四辺形 38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2" name="グループ化 381"/>
          <p:cNvGrpSpPr/>
          <p:nvPr/>
        </p:nvGrpSpPr>
        <p:grpSpPr>
          <a:xfrm>
            <a:off x="5382009" y="2114452"/>
            <a:ext cx="630007" cy="360000"/>
            <a:chOff x="971600" y="5445224"/>
            <a:chExt cx="7200800" cy="576064"/>
          </a:xfrm>
        </p:grpSpPr>
        <p:sp>
          <p:nvSpPr>
            <p:cNvPr id="383" name="平行四辺形 38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平行四辺形 38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5" name="グループ化 384"/>
          <p:cNvGrpSpPr/>
          <p:nvPr/>
        </p:nvGrpSpPr>
        <p:grpSpPr>
          <a:xfrm>
            <a:off x="5922015" y="2114452"/>
            <a:ext cx="630007" cy="360000"/>
            <a:chOff x="971600" y="5445224"/>
            <a:chExt cx="7200800" cy="576064"/>
          </a:xfrm>
        </p:grpSpPr>
        <p:sp>
          <p:nvSpPr>
            <p:cNvPr id="386" name="平行四辺形 38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平行四辺形 38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88" name="グループ化 387"/>
          <p:cNvGrpSpPr/>
          <p:nvPr/>
        </p:nvGrpSpPr>
        <p:grpSpPr>
          <a:xfrm>
            <a:off x="6462021" y="2114452"/>
            <a:ext cx="630007" cy="360000"/>
            <a:chOff x="971600" y="5445224"/>
            <a:chExt cx="7200800" cy="576064"/>
          </a:xfrm>
        </p:grpSpPr>
        <p:sp>
          <p:nvSpPr>
            <p:cNvPr id="389" name="平行四辺形 38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平行四辺形 38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91" name="グループ化 390"/>
          <p:cNvGrpSpPr/>
          <p:nvPr/>
        </p:nvGrpSpPr>
        <p:grpSpPr>
          <a:xfrm>
            <a:off x="7002027" y="2114452"/>
            <a:ext cx="630007" cy="360000"/>
            <a:chOff x="971600" y="5445224"/>
            <a:chExt cx="7200800" cy="576064"/>
          </a:xfrm>
        </p:grpSpPr>
        <p:sp>
          <p:nvSpPr>
            <p:cNvPr id="392" name="平行四辺形 39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平行四辺形 39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94" name="グループ化 393"/>
          <p:cNvGrpSpPr/>
          <p:nvPr/>
        </p:nvGrpSpPr>
        <p:grpSpPr>
          <a:xfrm>
            <a:off x="7542033" y="2114452"/>
            <a:ext cx="630007" cy="360000"/>
            <a:chOff x="971600" y="5445224"/>
            <a:chExt cx="7200800" cy="576064"/>
          </a:xfrm>
        </p:grpSpPr>
        <p:sp>
          <p:nvSpPr>
            <p:cNvPr id="395" name="平行四辺形 39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平行四辺形 39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97" name="グループ化 396"/>
          <p:cNvGrpSpPr/>
          <p:nvPr/>
        </p:nvGrpSpPr>
        <p:grpSpPr>
          <a:xfrm>
            <a:off x="1601967" y="2654458"/>
            <a:ext cx="630007" cy="360000"/>
            <a:chOff x="971600" y="5445224"/>
            <a:chExt cx="7200800" cy="576064"/>
          </a:xfrm>
        </p:grpSpPr>
        <p:sp>
          <p:nvSpPr>
            <p:cNvPr id="398" name="平行四辺形 39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平行四辺形 39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00" name="グループ化 399"/>
          <p:cNvGrpSpPr/>
          <p:nvPr/>
        </p:nvGrpSpPr>
        <p:grpSpPr>
          <a:xfrm>
            <a:off x="2141973" y="2654458"/>
            <a:ext cx="630007" cy="360000"/>
            <a:chOff x="971600" y="5445224"/>
            <a:chExt cx="7200800" cy="576064"/>
          </a:xfrm>
        </p:grpSpPr>
        <p:sp>
          <p:nvSpPr>
            <p:cNvPr id="401" name="平行四辺形 40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平行四辺形 40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03" name="グループ化 402"/>
          <p:cNvGrpSpPr/>
          <p:nvPr/>
        </p:nvGrpSpPr>
        <p:grpSpPr>
          <a:xfrm>
            <a:off x="2681979" y="2654458"/>
            <a:ext cx="630007" cy="360000"/>
            <a:chOff x="971600" y="5445224"/>
            <a:chExt cx="7200800" cy="576064"/>
          </a:xfrm>
        </p:grpSpPr>
        <p:sp>
          <p:nvSpPr>
            <p:cNvPr id="404" name="平行四辺形 40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平行四辺形 40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06" name="グループ化 405"/>
          <p:cNvGrpSpPr/>
          <p:nvPr/>
        </p:nvGrpSpPr>
        <p:grpSpPr>
          <a:xfrm>
            <a:off x="3221985" y="2654458"/>
            <a:ext cx="630007" cy="360000"/>
            <a:chOff x="971600" y="5445224"/>
            <a:chExt cx="7200800" cy="576064"/>
          </a:xfrm>
        </p:grpSpPr>
        <p:sp>
          <p:nvSpPr>
            <p:cNvPr id="407" name="平行四辺形 40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平行四辺形 40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09" name="グループ化 408"/>
          <p:cNvGrpSpPr/>
          <p:nvPr/>
        </p:nvGrpSpPr>
        <p:grpSpPr>
          <a:xfrm>
            <a:off x="3761991" y="2654458"/>
            <a:ext cx="630007" cy="360000"/>
            <a:chOff x="971600" y="5445224"/>
            <a:chExt cx="7200800" cy="576064"/>
          </a:xfrm>
        </p:grpSpPr>
        <p:sp>
          <p:nvSpPr>
            <p:cNvPr id="410" name="平行四辺形 40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平行四辺形 41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12" name="グループ化 411"/>
          <p:cNvGrpSpPr/>
          <p:nvPr/>
        </p:nvGrpSpPr>
        <p:grpSpPr>
          <a:xfrm>
            <a:off x="4301997" y="2654458"/>
            <a:ext cx="630007" cy="360000"/>
            <a:chOff x="971600" y="5445224"/>
            <a:chExt cx="7200800" cy="576064"/>
          </a:xfrm>
        </p:grpSpPr>
        <p:sp>
          <p:nvSpPr>
            <p:cNvPr id="413" name="平行四辺形 41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平行四辺形 41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15" name="グループ化 414"/>
          <p:cNvGrpSpPr/>
          <p:nvPr/>
        </p:nvGrpSpPr>
        <p:grpSpPr>
          <a:xfrm>
            <a:off x="4842003" y="2654458"/>
            <a:ext cx="630007" cy="360000"/>
            <a:chOff x="971600" y="5445224"/>
            <a:chExt cx="7200800" cy="576064"/>
          </a:xfrm>
        </p:grpSpPr>
        <p:sp>
          <p:nvSpPr>
            <p:cNvPr id="416" name="平行四辺形 41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平行四辺形 41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18" name="グループ化 417"/>
          <p:cNvGrpSpPr/>
          <p:nvPr/>
        </p:nvGrpSpPr>
        <p:grpSpPr>
          <a:xfrm>
            <a:off x="5382009" y="2654458"/>
            <a:ext cx="630007" cy="360000"/>
            <a:chOff x="971600" y="5445224"/>
            <a:chExt cx="7200800" cy="576064"/>
          </a:xfrm>
        </p:grpSpPr>
        <p:sp>
          <p:nvSpPr>
            <p:cNvPr id="419" name="平行四辺形 41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平行四辺形 41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21" name="グループ化 420"/>
          <p:cNvGrpSpPr/>
          <p:nvPr/>
        </p:nvGrpSpPr>
        <p:grpSpPr>
          <a:xfrm>
            <a:off x="5922015" y="2654458"/>
            <a:ext cx="630007" cy="360000"/>
            <a:chOff x="971600" y="5445224"/>
            <a:chExt cx="7200800" cy="576064"/>
          </a:xfrm>
        </p:grpSpPr>
        <p:sp>
          <p:nvSpPr>
            <p:cNvPr id="422" name="平行四辺形 42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平行四辺形 42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24" name="グループ化 423"/>
          <p:cNvGrpSpPr/>
          <p:nvPr/>
        </p:nvGrpSpPr>
        <p:grpSpPr>
          <a:xfrm>
            <a:off x="6462021" y="2654458"/>
            <a:ext cx="630007" cy="360000"/>
            <a:chOff x="971600" y="5445224"/>
            <a:chExt cx="7200800" cy="576064"/>
          </a:xfrm>
        </p:grpSpPr>
        <p:sp>
          <p:nvSpPr>
            <p:cNvPr id="425" name="平行四辺形 42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平行四辺形 42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27" name="グループ化 426"/>
          <p:cNvGrpSpPr/>
          <p:nvPr/>
        </p:nvGrpSpPr>
        <p:grpSpPr>
          <a:xfrm>
            <a:off x="7002027" y="2654458"/>
            <a:ext cx="630007" cy="360000"/>
            <a:chOff x="971600" y="5445224"/>
            <a:chExt cx="7200800" cy="576064"/>
          </a:xfrm>
        </p:grpSpPr>
        <p:sp>
          <p:nvSpPr>
            <p:cNvPr id="428" name="平行四辺形 42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平行四辺形 42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30" name="グループ化 429"/>
          <p:cNvGrpSpPr/>
          <p:nvPr/>
        </p:nvGrpSpPr>
        <p:grpSpPr>
          <a:xfrm>
            <a:off x="7542033" y="2654458"/>
            <a:ext cx="630007" cy="360000"/>
            <a:chOff x="971600" y="5445224"/>
            <a:chExt cx="7200800" cy="576064"/>
          </a:xfrm>
        </p:grpSpPr>
        <p:sp>
          <p:nvSpPr>
            <p:cNvPr id="431" name="平行四辺形 43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平行四辺形 43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33" name="グループ化 432"/>
          <p:cNvGrpSpPr/>
          <p:nvPr/>
        </p:nvGrpSpPr>
        <p:grpSpPr>
          <a:xfrm>
            <a:off x="1601967" y="3194464"/>
            <a:ext cx="630007" cy="360000"/>
            <a:chOff x="971600" y="5445224"/>
            <a:chExt cx="7200800" cy="576064"/>
          </a:xfrm>
        </p:grpSpPr>
        <p:sp>
          <p:nvSpPr>
            <p:cNvPr id="434" name="平行四辺形 43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平行四辺形 43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36" name="グループ化 435"/>
          <p:cNvGrpSpPr/>
          <p:nvPr/>
        </p:nvGrpSpPr>
        <p:grpSpPr>
          <a:xfrm>
            <a:off x="2141973" y="3194464"/>
            <a:ext cx="630007" cy="360000"/>
            <a:chOff x="971600" y="5445224"/>
            <a:chExt cx="7200800" cy="576064"/>
          </a:xfrm>
        </p:grpSpPr>
        <p:sp>
          <p:nvSpPr>
            <p:cNvPr id="437" name="平行四辺形 43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平行四辺形 43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39" name="グループ化 438"/>
          <p:cNvGrpSpPr/>
          <p:nvPr/>
        </p:nvGrpSpPr>
        <p:grpSpPr>
          <a:xfrm>
            <a:off x="2681979" y="3194464"/>
            <a:ext cx="630007" cy="360000"/>
            <a:chOff x="971600" y="5445224"/>
            <a:chExt cx="7200800" cy="576064"/>
          </a:xfrm>
        </p:grpSpPr>
        <p:sp>
          <p:nvSpPr>
            <p:cNvPr id="440" name="平行四辺形 43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平行四辺形 44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42" name="グループ化 441"/>
          <p:cNvGrpSpPr/>
          <p:nvPr/>
        </p:nvGrpSpPr>
        <p:grpSpPr>
          <a:xfrm>
            <a:off x="3221985" y="3194464"/>
            <a:ext cx="630007" cy="360000"/>
            <a:chOff x="971600" y="5445224"/>
            <a:chExt cx="7200800" cy="576064"/>
          </a:xfrm>
        </p:grpSpPr>
        <p:sp>
          <p:nvSpPr>
            <p:cNvPr id="443" name="平行四辺形 44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平行四辺形 44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45" name="グループ化 444"/>
          <p:cNvGrpSpPr/>
          <p:nvPr/>
        </p:nvGrpSpPr>
        <p:grpSpPr>
          <a:xfrm>
            <a:off x="3761991" y="3194464"/>
            <a:ext cx="630007" cy="360000"/>
            <a:chOff x="971600" y="5445224"/>
            <a:chExt cx="7200800" cy="576064"/>
          </a:xfrm>
        </p:grpSpPr>
        <p:sp>
          <p:nvSpPr>
            <p:cNvPr id="446" name="平行四辺形 44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平行四辺形 44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48" name="グループ化 447"/>
          <p:cNvGrpSpPr/>
          <p:nvPr/>
        </p:nvGrpSpPr>
        <p:grpSpPr>
          <a:xfrm>
            <a:off x="4301997" y="3194464"/>
            <a:ext cx="630007" cy="360000"/>
            <a:chOff x="971600" y="5445224"/>
            <a:chExt cx="7200800" cy="576064"/>
          </a:xfrm>
        </p:grpSpPr>
        <p:sp>
          <p:nvSpPr>
            <p:cNvPr id="449" name="平行四辺形 44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平行四辺形 44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51" name="グループ化 450"/>
          <p:cNvGrpSpPr/>
          <p:nvPr/>
        </p:nvGrpSpPr>
        <p:grpSpPr>
          <a:xfrm>
            <a:off x="4842003" y="3194464"/>
            <a:ext cx="630007" cy="360000"/>
            <a:chOff x="971600" y="5445224"/>
            <a:chExt cx="7200800" cy="576064"/>
          </a:xfrm>
        </p:grpSpPr>
        <p:sp>
          <p:nvSpPr>
            <p:cNvPr id="452" name="平行四辺形 45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平行四辺形 45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54" name="グループ化 453"/>
          <p:cNvGrpSpPr/>
          <p:nvPr/>
        </p:nvGrpSpPr>
        <p:grpSpPr>
          <a:xfrm>
            <a:off x="5382009" y="3194464"/>
            <a:ext cx="630007" cy="360000"/>
            <a:chOff x="971600" y="5445224"/>
            <a:chExt cx="7200800" cy="576064"/>
          </a:xfrm>
        </p:grpSpPr>
        <p:sp>
          <p:nvSpPr>
            <p:cNvPr id="455" name="平行四辺形 45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平行四辺形 45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57" name="グループ化 456"/>
          <p:cNvGrpSpPr/>
          <p:nvPr/>
        </p:nvGrpSpPr>
        <p:grpSpPr>
          <a:xfrm>
            <a:off x="5922015" y="3194464"/>
            <a:ext cx="630007" cy="360000"/>
            <a:chOff x="971600" y="5445224"/>
            <a:chExt cx="7200800" cy="576064"/>
          </a:xfrm>
        </p:grpSpPr>
        <p:sp>
          <p:nvSpPr>
            <p:cNvPr id="458" name="平行四辺形 45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平行四辺形 45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60" name="グループ化 459"/>
          <p:cNvGrpSpPr/>
          <p:nvPr/>
        </p:nvGrpSpPr>
        <p:grpSpPr>
          <a:xfrm>
            <a:off x="6462021" y="3194464"/>
            <a:ext cx="630007" cy="360000"/>
            <a:chOff x="971600" y="5445224"/>
            <a:chExt cx="7200800" cy="576064"/>
          </a:xfrm>
        </p:grpSpPr>
        <p:sp>
          <p:nvSpPr>
            <p:cNvPr id="461" name="平行四辺形 46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平行四辺形 46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63" name="グループ化 462"/>
          <p:cNvGrpSpPr/>
          <p:nvPr/>
        </p:nvGrpSpPr>
        <p:grpSpPr>
          <a:xfrm>
            <a:off x="7002027" y="3194464"/>
            <a:ext cx="630007" cy="360000"/>
            <a:chOff x="971600" y="5445224"/>
            <a:chExt cx="7200800" cy="576064"/>
          </a:xfrm>
        </p:grpSpPr>
        <p:sp>
          <p:nvSpPr>
            <p:cNvPr id="464" name="平行四辺形 46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平行四辺形 46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66" name="グループ化 465"/>
          <p:cNvGrpSpPr/>
          <p:nvPr/>
        </p:nvGrpSpPr>
        <p:grpSpPr>
          <a:xfrm>
            <a:off x="7542033" y="3194464"/>
            <a:ext cx="630007" cy="360000"/>
            <a:chOff x="971600" y="5445224"/>
            <a:chExt cx="7200800" cy="576064"/>
          </a:xfrm>
        </p:grpSpPr>
        <p:sp>
          <p:nvSpPr>
            <p:cNvPr id="467" name="平行四辺形 46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平行四辺形 46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69" name="グループ化 468"/>
          <p:cNvGrpSpPr/>
          <p:nvPr/>
        </p:nvGrpSpPr>
        <p:grpSpPr>
          <a:xfrm>
            <a:off x="1601967" y="3699007"/>
            <a:ext cx="630007" cy="360000"/>
            <a:chOff x="971600" y="5445224"/>
            <a:chExt cx="7200800" cy="576064"/>
          </a:xfrm>
        </p:grpSpPr>
        <p:sp>
          <p:nvSpPr>
            <p:cNvPr id="470" name="平行四辺形 46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平行四辺形 47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72" name="グループ化 471"/>
          <p:cNvGrpSpPr/>
          <p:nvPr/>
        </p:nvGrpSpPr>
        <p:grpSpPr>
          <a:xfrm>
            <a:off x="2141973" y="3699007"/>
            <a:ext cx="630007" cy="360000"/>
            <a:chOff x="971600" y="5445224"/>
            <a:chExt cx="7200800" cy="576064"/>
          </a:xfrm>
        </p:grpSpPr>
        <p:sp>
          <p:nvSpPr>
            <p:cNvPr id="473" name="平行四辺形 47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平行四辺形 47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75" name="グループ化 474"/>
          <p:cNvGrpSpPr/>
          <p:nvPr/>
        </p:nvGrpSpPr>
        <p:grpSpPr>
          <a:xfrm>
            <a:off x="2681979" y="3699007"/>
            <a:ext cx="630007" cy="360000"/>
            <a:chOff x="971600" y="5445224"/>
            <a:chExt cx="7200800" cy="576064"/>
          </a:xfrm>
        </p:grpSpPr>
        <p:sp>
          <p:nvSpPr>
            <p:cNvPr id="476" name="平行四辺形 47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平行四辺形 47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78" name="グループ化 477"/>
          <p:cNvGrpSpPr/>
          <p:nvPr/>
        </p:nvGrpSpPr>
        <p:grpSpPr>
          <a:xfrm>
            <a:off x="3221985" y="3699007"/>
            <a:ext cx="630007" cy="360000"/>
            <a:chOff x="971600" y="5445224"/>
            <a:chExt cx="7200800" cy="576064"/>
          </a:xfrm>
        </p:grpSpPr>
        <p:sp>
          <p:nvSpPr>
            <p:cNvPr id="479" name="平行四辺形 47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平行四辺形 47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81" name="グループ化 480"/>
          <p:cNvGrpSpPr/>
          <p:nvPr/>
        </p:nvGrpSpPr>
        <p:grpSpPr>
          <a:xfrm>
            <a:off x="3761991" y="3699007"/>
            <a:ext cx="630007" cy="360000"/>
            <a:chOff x="971600" y="5445224"/>
            <a:chExt cx="7200800" cy="576064"/>
          </a:xfrm>
        </p:grpSpPr>
        <p:sp>
          <p:nvSpPr>
            <p:cNvPr id="482" name="平行四辺形 48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平行四辺形 48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84" name="グループ化 483"/>
          <p:cNvGrpSpPr/>
          <p:nvPr/>
        </p:nvGrpSpPr>
        <p:grpSpPr>
          <a:xfrm>
            <a:off x="4301997" y="3699007"/>
            <a:ext cx="630007" cy="360000"/>
            <a:chOff x="971600" y="5445224"/>
            <a:chExt cx="7200800" cy="576064"/>
          </a:xfrm>
        </p:grpSpPr>
        <p:sp>
          <p:nvSpPr>
            <p:cNvPr id="485" name="平行四辺形 48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平行四辺形 48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87" name="グループ化 486"/>
          <p:cNvGrpSpPr/>
          <p:nvPr/>
        </p:nvGrpSpPr>
        <p:grpSpPr>
          <a:xfrm>
            <a:off x="4842003" y="3699007"/>
            <a:ext cx="630007" cy="360000"/>
            <a:chOff x="971600" y="5445224"/>
            <a:chExt cx="7200800" cy="576064"/>
          </a:xfrm>
        </p:grpSpPr>
        <p:sp>
          <p:nvSpPr>
            <p:cNvPr id="488" name="平行四辺形 48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平行四辺形 48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90" name="グループ化 489"/>
          <p:cNvGrpSpPr/>
          <p:nvPr/>
        </p:nvGrpSpPr>
        <p:grpSpPr>
          <a:xfrm>
            <a:off x="5382009" y="3699007"/>
            <a:ext cx="630007" cy="360000"/>
            <a:chOff x="971600" y="5445224"/>
            <a:chExt cx="7200800" cy="576064"/>
          </a:xfrm>
        </p:grpSpPr>
        <p:sp>
          <p:nvSpPr>
            <p:cNvPr id="491" name="平行四辺形 49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平行四辺形 49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93" name="グループ化 492"/>
          <p:cNvGrpSpPr/>
          <p:nvPr/>
        </p:nvGrpSpPr>
        <p:grpSpPr>
          <a:xfrm>
            <a:off x="5922015" y="3699007"/>
            <a:ext cx="630007" cy="360000"/>
            <a:chOff x="971600" y="5445224"/>
            <a:chExt cx="7200800" cy="576064"/>
          </a:xfrm>
        </p:grpSpPr>
        <p:sp>
          <p:nvSpPr>
            <p:cNvPr id="494" name="平行四辺形 49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平行四辺形 49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96" name="グループ化 495"/>
          <p:cNvGrpSpPr/>
          <p:nvPr/>
        </p:nvGrpSpPr>
        <p:grpSpPr>
          <a:xfrm>
            <a:off x="6462021" y="3699007"/>
            <a:ext cx="630007" cy="360000"/>
            <a:chOff x="971600" y="5445224"/>
            <a:chExt cx="7200800" cy="576064"/>
          </a:xfrm>
        </p:grpSpPr>
        <p:sp>
          <p:nvSpPr>
            <p:cNvPr id="497" name="平行四辺形 49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平行四辺形 49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99" name="グループ化 498"/>
          <p:cNvGrpSpPr/>
          <p:nvPr/>
        </p:nvGrpSpPr>
        <p:grpSpPr>
          <a:xfrm>
            <a:off x="7002027" y="3699007"/>
            <a:ext cx="630007" cy="360000"/>
            <a:chOff x="971600" y="5445224"/>
            <a:chExt cx="7200800" cy="576064"/>
          </a:xfrm>
        </p:grpSpPr>
        <p:sp>
          <p:nvSpPr>
            <p:cNvPr id="500" name="平行四辺形 49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平行四辺形 50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02" name="グループ化 501"/>
          <p:cNvGrpSpPr/>
          <p:nvPr/>
        </p:nvGrpSpPr>
        <p:grpSpPr>
          <a:xfrm>
            <a:off x="7542033" y="3699007"/>
            <a:ext cx="630007" cy="360000"/>
            <a:chOff x="971600" y="5445224"/>
            <a:chExt cx="7200800" cy="576064"/>
          </a:xfrm>
        </p:grpSpPr>
        <p:sp>
          <p:nvSpPr>
            <p:cNvPr id="503" name="平行四辺形 50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平行四辺形 50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05" name="グループ化 504"/>
          <p:cNvGrpSpPr/>
          <p:nvPr/>
        </p:nvGrpSpPr>
        <p:grpSpPr>
          <a:xfrm>
            <a:off x="1601967" y="4239013"/>
            <a:ext cx="630007" cy="360000"/>
            <a:chOff x="971600" y="5445224"/>
            <a:chExt cx="7200800" cy="576064"/>
          </a:xfrm>
        </p:grpSpPr>
        <p:sp>
          <p:nvSpPr>
            <p:cNvPr id="506" name="平行四辺形 50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平行四辺形 50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08" name="グループ化 507"/>
          <p:cNvGrpSpPr/>
          <p:nvPr/>
        </p:nvGrpSpPr>
        <p:grpSpPr>
          <a:xfrm>
            <a:off x="2141973" y="4239013"/>
            <a:ext cx="630007" cy="360000"/>
            <a:chOff x="971600" y="5445224"/>
            <a:chExt cx="7200800" cy="576064"/>
          </a:xfrm>
        </p:grpSpPr>
        <p:sp>
          <p:nvSpPr>
            <p:cNvPr id="509" name="平行四辺形 50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平行四辺形 50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11" name="グループ化 510"/>
          <p:cNvGrpSpPr/>
          <p:nvPr/>
        </p:nvGrpSpPr>
        <p:grpSpPr>
          <a:xfrm>
            <a:off x="2681979" y="4239013"/>
            <a:ext cx="630007" cy="360000"/>
            <a:chOff x="971600" y="5445224"/>
            <a:chExt cx="7200800" cy="576064"/>
          </a:xfrm>
        </p:grpSpPr>
        <p:sp>
          <p:nvSpPr>
            <p:cNvPr id="512" name="平行四辺形 51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平行四辺形 51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14" name="グループ化 513"/>
          <p:cNvGrpSpPr/>
          <p:nvPr/>
        </p:nvGrpSpPr>
        <p:grpSpPr>
          <a:xfrm>
            <a:off x="3221985" y="4239013"/>
            <a:ext cx="630007" cy="360000"/>
            <a:chOff x="971600" y="5445224"/>
            <a:chExt cx="7200800" cy="576064"/>
          </a:xfrm>
        </p:grpSpPr>
        <p:sp>
          <p:nvSpPr>
            <p:cNvPr id="515" name="平行四辺形 51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平行四辺形 51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17" name="グループ化 516"/>
          <p:cNvGrpSpPr/>
          <p:nvPr/>
        </p:nvGrpSpPr>
        <p:grpSpPr>
          <a:xfrm>
            <a:off x="3761991" y="4239013"/>
            <a:ext cx="630007" cy="360000"/>
            <a:chOff x="971600" y="5445224"/>
            <a:chExt cx="7200800" cy="576064"/>
          </a:xfrm>
        </p:grpSpPr>
        <p:sp>
          <p:nvSpPr>
            <p:cNvPr id="518" name="平行四辺形 51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平行四辺形 51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0" name="グループ化 519"/>
          <p:cNvGrpSpPr/>
          <p:nvPr/>
        </p:nvGrpSpPr>
        <p:grpSpPr>
          <a:xfrm>
            <a:off x="4301997" y="4239013"/>
            <a:ext cx="630007" cy="360000"/>
            <a:chOff x="971600" y="5445224"/>
            <a:chExt cx="7200800" cy="576064"/>
          </a:xfrm>
        </p:grpSpPr>
        <p:sp>
          <p:nvSpPr>
            <p:cNvPr id="521" name="平行四辺形 52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平行四辺形 52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3" name="グループ化 522"/>
          <p:cNvGrpSpPr/>
          <p:nvPr/>
        </p:nvGrpSpPr>
        <p:grpSpPr>
          <a:xfrm>
            <a:off x="4842003" y="4239013"/>
            <a:ext cx="630007" cy="360000"/>
            <a:chOff x="971600" y="5445224"/>
            <a:chExt cx="7200800" cy="576064"/>
          </a:xfrm>
        </p:grpSpPr>
        <p:sp>
          <p:nvSpPr>
            <p:cNvPr id="524" name="平行四辺形 52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平行四辺形 52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6" name="グループ化 525"/>
          <p:cNvGrpSpPr/>
          <p:nvPr/>
        </p:nvGrpSpPr>
        <p:grpSpPr>
          <a:xfrm>
            <a:off x="5382009" y="4239013"/>
            <a:ext cx="630007" cy="360000"/>
            <a:chOff x="971600" y="5445224"/>
            <a:chExt cx="7200800" cy="576064"/>
          </a:xfrm>
        </p:grpSpPr>
        <p:sp>
          <p:nvSpPr>
            <p:cNvPr id="527" name="平行四辺形 52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平行四辺形 52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29" name="グループ化 528"/>
          <p:cNvGrpSpPr/>
          <p:nvPr/>
        </p:nvGrpSpPr>
        <p:grpSpPr>
          <a:xfrm>
            <a:off x="5922015" y="4239013"/>
            <a:ext cx="630007" cy="360000"/>
            <a:chOff x="971600" y="5445224"/>
            <a:chExt cx="7200800" cy="576064"/>
          </a:xfrm>
        </p:grpSpPr>
        <p:sp>
          <p:nvSpPr>
            <p:cNvPr id="530" name="平行四辺形 52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平行四辺形 53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32" name="グループ化 531"/>
          <p:cNvGrpSpPr/>
          <p:nvPr/>
        </p:nvGrpSpPr>
        <p:grpSpPr>
          <a:xfrm>
            <a:off x="6462021" y="4239013"/>
            <a:ext cx="630007" cy="360000"/>
            <a:chOff x="971600" y="5445224"/>
            <a:chExt cx="7200800" cy="576064"/>
          </a:xfrm>
        </p:grpSpPr>
        <p:sp>
          <p:nvSpPr>
            <p:cNvPr id="533" name="平行四辺形 53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平行四辺形 53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35" name="グループ化 534"/>
          <p:cNvGrpSpPr/>
          <p:nvPr/>
        </p:nvGrpSpPr>
        <p:grpSpPr>
          <a:xfrm>
            <a:off x="7002027" y="4239013"/>
            <a:ext cx="630007" cy="360000"/>
            <a:chOff x="971600" y="5445224"/>
            <a:chExt cx="7200800" cy="576064"/>
          </a:xfrm>
        </p:grpSpPr>
        <p:sp>
          <p:nvSpPr>
            <p:cNvPr id="536" name="平行四辺形 53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平行四辺形 53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38" name="グループ化 537"/>
          <p:cNvGrpSpPr/>
          <p:nvPr/>
        </p:nvGrpSpPr>
        <p:grpSpPr>
          <a:xfrm>
            <a:off x="7542033" y="4239013"/>
            <a:ext cx="630007" cy="360000"/>
            <a:chOff x="971600" y="5445224"/>
            <a:chExt cx="7200800" cy="576064"/>
          </a:xfrm>
        </p:grpSpPr>
        <p:sp>
          <p:nvSpPr>
            <p:cNvPr id="539" name="平行四辺形 53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平行四辺形 53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41" name="グループ化 540"/>
          <p:cNvGrpSpPr/>
          <p:nvPr/>
        </p:nvGrpSpPr>
        <p:grpSpPr>
          <a:xfrm>
            <a:off x="1601967" y="4779019"/>
            <a:ext cx="630007" cy="360000"/>
            <a:chOff x="971600" y="5445224"/>
            <a:chExt cx="7200800" cy="576064"/>
          </a:xfrm>
        </p:grpSpPr>
        <p:sp>
          <p:nvSpPr>
            <p:cNvPr id="542" name="平行四辺形 54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平行四辺形 54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44" name="グループ化 543"/>
          <p:cNvGrpSpPr/>
          <p:nvPr/>
        </p:nvGrpSpPr>
        <p:grpSpPr>
          <a:xfrm>
            <a:off x="2141973" y="4779019"/>
            <a:ext cx="630007" cy="360000"/>
            <a:chOff x="971600" y="5445224"/>
            <a:chExt cx="7200800" cy="576064"/>
          </a:xfrm>
        </p:grpSpPr>
        <p:sp>
          <p:nvSpPr>
            <p:cNvPr id="545" name="平行四辺形 54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平行四辺形 54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47" name="グループ化 546"/>
          <p:cNvGrpSpPr/>
          <p:nvPr/>
        </p:nvGrpSpPr>
        <p:grpSpPr>
          <a:xfrm>
            <a:off x="2681979" y="4779019"/>
            <a:ext cx="630007" cy="360000"/>
            <a:chOff x="971600" y="5445224"/>
            <a:chExt cx="7200800" cy="576064"/>
          </a:xfrm>
        </p:grpSpPr>
        <p:sp>
          <p:nvSpPr>
            <p:cNvPr id="548" name="平行四辺形 54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平行四辺形 54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50" name="グループ化 549"/>
          <p:cNvGrpSpPr/>
          <p:nvPr/>
        </p:nvGrpSpPr>
        <p:grpSpPr>
          <a:xfrm>
            <a:off x="3221985" y="4779019"/>
            <a:ext cx="630007" cy="360000"/>
            <a:chOff x="971600" y="5445224"/>
            <a:chExt cx="7200800" cy="576064"/>
          </a:xfrm>
        </p:grpSpPr>
        <p:sp>
          <p:nvSpPr>
            <p:cNvPr id="551" name="平行四辺形 55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平行四辺形 55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53" name="グループ化 552"/>
          <p:cNvGrpSpPr/>
          <p:nvPr/>
        </p:nvGrpSpPr>
        <p:grpSpPr>
          <a:xfrm>
            <a:off x="3761991" y="4779019"/>
            <a:ext cx="630007" cy="360000"/>
            <a:chOff x="971600" y="5445224"/>
            <a:chExt cx="7200800" cy="576064"/>
          </a:xfrm>
        </p:grpSpPr>
        <p:sp>
          <p:nvSpPr>
            <p:cNvPr id="554" name="平行四辺形 55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平行四辺形 55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56" name="グループ化 555"/>
          <p:cNvGrpSpPr/>
          <p:nvPr/>
        </p:nvGrpSpPr>
        <p:grpSpPr>
          <a:xfrm>
            <a:off x="4301997" y="4779019"/>
            <a:ext cx="630007" cy="360000"/>
            <a:chOff x="971600" y="5445224"/>
            <a:chExt cx="7200800" cy="576064"/>
          </a:xfrm>
        </p:grpSpPr>
        <p:sp>
          <p:nvSpPr>
            <p:cNvPr id="557" name="平行四辺形 55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平行四辺形 55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59" name="グループ化 558"/>
          <p:cNvGrpSpPr/>
          <p:nvPr/>
        </p:nvGrpSpPr>
        <p:grpSpPr>
          <a:xfrm>
            <a:off x="4842003" y="4779019"/>
            <a:ext cx="630007" cy="360000"/>
            <a:chOff x="971600" y="5445224"/>
            <a:chExt cx="7200800" cy="576064"/>
          </a:xfrm>
        </p:grpSpPr>
        <p:sp>
          <p:nvSpPr>
            <p:cNvPr id="560" name="平行四辺形 55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平行四辺形 56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2" name="グループ化 561"/>
          <p:cNvGrpSpPr/>
          <p:nvPr/>
        </p:nvGrpSpPr>
        <p:grpSpPr>
          <a:xfrm>
            <a:off x="5382009" y="4779019"/>
            <a:ext cx="630007" cy="360000"/>
            <a:chOff x="971600" y="5445224"/>
            <a:chExt cx="7200800" cy="576064"/>
          </a:xfrm>
        </p:grpSpPr>
        <p:sp>
          <p:nvSpPr>
            <p:cNvPr id="563" name="平行四辺形 56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平行四辺形 56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5" name="グループ化 564"/>
          <p:cNvGrpSpPr/>
          <p:nvPr/>
        </p:nvGrpSpPr>
        <p:grpSpPr>
          <a:xfrm>
            <a:off x="5922015" y="4779019"/>
            <a:ext cx="630007" cy="360000"/>
            <a:chOff x="971600" y="5445224"/>
            <a:chExt cx="7200800" cy="576064"/>
          </a:xfrm>
        </p:grpSpPr>
        <p:sp>
          <p:nvSpPr>
            <p:cNvPr id="566" name="平行四辺形 56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平行四辺形 56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68" name="グループ化 567"/>
          <p:cNvGrpSpPr/>
          <p:nvPr/>
        </p:nvGrpSpPr>
        <p:grpSpPr>
          <a:xfrm>
            <a:off x="6462021" y="4779019"/>
            <a:ext cx="630007" cy="360000"/>
            <a:chOff x="971600" y="5445224"/>
            <a:chExt cx="7200800" cy="576064"/>
          </a:xfrm>
        </p:grpSpPr>
        <p:sp>
          <p:nvSpPr>
            <p:cNvPr id="569" name="平行四辺形 56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平行四辺形 56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71" name="グループ化 570"/>
          <p:cNvGrpSpPr/>
          <p:nvPr/>
        </p:nvGrpSpPr>
        <p:grpSpPr>
          <a:xfrm>
            <a:off x="7002027" y="4779019"/>
            <a:ext cx="630007" cy="360000"/>
            <a:chOff x="971600" y="5445224"/>
            <a:chExt cx="7200800" cy="576064"/>
          </a:xfrm>
        </p:grpSpPr>
        <p:sp>
          <p:nvSpPr>
            <p:cNvPr id="572" name="平行四辺形 57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平行四辺形 57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74" name="グループ化 573"/>
          <p:cNvGrpSpPr/>
          <p:nvPr/>
        </p:nvGrpSpPr>
        <p:grpSpPr>
          <a:xfrm>
            <a:off x="7542033" y="4779019"/>
            <a:ext cx="630007" cy="360000"/>
            <a:chOff x="971600" y="5445224"/>
            <a:chExt cx="7200800" cy="576064"/>
          </a:xfrm>
        </p:grpSpPr>
        <p:sp>
          <p:nvSpPr>
            <p:cNvPr id="575" name="平行四辺形 57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平行四辺形 57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77" name="グループ化 576"/>
          <p:cNvGrpSpPr/>
          <p:nvPr/>
        </p:nvGrpSpPr>
        <p:grpSpPr>
          <a:xfrm>
            <a:off x="1601967" y="5319025"/>
            <a:ext cx="630007" cy="360000"/>
            <a:chOff x="971600" y="5445224"/>
            <a:chExt cx="7200800" cy="576064"/>
          </a:xfrm>
        </p:grpSpPr>
        <p:sp>
          <p:nvSpPr>
            <p:cNvPr id="578" name="平行四辺形 57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平行四辺形 57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80" name="グループ化 579"/>
          <p:cNvGrpSpPr/>
          <p:nvPr/>
        </p:nvGrpSpPr>
        <p:grpSpPr>
          <a:xfrm>
            <a:off x="2141973" y="5319025"/>
            <a:ext cx="630007" cy="360000"/>
            <a:chOff x="971600" y="5445224"/>
            <a:chExt cx="7200800" cy="576064"/>
          </a:xfrm>
        </p:grpSpPr>
        <p:sp>
          <p:nvSpPr>
            <p:cNvPr id="581" name="平行四辺形 58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平行四辺形 58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83" name="グループ化 582"/>
          <p:cNvGrpSpPr/>
          <p:nvPr/>
        </p:nvGrpSpPr>
        <p:grpSpPr>
          <a:xfrm>
            <a:off x="2681979" y="5319025"/>
            <a:ext cx="630007" cy="360000"/>
            <a:chOff x="971600" y="5445224"/>
            <a:chExt cx="7200800" cy="576064"/>
          </a:xfrm>
        </p:grpSpPr>
        <p:sp>
          <p:nvSpPr>
            <p:cNvPr id="584" name="平行四辺形 583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平行四辺形 584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86" name="グループ化 585"/>
          <p:cNvGrpSpPr/>
          <p:nvPr/>
        </p:nvGrpSpPr>
        <p:grpSpPr>
          <a:xfrm>
            <a:off x="3221985" y="5319025"/>
            <a:ext cx="630007" cy="360000"/>
            <a:chOff x="971600" y="5445224"/>
            <a:chExt cx="7200800" cy="576064"/>
          </a:xfrm>
        </p:grpSpPr>
        <p:sp>
          <p:nvSpPr>
            <p:cNvPr id="587" name="平行四辺形 586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平行四辺形 587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89" name="グループ化 588"/>
          <p:cNvGrpSpPr/>
          <p:nvPr/>
        </p:nvGrpSpPr>
        <p:grpSpPr>
          <a:xfrm>
            <a:off x="3761991" y="5319025"/>
            <a:ext cx="630007" cy="360000"/>
            <a:chOff x="971600" y="5445224"/>
            <a:chExt cx="7200800" cy="576064"/>
          </a:xfrm>
        </p:grpSpPr>
        <p:sp>
          <p:nvSpPr>
            <p:cNvPr id="590" name="平行四辺形 589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平行四辺形 590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92" name="グループ化 591"/>
          <p:cNvGrpSpPr/>
          <p:nvPr/>
        </p:nvGrpSpPr>
        <p:grpSpPr>
          <a:xfrm>
            <a:off x="4301997" y="5319025"/>
            <a:ext cx="630007" cy="360000"/>
            <a:chOff x="971600" y="5445224"/>
            <a:chExt cx="7200800" cy="576064"/>
          </a:xfrm>
        </p:grpSpPr>
        <p:sp>
          <p:nvSpPr>
            <p:cNvPr id="593" name="平行四辺形 592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平行四辺形 593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95" name="グループ化 594"/>
          <p:cNvGrpSpPr/>
          <p:nvPr/>
        </p:nvGrpSpPr>
        <p:grpSpPr>
          <a:xfrm>
            <a:off x="4842003" y="5319025"/>
            <a:ext cx="630007" cy="360000"/>
            <a:chOff x="971600" y="5445224"/>
            <a:chExt cx="7200800" cy="576064"/>
          </a:xfrm>
        </p:grpSpPr>
        <p:sp>
          <p:nvSpPr>
            <p:cNvPr id="596" name="平行四辺形 595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平行四辺形 596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98" name="グループ化 597"/>
          <p:cNvGrpSpPr/>
          <p:nvPr/>
        </p:nvGrpSpPr>
        <p:grpSpPr>
          <a:xfrm>
            <a:off x="5382009" y="5319025"/>
            <a:ext cx="630007" cy="360000"/>
            <a:chOff x="971600" y="5445224"/>
            <a:chExt cx="7200800" cy="576064"/>
          </a:xfrm>
        </p:grpSpPr>
        <p:sp>
          <p:nvSpPr>
            <p:cNvPr id="599" name="平行四辺形 598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平行四辺形 599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01" name="グループ化 600"/>
          <p:cNvGrpSpPr/>
          <p:nvPr/>
        </p:nvGrpSpPr>
        <p:grpSpPr>
          <a:xfrm>
            <a:off x="5922015" y="5319025"/>
            <a:ext cx="630007" cy="360000"/>
            <a:chOff x="971600" y="5445224"/>
            <a:chExt cx="7200800" cy="576064"/>
          </a:xfrm>
        </p:grpSpPr>
        <p:sp>
          <p:nvSpPr>
            <p:cNvPr id="602" name="平行四辺形 601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平行四辺形 602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04" name="グループ化 603"/>
          <p:cNvGrpSpPr/>
          <p:nvPr/>
        </p:nvGrpSpPr>
        <p:grpSpPr>
          <a:xfrm>
            <a:off x="6462021" y="5319025"/>
            <a:ext cx="630007" cy="360000"/>
            <a:chOff x="971600" y="5445224"/>
            <a:chExt cx="7200800" cy="576064"/>
          </a:xfrm>
        </p:grpSpPr>
        <p:sp>
          <p:nvSpPr>
            <p:cNvPr id="605" name="平行四辺形 604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平行四辺形 605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07" name="グループ化 606"/>
          <p:cNvGrpSpPr/>
          <p:nvPr/>
        </p:nvGrpSpPr>
        <p:grpSpPr>
          <a:xfrm>
            <a:off x="7002027" y="5319025"/>
            <a:ext cx="630007" cy="360000"/>
            <a:chOff x="971600" y="5445224"/>
            <a:chExt cx="7200800" cy="576064"/>
          </a:xfrm>
        </p:grpSpPr>
        <p:sp>
          <p:nvSpPr>
            <p:cNvPr id="608" name="平行四辺形 607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平行四辺形 608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610" name="グループ化 609"/>
          <p:cNvGrpSpPr/>
          <p:nvPr/>
        </p:nvGrpSpPr>
        <p:grpSpPr>
          <a:xfrm>
            <a:off x="7542033" y="5319025"/>
            <a:ext cx="630007" cy="360000"/>
            <a:chOff x="971600" y="5445224"/>
            <a:chExt cx="7200800" cy="576064"/>
          </a:xfrm>
        </p:grpSpPr>
        <p:sp>
          <p:nvSpPr>
            <p:cNvPr id="611" name="平行四辺形 610"/>
            <p:cNvSpPr/>
            <p:nvPr/>
          </p:nvSpPr>
          <p:spPr bwMode="auto">
            <a:xfrm>
              <a:off x="971600" y="5517232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平行四辺形 611"/>
            <p:cNvSpPr/>
            <p:nvPr/>
          </p:nvSpPr>
          <p:spPr bwMode="auto">
            <a:xfrm>
              <a:off x="971600" y="5445224"/>
              <a:ext cx="7200800" cy="504056"/>
            </a:xfrm>
            <a:prstGeom prst="parallelogram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13" name="正方形/長方形 612"/>
          <p:cNvSpPr/>
          <p:nvPr/>
        </p:nvSpPr>
        <p:spPr>
          <a:xfrm>
            <a:off x="1331964" y="908972"/>
            <a:ext cx="865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∧</a:t>
            </a:r>
          </a:p>
          <a:p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(,,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Д</a:t>
            </a:r>
            <a:r>
              <a:rPr lang="ja-JP" alt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ﾟ</a:t>
            </a:r>
            <a:r>
              <a:rPr lang="en-US" altLang="ja-JP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endParaRPr lang="en-US" altLang="ja-JP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つ</a:t>
            </a:r>
            <a:endParaRPr lang="ja-JP" alt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14" name="角丸四角形吹き出し 613"/>
          <p:cNvSpPr/>
          <p:nvPr/>
        </p:nvSpPr>
        <p:spPr bwMode="auto">
          <a:xfrm>
            <a:off x="2321975" y="638969"/>
            <a:ext cx="2160024" cy="612648"/>
          </a:xfrm>
          <a:prstGeom prst="wedgeRoundRectCallout">
            <a:avLst>
              <a:gd name="adj1" fmla="val -67072"/>
              <a:gd name="adj2" fmla="val 49646"/>
              <a:gd name="adj3" fmla="val 16667"/>
            </a:avLst>
          </a:prstGeom>
          <a:ln>
            <a:headEnd/>
            <a:tailEnd type="triangle" w="sm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どうしてこうなった</a:t>
            </a:r>
          </a:p>
        </p:txBody>
      </p:sp>
      <p:sp>
        <p:nvSpPr>
          <p:cNvPr id="615" name="正方形/長方形 614"/>
          <p:cNvSpPr/>
          <p:nvPr/>
        </p:nvSpPr>
        <p:spPr>
          <a:xfrm>
            <a:off x="8206009" y="4959017"/>
            <a:ext cx="937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 ∧＿∧</a:t>
            </a:r>
          </a:p>
          <a:p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(</a:t>
            </a:r>
            <a:r>
              <a:rPr lang="ja-JP" altLang="el-G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l-GR" altLang="ja-JP" sz="1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ω</a:t>
            </a:r>
            <a:r>
              <a:rPr lang="ja-JP" altLang="el-GR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・</a:t>
            </a:r>
            <a:r>
              <a:rPr lang="en-US" altLang="ja-JP" sz="1400" dirty="0" smtClean="0"/>
              <a:t>`  </a:t>
            </a:r>
            <a:r>
              <a:rPr lang="el-GR" altLang="ja-JP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)</a:t>
            </a:r>
            <a:r>
              <a:rPr lang="ja-JP" altLang="en-US" sz="1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</a:rPr>
              <a:t>（つ    つ</a:t>
            </a:r>
            <a:endParaRPr lang="ja-JP" altLang="en-US" sz="1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17" name="角丸四角形 616"/>
          <p:cNvSpPr/>
          <p:nvPr/>
        </p:nvSpPr>
        <p:spPr bwMode="auto">
          <a:xfrm>
            <a:off x="7632034" y="5229020"/>
            <a:ext cx="450005" cy="360004"/>
          </a:xfrm>
          <a:prstGeom prst="roundRect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latin typeface="Arial Narrow" panose="020B0606020202030204" pitchFamily="34" charset="0"/>
              </a:rPr>
              <a:t>if …</a:t>
            </a:r>
            <a:endParaRPr kumimoji="1" lang="ja-JP" altLang="en-US" dirty="0">
              <a:latin typeface="Arial Narrow" panose="020B0606020202030204" pitchFamily="34" charset="0"/>
            </a:endParaRPr>
          </a:p>
        </p:txBody>
      </p:sp>
      <p:sp>
        <p:nvSpPr>
          <p:cNvPr id="618" name="角丸四角形 617"/>
          <p:cNvSpPr/>
          <p:nvPr/>
        </p:nvSpPr>
        <p:spPr bwMode="auto">
          <a:xfrm>
            <a:off x="7632034" y="4618088"/>
            <a:ext cx="450005" cy="36000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 dirty="0">
              <a:latin typeface="Arial Narrow" panose="020B0606020202030204" pitchFamily="34" charset="0"/>
            </a:endParaRPr>
          </a:p>
        </p:txBody>
      </p:sp>
      <p:grpSp>
        <p:nvGrpSpPr>
          <p:cNvPr id="713" name="グループ化 712"/>
          <p:cNvGrpSpPr/>
          <p:nvPr/>
        </p:nvGrpSpPr>
        <p:grpSpPr>
          <a:xfrm>
            <a:off x="1691968" y="1429903"/>
            <a:ext cx="6390071" cy="4159121"/>
            <a:chOff x="1691968" y="1429903"/>
            <a:chExt cx="6390071" cy="4159121"/>
          </a:xfrm>
        </p:grpSpPr>
        <p:sp>
          <p:nvSpPr>
            <p:cNvPr id="619" name="角丸四角形 618"/>
            <p:cNvSpPr/>
            <p:nvPr/>
          </p:nvSpPr>
          <p:spPr bwMode="auto">
            <a:xfrm>
              <a:off x="7632034" y="407808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0" name="角丸四角形 619"/>
            <p:cNvSpPr/>
            <p:nvPr/>
          </p:nvSpPr>
          <p:spPr bwMode="auto">
            <a:xfrm>
              <a:off x="7632034" y="353807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1" name="角丸四角形 620"/>
            <p:cNvSpPr/>
            <p:nvPr/>
          </p:nvSpPr>
          <p:spPr bwMode="auto">
            <a:xfrm>
              <a:off x="7632034" y="303353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2" name="角丸四角形 621"/>
            <p:cNvSpPr/>
            <p:nvPr/>
          </p:nvSpPr>
          <p:spPr bwMode="auto">
            <a:xfrm>
              <a:off x="7632034" y="249352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3" name="角丸四角形 622"/>
            <p:cNvSpPr/>
            <p:nvPr/>
          </p:nvSpPr>
          <p:spPr bwMode="auto">
            <a:xfrm>
              <a:off x="7632034" y="195352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4" name="角丸四角形 623"/>
            <p:cNvSpPr/>
            <p:nvPr/>
          </p:nvSpPr>
          <p:spPr bwMode="auto">
            <a:xfrm>
              <a:off x="7632034" y="144897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5" name="角丸四角形 624"/>
            <p:cNvSpPr/>
            <p:nvPr/>
          </p:nvSpPr>
          <p:spPr bwMode="auto">
            <a:xfrm>
              <a:off x="7092028" y="461808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6" name="角丸四角形 625"/>
            <p:cNvSpPr/>
            <p:nvPr/>
          </p:nvSpPr>
          <p:spPr bwMode="auto">
            <a:xfrm>
              <a:off x="7092028" y="407808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7" name="角丸四角形 626"/>
            <p:cNvSpPr/>
            <p:nvPr/>
          </p:nvSpPr>
          <p:spPr bwMode="auto">
            <a:xfrm>
              <a:off x="7092028" y="353807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8" name="角丸四角形 627"/>
            <p:cNvSpPr/>
            <p:nvPr/>
          </p:nvSpPr>
          <p:spPr bwMode="auto">
            <a:xfrm>
              <a:off x="7092028" y="303353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29" name="角丸四角形 628"/>
            <p:cNvSpPr/>
            <p:nvPr/>
          </p:nvSpPr>
          <p:spPr bwMode="auto">
            <a:xfrm>
              <a:off x="7092028" y="249352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0" name="角丸四角形 629"/>
            <p:cNvSpPr/>
            <p:nvPr/>
          </p:nvSpPr>
          <p:spPr bwMode="auto">
            <a:xfrm>
              <a:off x="7092028" y="195352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1" name="角丸四角形 630"/>
            <p:cNvSpPr/>
            <p:nvPr/>
          </p:nvSpPr>
          <p:spPr bwMode="auto">
            <a:xfrm>
              <a:off x="7092028" y="144897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2" name="角丸四角形 631"/>
            <p:cNvSpPr/>
            <p:nvPr/>
          </p:nvSpPr>
          <p:spPr bwMode="auto">
            <a:xfrm>
              <a:off x="7092028" y="5229020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3" name="角丸四角形 632"/>
            <p:cNvSpPr/>
            <p:nvPr/>
          </p:nvSpPr>
          <p:spPr bwMode="auto">
            <a:xfrm>
              <a:off x="6552022" y="461808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4" name="角丸四角形 633"/>
            <p:cNvSpPr/>
            <p:nvPr/>
          </p:nvSpPr>
          <p:spPr bwMode="auto">
            <a:xfrm>
              <a:off x="6552022" y="407808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5" name="角丸四角形 634"/>
            <p:cNvSpPr/>
            <p:nvPr/>
          </p:nvSpPr>
          <p:spPr bwMode="auto">
            <a:xfrm>
              <a:off x="6552022" y="353807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6" name="角丸四角形 635"/>
            <p:cNvSpPr/>
            <p:nvPr/>
          </p:nvSpPr>
          <p:spPr bwMode="auto">
            <a:xfrm>
              <a:off x="6552022" y="303353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7" name="角丸四角形 636"/>
            <p:cNvSpPr/>
            <p:nvPr/>
          </p:nvSpPr>
          <p:spPr bwMode="auto">
            <a:xfrm>
              <a:off x="6552022" y="249352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8" name="角丸四角形 637"/>
            <p:cNvSpPr/>
            <p:nvPr/>
          </p:nvSpPr>
          <p:spPr bwMode="auto">
            <a:xfrm>
              <a:off x="6552022" y="195352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39" name="角丸四角形 638"/>
            <p:cNvSpPr/>
            <p:nvPr/>
          </p:nvSpPr>
          <p:spPr bwMode="auto">
            <a:xfrm>
              <a:off x="6552022" y="144897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0" name="角丸四角形 639"/>
            <p:cNvSpPr/>
            <p:nvPr/>
          </p:nvSpPr>
          <p:spPr bwMode="auto">
            <a:xfrm>
              <a:off x="6552022" y="5229020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1" name="角丸四角形 640"/>
            <p:cNvSpPr/>
            <p:nvPr/>
          </p:nvSpPr>
          <p:spPr bwMode="auto">
            <a:xfrm>
              <a:off x="6012016" y="461808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2" name="角丸四角形 641"/>
            <p:cNvSpPr/>
            <p:nvPr/>
          </p:nvSpPr>
          <p:spPr bwMode="auto">
            <a:xfrm>
              <a:off x="6012016" y="407808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3" name="角丸四角形 642"/>
            <p:cNvSpPr/>
            <p:nvPr/>
          </p:nvSpPr>
          <p:spPr bwMode="auto">
            <a:xfrm>
              <a:off x="6012016" y="353807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4" name="角丸四角形 643"/>
            <p:cNvSpPr/>
            <p:nvPr/>
          </p:nvSpPr>
          <p:spPr bwMode="auto">
            <a:xfrm>
              <a:off x="6012016" y="303353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5" name="角丸四角形 644"/>
            <p:cNvSpPr/>
            <p:nvPr/>
          </p:nvSpPr>
          <p:spPr bwMode="auto">
            <a:xfrm>
              <a:off x="6012016" y="249352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6" name="角丸四角形 645"/>
            <p:cNvSpPr/>
            <p:nvPr/>
          </p:nvSpPr>
          <p:spPr bwMode="auto">
            <a:xfrm>
              <a:off x="6012016" y="195352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7" name="角丸四角形 646"/>
            <p:cNvSpPr/>
            <p:nvPr/>
          </p:nvSpPr>
          <p:spPr bwMode="auto">
            <a:xfrm>
              <a:off x="6012016" y="144897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8" name="角丸四角形 647"/>
            <p:cNvSpPr/>
            <p:nvPr/>
          </p:nvSpPr>
          <p:spPr bwMode="auto">
            <a:xfrm>
              <a:off x="6012016" y="5229020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49" name="角丸四角形 648"/>
            <p:cNvSpPr/>
            <p:nvPr/>
          </p:nvSpPr>
          <p:spPr bwMode="auto">
            <a:xfrm>
              <a:off x="5472010" y="461808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0" name="角丸四角形 649"/>
            <p:cNvSpPr/>
            <p:nvPr/>
          </p:nvSpPr>
          <p:spPr bwMode="auto">
            <a:xfrm>
              <a:off x="5472010" y="407808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1" name="角丸四角形 650"/>
            <p:cNvSpPr/>
            <p:nvPr/>
          </p:nvSpPr>
          <p:spPr bwMode="auto">
            <a:xfrm>
              <a:off x="5472010" y="353807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2" name="角丸四角形 651"/>
            <p:cNvSpPr/>
            <p:nvPr/>
          </p:nvSpPr>
          <p:spPr bwMode="auto">
            <a:xfrm>
              <a:off x="5472010" y="303353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3" name="角丸四角形 652"/>
            <p:cNvSpPr/>
            <p:nvPr/>
          </p:nvSpPr>
          <p:spPr bwMode="auto">
            <a:xfrm>
              <a:off x="5472010" y="249352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4" name="角丸四角形 653"/>
            <p:cNvSpPr/>
            <p:nvPr/>
          </p:nvSpPr>
          <p:spPr bwMode="auto">
            <a:xfrm>
              <a:off x="5472010" y="195352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5" name="角丸四角形 654"/>
            <p:cNvSpPr/>
            <p:nvPr/>
          </p:nvSpPr>
          <p:spPr bwMode="auto">
            <a:xfrm>
              <a:off x="5472010" y="144897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6" name="角丸四角形 655"/>
            <p:cNvSpPr/>
            <p:nvPr/>
          </p:nvSpPr>
          <p:spPr bwMode="auto">
            <a:xfrm>
              <a:off x="5472010" y="5229020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7" name="角丸四角形 656"/>
            <p:cNvSpPr/>
            <p:nvPr/>
          </p:nvSpPr>
          <p:spPr bwMode="auto">
            <a:xfrm>
              <a:off x="4932004" y="459901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8" name="角丸四角形 657"/>
            <p:cNvSpPr/>
            <p:nvPr/>
          </p:nvSpPr>
          <p:spPr bwMode="auto">
            <a:xfrm>
              <a:off x="4932004" y="405900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59" name="角丸四角形 658"/>
            <p:cNvSpPr/>
            <p:nvPr/>
          </p:nvSpPr>
          <p:spPr bwMode="auto">
            <a:xfrm>
              <a:off x="4932004" y="351900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0" name="角丸四角形 659"/>
            <p:cNvSpPr/>
            <p:nvPr/>
          </p:nvSpPr>
          <p:spPr bwMode="auto">
            <a:xfrm>
              <a:off x="4932004" y="301445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1" name="角丸四角形 660"/>
            <p:cNvSpPr/>
            <p:nvPr/>
          </p:nvSpPr>
          <p:spPr bwMode="auto">
            <a:xfrm>
              <a:off x="4932004" y="247445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2" name="角丸四角形 661"/>
            <p:cNvSpPr/>
            <p:nvPr/>
          </p:nvSpPr>
          <p:spPr bwMode="auto">
            <a:xfrm>
              <a:off x="4932004" y="193444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3" name="角丸四角形 662"/>
            <p:cNvSpPr/>
            <p:nvPr/>
          </p:nvSpPr>
          <p:spPr bwMode="auto">
            <a:xfrm>
              <a:off x="4932004" y="142990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4" name="角丸四角形 663"/>
            <p:cNvSpPr/>
            <p:nvPr/>
          </p:nvSpPr>
          <p:spPr bwMode="auto">
            <a:xfrm>
              <a:off x="4932004" y="5209945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5" name="角丸四角形 664"/>
            <p:cNvSpPr/>
            <p:nvPr/>
          </p:nvSpPr>
          <p:spPr bwMode="auto">
            <a:xfrm>
              <a:off x="4391998" y="459901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6" name="角丸四角形 665"/>
            <p:cNvSpPr/>
            <p:nvPr/>
          </p:nvSpPr>
          <p:spPr bwMode="auto">
            <a:xfrm>
              <a:off x="4391998" y="405900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7" name="角丸四角形 666"/>
            <p:cNvSpPr/>
            <p:nvPr/>
          </p:nvSpPr>
          <p:spPr bwMode="auto">
            <a:xfrm>
              <a:off x="4391998" y="351900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8" name="角丸四角形 667"/>
            <p:cNvSpPr/>
            <p:nvPr/>
          </p:nvSpPr>
          <p:spPr bwMode="auto">
            <a:xfrm>
              <a:off x="4391998" y="301445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69" name="角丸四角形 668"/>
            <p:cNvSpPr/>
            <p:nvPr/>
          </p:nvSpPr>
          <p:spPr bwMode="auto">
            <a:xfrm>
              <a:off x="4391998" y="247445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0" name="角丸四角形 669"/>
            <p:cNvSpPr/>
            <p:nvPr/>
          </p:nvSpPr>
          <p:spPr bwMode="auto">
            <a:xfrm>
              <a:off x="4391998" y="193444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1" name="角丸四角形 670"/>
            <p:cNvSpPr/>
            <p:nvPr/>
          </p:nvSpPr>
          <p:spPr bwMode="auto">
            <a:xfrm>
              <a:off x="4391998" y="142990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2" name="角丸四角形 671"/>
            <p:cNvSpPr/>
            <p:nvPr/>
          </p:nvSpPr>
          <p:spPr bwMode="auto">
            <a:xfrm>
              <a:off x="4391998" y="5209945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3" name="角丸四角形 672"/>
            <p:cNvSpPr/>
            <p:nvPr/>
          </p:nvSpPr>
          <p:spPr bwMode="auto">
            <a:xfrm>
              <a:off x="3851992" y="459901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4" name="角丸四角形 673"/>
            <p:cNvSpPr/>
            <p:nvPr/>
          </p:nvSpPr>
          <p:spPr bwMode="auto">
            <a:xfrm>
              <a:off x="3851992" y="405900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5" name="角丸四角形 674"/>
            <p:cNvSpPr/>
            <p:nvPr/>
          </p:nvSpPr>
          <p:spPr bwMode="auto">
            <a:xfrm>
              <a:off x="3851992" y="351900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6" name="角丸四角形 675"/>
            <p:cNvSpPr/>
            <p:nvPr/>
          </p:nvSpPr>
          <p:spPr bwMode="auto">
            <a:xfrm>
              <a:off x="3851992" y="301445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7" name="角丸四角形 676"/>
            <p:cNvSpPr/>
            <p:nvPr/>
          </p:nvSpPr>
          <p:spPr bwMode="auto">
            <a:xfrm>
              <a:off x="3851992" y="247445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8" name="角丸四角形 677"/>
            <p:cNvSpPr/>
            <p:nvPr/>
          </p:nvSpPr>
          <p:spPr bwMode="auto">
            <a:xfrm>
              <a:off x="3851992" y="193444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79" name="角丸四角形 678"/>
            <p:cNvSpPr/>
            <p:nvPr/>
          </p:nvSpPr>
          <p:spPr bwMode="auto">
            <a:xfrm>
              <a:off x="3851992" y="142990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0" name="角丸四角形 679"/>
            <p:cNvSpPr/>
            <p:nvPr/>
          </p:nvSpPr>
          <p:spPr bwMode="auto">
            <a:xfrm>
              <a:off x="3851992" y="5209945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1" name="角丸四角形 680"/>
            <p:cNvSpPr/>
            <p:nvPr/>
          </p:nvSpPr>
          <p:spPr bwMode="auto">
            <a:xfrm>
              <a:off x="3311986" y="459901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2" name="角丸四角形 681"/>
            <p:cNvSpPr/>
            <p:nvPr/>
          </p:nvSpPr>
          <p:spPr bwMode="auto">
            <a:xfrm>
              <a:off x="3311986" y="405900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3" name="角丸四角形 682"/>
            <p:cNvSpPr/>
            <p:nvPr/>
          </p:nvSpPr>
          <p:spPr bwMode="auto">
            <a:xfrm>
              <a:off x="3311986" y="351900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4" name="角丸四角形 683"/>
            <p:cNvSpPr/>
            <p:nvPr/>
          </p:nvSpPr>
          <p:spPr bwMode="auto">
            <a:xfrm>
              <a:off x="3311986" y="301445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5" name="角丸四角形 684"/>
            <p:cNvSpPr/>
            <p:nvPr/>
          </p:nvSpPr>
          <p:spPr bwMode="auto">
            <a:xfrm>
              <a:off x="3311986" y="247445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6" name="角丸四角形 685"/>
            <p:cNvSpPr/>
            <p:nvPr/>
          </p:nvSpPr>
          <p:spPr bwMode="auto">
            <a:xfrm>
              <a:off x="3311986" y="193444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7" name="角丸四角形 686"/>
            <p:cNvSpPr/>
            <p:nvPr/>
          </p:nvSpPr>
          <p:spPr bwMode="auto">
            <a:xfrm>
              <a:off x="3311986" y="142990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8" name="角丸四角形 687"/>
            <p:cNvSpPr/>
            <p:nvPr/>
          </p:nvSpPr>
          <p:spPr bwMode="auto">
            <a:xfrm>
              <a:off x="3311986" y="5209945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89" name="角丸四角形 688"/>
            <p:cNvSpPr/>
            <p:nvPr/>
          </p:nvSpPr>
          <p:spPr bwMode="auto">
            <a:xfrm>
              <a:off x="2771980" y="459901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0" name="角丸四角形 689"/>
            <p:cNvSpPr/>
            <p:nvPr/>
          </p:nvSpPr>
          <p:spPr bwMode="auto">
            <a:xfrm>
              <a:off x="2771980" y="405900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1" name="角丸四角形 690"/>
            <p:cNvSpPr/>
            <p:nvPr/>
          </p:nvSpPr>
          <p:spPr bwMode="auto">
            <a:xfrm>
              <a:off x="2771980" y="351900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2" name="角丸四角形 691"/>
            <p:cNvSpPr/>
            <p:nvPr/>
          </p:nvSpPr>
          <p:spPr bwMode="auto">
            <a:xfrm>
              <a:off x="2771980" y="301445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3" name="角丸四角形 692"/>
            <p:cNvSpPr/>
            <p:nvPr/>
          </p:nvSpPr>
          <p:spPr bwMode="auto">
            <a:xfrm>
              <a:off x="2771980" y="247445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4" name="角丸四角形 693"/>
            <p:cNvSpPr/>
            <p:nvPr/>
          </p:nvSpPr>
          <p:spPr bwMode="auto">
            <a:xfrm>
              <a:off x="2771980" y="193444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5" name="角丸四角形 694"/>
            <p:cNvSpPr/>
            <p:nvPr/>
          </p:nvSpPr>
          <p:spPr bwMode="auto">
            <a:xfrm>
              <a:off x="2771980" y="142990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6" name="角丸四角形 695"/>
            <p:cNvSpPr/>
            <p:nvPr/>
          </p:nvSpPr>
          <p:spPr bwMode="auto">
            <a:xfrm>
              <a:off x="2771980" y="5209945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7" name="角丸四角形 696"/>
            <p:cNvSpPr/>
            <p:nvPr/>
          </p:nvSpPr>
          <p:spPr bwMode="auto">
            <a:xfrm>
              <a:off x="2231974" y="459901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8" name="角丸四角形 697"/>
            <p:cNvSpPr/>
            <p:nvPr/>
          </p:nvSpPr>
          <p:spPr bwMode="auto">
            <a:xfrm>
              <a:off x="2231974" y="405900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699" name="角丸四角形 698"/>
            <p:cNvSpPr/>
            <p:nvPr/>
          </p:nvSpPr>
          <p:spPr bwMode="auto">
            <a:xfrm>
              <a:off x="2231974" y="351900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0" name="角丸四角形 699"/>
            <p:cNvSpPr/>
            <p:nvPr/>
          </p:nvSpPr>
          <p:spPr bwMode="auto">
            <a:xfrm>
              <a:off x="2231974" y="301445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1" name="角丸四角形 700"/>
            <p:cNvSpPr/>
            <p:nvPr/>
          </p:nvSpPr>
          <p:spPr bwMode="auto">
            <a:xfrm>
              <a:off x="2231974" y="247445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2" name="角丸四角形 701"/>
            <p:cNvSpPr/>
            <p:nvPr/>
          </p:nvSpPr>
          <p:spPr bwMode="auto">
            <a:xfrm>
              <a:off x="2231974" y="193444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3" name="角丸四角形 702"/>
            <p:cNvSpPr/>
            <p:nvPr/>
          </p:nvSpPr>
          <p:spPr bwMode="auto">
            <a:xfrm>
              <a:off x="2231974" y="142990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4" name="角丸四角形 703"/>
            <p:cNvSpPr/>
            <p:nvPr/>
          </p:nvSpPr>
          <p:spPr bwMode="auto">
            <a:xfrm>
              <a:off x="2231974" y="5209945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5" name="角丸四角形 704"/>
            <p:cNvSpPr/>
            <p:nvPr/>
          </p:nvSpPr>
          <p:spPr bwMode="auto">
            <a:xfrm>
              <a:off x="1691968" y="459901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6" name="角丸四角形 705"/>
            <p:cNvSpPr/>
            <p:nvPr/>
          </p:nvSpPr>
          <p:spPr bwMode="auto">
            <a:xfrm>
              <a:off x="1691968" y="4059007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7" name="角丸四角形 706"/>
            <p:cNvSpPr/>
            <p:nvPr/>
          </p:nvSpPr>
          <p:spPr bwMode="auto">
            <a:xfrm>
              <a:off x="1691968" y="3519001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8" name="角丸四角形 707"/>
            <p:cNvSpPr/>
            <p:nvPr/>
          </p:nvSpPr>
          <p:spPr bwMode="auto">
            <a:xfrm>
              <a:off x="1691968" y="3014458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09" name="角丸四角形 708"/>
            <p:cNvSpPr/>
            <p:nvPr/>
          </p:nvSpPr>
          <p:spPr bwMode="auto">
            <a:xfrm>
              <a:off x="1691968" y="2474452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10" name="角丸四角形 709"/>
            <p:cNvSpPr/>
            <p:nvPr/>
          </p:nvSpPr>
          <p:spPr bwMode="auto">
            <a:xfrm>
              <a:off x="1691968" y="1934446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11" name="角丸四角形 710"/>
            <p:cNvSpPr/>
            <p:nvPr/>
          </p:nvSpPr>
          <p:spPr bwMode="auto">
            <a:xfrm>
              <a:off x="1691968" y="1429903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712" name="角丸四角形 711"/>
            <p:cNvSpPr/>
            <p:nvPr/>
          </p:nvSpPr>
          <p:spPr bwMode="auto">
            <a:xfrm>
              <a:off x="1691968" y="5209945"/>
              <a:ext cx="450005" cy="36000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/>
              <a:tailEnd type="triangle" w="sm" len="med"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ja-JP" altLang="en-US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16" name="角丸四角形吹き出し 615"/>
          <p:cNvSpPr/>
          <p:nvPr/>
        </p:nvSpPr>
        <p:spPr bwMode="auto">
          <a:xfrm>
            <a:off x="6102017" y="4329010"/>
            <a:ext cx="2430027" cy="612648"/>
          </a:xfrm>
          <a:prstGeom prst="wedgeRoundRectCallout">
            <a:avLst>
              <a:gd name="adj1" fmla="val 39915"/>
              <a:gd name="adj2" fmla="val 100391"/>
              <a:gd name="adj3" fmla="val 16667"/>
            </a:avLst>
          </a:prstGeom>
          <a:ln>
            <a:headEnd/>
            <a:tailEnd type="triangle" w="sm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やってしまいましたなぁ</a:t>
            </a:r>
          </a:p>
        </p:txBody>
      </p:sp>
    </p:spTree>
    <p:extLst>
      <p:ext uri="{BB962C8B-B14F-4D97-AF65-F5344CB8AC3E}">
        <p14:creationId xmlns:p14="http://schemas.microsoft.com/office/powerpoint/2010/main" val="1031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 bwMode="auto">
          <a:xfrm>
            <a:off x="4602481" y="4208527"/>
            <a:ext cx="1440017" cy="450005"/>
          </a:xfrm>
          <a:prstGeom prst="rect">
            <a:avLst/>
          </a:prstGeom>
          <a:ln>
            <a:headEnd/>
            <a:tailEnd type="triangle" w="sm" len="med"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2411977" y="4208527"/>
            <a:ext cx="270004" cy="450005"/>
          </a:xfrm>
          <a:prstGeom prst="rect">
            <a:avLst/>
          </a:prstGeom>
          <a:ln>
            <a:headEnd/>
            <a:tailEnd type="triangle" w="sm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971960" y="4208527"/>
            <a:ext cx="1440017" cy="450005"/>
          </a:xfrm>
          <a:prstGeom prst="rect">
            <a:avLst/>
          </a:prstGeom>
          <a:ln>
            <a:headEnd/>
            <a:tailEnd type="triangle" w="sm" len="med"/>
          </a:ln>
          <a:effectLst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予測器の例：過去のパターン</a:t>
            </a:r>
            <a:r>
              <a:rPr lang="ja-JP" altLang="en-US" dirty="0"/>
              <a:t>を</a:t>
            </a:r>
            <a:r>
              <a:rPr lang="ja-JP" altLang="en-US" dirty="0" smtClean="0"/>
              <a:t>利用</a:t>
            </a:r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521955" y="4208527"/>
            <a:ext cx="7110079" cy="450005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１００１０１０１００１１１００１０１</a:t>
            </a:r>
            <a:endParaRPr kumimoji="1" lang="ja-JP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521955" y="3578520"/>
            <a:ext cx="4680052" cy="360004"/>
          </a:xfrm>
          <a:prstGeom prst="round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分岐</a:t>
            </a: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履歴　</a:t>
            </a: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then:0  else:1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611956" y="1448979"/>
            <a:ext cx="8010089" cy="1260013"/>
          </a:xfrm>
        </p:spPr>
        <p:txBody>
          <a:bodyPr/>
          <a:lstStyle/>
          <a:p>
            <a:r>
              <a:rPr lang="ja-JP" altLang="en-US" sz="2000" dirty="0" smtClean="0"/>
              <a:t>「パターン入った！」</a:t>
            </a:r>
            <a:endParaRPr lang="en-US" altLang="ja-JP" sz="2000" dirty="0" smtClean="0"/>
          </a:p>
          <a:p>
            <a:r>
              <a:rPr lang="ja-JP" altLang="en-US" sz="2000" dirty="0" smtClean="0"/>
              <a:t>動作</a:t>
            </a:r>
            <a:endParaRPr lang="en-US" altLang="ja-JP" sz="2000" dirty="0" smtClean="0"/>
          </a:p>
          <a:p>
            <a:pPr lvl="1"/>
            <a:r>
              <a:rPr kumimoji="1" lang="ja-JP" altLang="en-US" sz="2000" dirty="0"/>
              <a:t>パターン</a:t>
            </a:r>
            <a:r>
              <a:rPr kumimoji="1" lang="ja-JP" altLang="en-US" sz="2000" dirty="0" smtClean="0"/>
              <a:t>をインデクスとしてテーブルにアクセス</a:t>
            </a:r>
            <a:endParaRPr kumimoji="1" lang="en-US" altLang="ja-JP" sz="2000" dirty="0" smtClean="0"/>
          </a:p>
          <a:p>
            <a:pPr lvl="1"/>
            <a:r>
              <a:rPr lang="ja-JP" altLang="en-US" sz="2000" dirty="0"/>
              <a:t>直前</a:t>
            </a:r>
            <a:r>
              <a:rPr lang="ja-JP" altLang="en-US" sz="2000" dirty="0" smtClean="0"/>
              <a:t>のパターンでテーブルをひく</a:t>
            </a:r>
            <a:endParaRPr kumimoji="1" lang="ja-JP" altLang="en-US" sz="2000" dirty="0"/>
          </a:p>
        </p:txBody>
      </p:sp>
      <p:cxnSp>
        <p:nvCxnSpPr>
          <p:cNvPr id="20" name="直線矢印コネクタ 19"/>
          <p:cNvCxnSpPr/>
          <p:nvPr/>
        </p:nvCxnSpPr>
        <p:spPr bwMode="auto">
          <a:xfrm>
            <a:off x="611956" y="4028525"/>
            <a:ext cx="5400060" cy="0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 bwMode="auto">
          <a:xfrm>
            <a:off x="6050116" y="4208527"/>
            <a:ext cx="270004" cy="450005"/>
          </a:xfrm>
          <a:prstGeom prst="rect">
            <a:avLst/>
          </a:prstGeom>
          <a:ln>
            <a:headEnd/>
            <a:tailEnd type="triangle" w="sm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6282019" y="5049016"/>
            <a:ext cx="720008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6282019" y="5049016"/>
            <a:ext cx="720008" cy="27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endParaRPr kumimoji="1" lang="ja-JP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6282019" y="5319019"/>
            <a:ext cx="720008" cy="270003"/>
          </a:xfrm>
          <a:prstGeom prst="rect">
            <a:avLst/>
          </a:prstGeom>
          <a:ln>
            <a:headEnd/>
            <a:tailEnd type="triangle" w="sm" len="med"/>
          </a:ln>
          <a:effectLst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</a:t>
            </a:r>
            <a:endParaRPr kumimoji="1" lang="ja-JP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6282019" y="5589022"/>
            <a:ext cx="720008" cy="27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endParaRPr kumimoji="1" lang="ja-JP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 rot="5400000">
            <a:off x="6327019" y="6039029"/>
            <a:ext cx="630007" cy="270003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…</a:t>
            </a:r>
            <a:endParaRPr kumimoji="1" lang="ja-JP" alt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1" name="フリーフォーム 30"/>
          <p:cNvSpPr/>
          <p:nvPr/>
        </p:nvSpPr>
        <p:spPr bwMode="auto">
          <a:xfrm rot="5400000" flipV="1">
            <a:off x="5382010" y="4658532"/>
            <a:ext cx="720009" cy="900011"/>
          </a:xfrm>
          <a:custGeom>
            <a:avLst/>
            <a:gdLst>
              <a:gd name="connsiteX0" fmla="*/ 0 w 1278531"/>
              <a:gd name="connsiteY0" fmla="*/ 112846 h 789920"/>
              <a:gd name="connsiteX1" fmla="*/ 1095884 w 1278531"/>
              <a:gd name="connsiteY1" fmla="*/ 112846 h 789920"/>
              <a:gd name="connsiteX2" fmla="*/ 1095884 w 1278531"/>
              <a:gd name="connsiteY2" fmla="*/ 789920 h 789920"/>
              <a:gd name="connsiteX0" fmla="*/ 0 w 1278531"/>
              <a:gd name="connsiteY0" fmla="*/ 0 h 677074"/>
              <a:gd name="connsiteX1" fmla="*/ 1095884 w 1278531"/>
              <a:gd name="connsiteY1" fmla="*/ 0 h 677074"/>
              <a:gd name="connsiteX2" fmla="*/ 1095884 w 1278531"/>
              <a:gd name="connsiteY2" fmla="*/ 677074 h 677074"/>
              <a:gd name="connsiteX0" fmla="*/ 0 w 1095884"/>
              <a:gd name="connsiteY0" fmla="*/ 0 h 677074"/>
              <a:gd name="connsiteX1" fmla="*/ 1095884 w 1095884"/>
              <a:gd name="connsiteY1" fmla="*/ 0 h 677074"/>
              <a:gd name="connsiteX2" fmla="*/ 1095884 w 1095884"/>
              <a:gd name="connsiteY2" fmla="*/ 677074 h 67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884" h="677074">
                <a:moveTo>
                  <a:pt x="0" y="0"/>
                </a:moveTo>
                <a:lnTo>
                  <a:pt x="1095884" y="0"/>
                </a:lnTo>
                <a:lnTo>
                  <a:pt x="1095884" y="677074"/>
                </a:ln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headEnd type="none" w="sm" len="sm"/>
            <a:tailEnd type="arrow" w="sm" len="sm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itchFamily="34" charset="0"/>
              <a:ea typeface="メイリオ" pitchFamily="50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>
            <a:off x="4572000" y="4748533"/>
            <a:ext cx="1440016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 bwMode="auto">
          <a:xfrm>
            <a:off x="7092028" y="5468541"/>
            <a:ext cx="540006" cy="0"/>
          </a:xfrm>
          <a:prstGeom prst="straightConnector1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8082039" y="5288538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予測結果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221985" y="5638919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ja-JP" altLang="en-US" sz="2000" dirty="0" smtClean="0">
                <a:solidFill>
                  <a:schemeClr val="accent3">
                    <a:lumMod val="75000"/>
                  </a:schemeClr>
                </a:solidFill>
              </a:rPr>
              <a:t>同じパターン</a:t>
            </a:r>
            <a:endParaRPr lang="ja-JP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 bwMode="auto">
          <a:xfrm flipH="1" flipV="1">
            <a:off x="2051972" y="4918911"/>
            <a:ext cx="630006" cy="630006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 bwMode="auto">
          <a:xfrm flipV="1">
            <a:off x="4121995" y="4918911"/>
            <a:ext cx="630006" cy="630006"/>
          </a:xfrm>
          <a:prstGeom prst="straightConnector1">
            <a:avLst/>
          </a:prstGeom>
          <a:ln>
            <a:headEnd type="none" w="med" len="med"/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6642023" y="4239009"/>
            <a:ext cx="424189" cy="4001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lvl="1" algn="ctr"/>
            <a:r>
              <a:rPr lang="en-US" altLang="ja-JP" sz="2000" b="1" dirty="0" smtClean="0">
                <a:solidFill>
                  <a:schemeClr val="accent6"/>
                </a:solidFill>
              </a:rPr>
              <a:t>0 or 1 ?</a:t>
            </a:r>
            <a:endParaRPr lang="ja-JP" alt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分岐予測器の発展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431954" y="1088974"/>
            <a:ext cx="8640096" cy="5219751"/>
          </a:xfrm>
        </p:spPr>
        <p:txBody>
          <a:bodyPr/>
          <a:lstStyle/>
          <a:p>
            <a:r>
              <a:rPr lang="en-US" altLang="ja-JP" dirty="0"/>
              <a:t>Championship</a:t>
            </a:r>
            <a:r>
              <a:rPr lang="en-US" altLang="ja-JP" b="1" dirty="0"/>
              <a:t> </a:t>
            </a:r>
            <a:r>
              <a:rPr lang="en-US" altLang="ja-JP" dirty="0" smtClean="0"/>
              <a:t>Branch Prediction</a:t>
            </a:r>
          </a:p>
          <a:p>
            <a:pPr lvl="1"/>
            <a:r>
              <a:rPr lang="ja-JP" altLang="en-US" dirty="0"/>
              <a:t>分岐予測器</a:t>
            </a:r>
            <a:r>
              <a:rPr lang="ja-JP" altLang="en-US" dirty="0" smtClean="0"/>
              <a:t>の世界大会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日本</a:t>
            </a:r>
            <a:r>
              <a:rPr lang="ja-JP" altLang="en-US" dirty="0"/>
              <a:t>から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FTL++[Ishii11] </a:t>
            </a:r>
            <a:r>
              <a:rPr lang="ja-JP" altLang="en-US" dirty="0" smtClean="0"/>
              <a:t>が入賞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chemeClr val="accent5"/>
                </a:solidFill>
              </a:rPr>
              <a:t>TAGE 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予測器 </a:t>
            </a:r>
            <a:r>
              <a:rPr kumimoji="1" lang="en-US" altLang="ja-JP" dirty="0" smtClean="0"/>
              <a:t>[</a:t>
            </a:r>
            <a:r>
              <a:rPr lang="en-US" altLang="ja-JP" dirty="0"/>
              <a:t>Seznec06</a:t>
            </a:r>
            <a:r>
              <a:rPr kumimoji="1" lang="en-US" altLang="ja-JP" dirty="0" smtClean="0"/>
              <a:t>]</a:t>
            </a:r>
          </a:p>
          <a:p>
            <a:pPr lvl="1"/>
            <a:r>
              <a:rPr kumimoji="1" lang="ja-JP" altLang="en-US" dirty="0" smtClean="0"/>
              <a:t>現在</a:t>
            </a:r>
            <a:r>
              <a:rPr lang="ja-JP" altLang="en-US" dirty="0"/>
              <a:t>，</a:t>
            </a:r>
            <a:r>
              <a:rPr kumimoji="1" lang="ja-JP" altLang="en-US" dirty="0" smtClean="0"/>
              <a:t>もっとも良いと考えられている予測器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052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TAGE </a:t>
            </a:r>
            <a:r>
              <a:rPr lang="ja-JP" altLang="en-US" dirty="0"/>
              <a:t>予</a:t>
            </a:r>
            <a:r>
              <a:rPr lang="ja-JP" altLang="en-US" dirty="0" smtClean="0"/>
              <a:t>測器 </a:t>
            </a:r>
            <a:r>
              <a:rPr lang="en-US" altLang="ja-JP" dirty="0"/>
              <a:t>[Seznec06]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4329010"/>
            <a:ext cx="8010089" cy="1890021"/>
          </a:xfrm>
        </p:spPr>
        <p:txBody>
          <a:bodyPr/>
          <a:lstStyle/>
          <a:p>
            <a:r>
              <a:rPr kumimoji="1" lang="ja-JP" altLang="en-US" sz="2000" dirty="0" smtClean="0">
                <a:latin typeface="+mn-ea"/>
                <a:ea typeface="+mn-ea"/>
              </a:rPr>
              <a:t>トーナメント式の構造：</a:t>
            </a:r>
            <a:endParaRPr kumimoji="1" lang="en-US" altLang="ja-JP" sz="2000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sz="2000" dirty="0" smtClean="0">
                <a:latin typeface="+mn-ea"/>
                <a:ea typeface="+mn-ea"/>
              </a:rPr>
              <a:t>単純なテーブル</a:t>
            </a:r>
            <a:endParaRPr kumimoji="1" lang="en-US" altLang="ja-JP" sz="2000" dirty="0" smtClean="0">
              <a:latin typeface="+mn-ea"/>
              <a:ea typeface="+mn-ea"/>
            </a:endParaRPr>
          </a:p>
          <a:p>
            <a:pPr lvl="1"/>
            <a:r>
              <a:rPr kumimoji="1" lang="ja-JP" altLang="en-US" sz="2000" dirty="0" smtClean="0">
                <a:latin typeface="+mn-ea"/>
                <a:ea typeface="+mn-ea"/>
              </a:rPr>
              <a:t>長さの</a:t>
            </a:r>
            <a:r>
              <a:rPr lang="ja-JP" altLang="en-US" sz="2000" dirty="0">
                <a:latin typeface="+mn-ea"/>
              </a:rPr>
              <a:t>異なる</a:t>
            </a:r>
            <a:r>
              <a:rPr kumimoji="1" lang="ja-JP" altLang="en-US" sz="2000" dirty="0" smtClean="0">
                <a:latin typeface="+mn-ea"/>
                <a:ea typeface="+mn-ea"/>
              </a:rPr>
              <a:t>パターンを記録するテーブル</a:t>
            </a:r>
            <a:endParaRPr kumimoji="1" lang="en-US" altLang="ja-JP" sz="2000" dirty="0" smtClean="0">
              <a:latin typeface="+mn-ea"/>
              <a:ea typeface="+mn-ea"/>
            </a:endParaRPr>
          </a:p>
          <a:p>
            <a:r>
              <a:rPr lang="ja-JP" altLang="en-US" sz="2000" dirty="0" smtClean="0">
                <a:latin typeface="+mn-ea"/>
                <a:ea typeface="+mn-ea"/>
              </a:rPr>
              <a:t>パターン長</a:t>
            </a:r>
            <a:r>
              <a:rPr lang="ja-JP" altLang="en-US" sz="2000" dirty="0">
                <a:latin typeface="+mn-ea"/>
                <a:ea typeface="+mn-ea"/>
              </a:rPr>
              <a:t>が</a:t>
            </a:r>
            <a:r>
              <a:rPr lang="ja-JP" altLang="en-US" sz="2000" dirty="0" smtClean="0">
                <a:latin typeface="+mn-ea"/>
                <a:ea typeface="+mn-ea"/>
              </a:rPr>
              <a:t>長いテーブルの結果を優先して使う</a:t>
            </a:r>
            <a:endParaRPr lang="en-US" altLang="ja-JP" sz="2000" dirty="0" smtClean="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972" y="998973"/>
            <a:ext cx="4770053" cy="29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0" dirty="0" smtClean="0"/>
              <a:t>クロック周波数 向上のストップ</a:t>
            </a:r>
            <a:endParaRPr kumimoji="1" lang="ja-JP" altLang="en-US" b="0" dirty="0"/>
          </a:p>
        </p:txBody>
      </p:sp>
    </p:spTree>
    <p:extLst>
      <p:ext uri="{BB962C8B-B14F-4D97-AF65-F5344CB8AC3E}">
        <p14:creationId xmlns:p14="http://schemas.microsoft.com/office/powerpoint/2010/main" val="17326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TAGE </a:t>
            </a:r>
            <a:r>
              <a:rPr lang="ja-JP" altLang="en-US" dirty="0"/>
              <a:t>予</a:t>
            </a:r>
            <a:r>
              <a:rPr lang="ja-JP" altLang="en-US" dirty="0" smtClean="0"/>
              <a:t>測器のメリット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4329010"/>
            <a:ext cx="8010089" cy="2250025"/>
          </a:xfrm>
        </p:spPr>
        <p:txBody>
          <a:bodyPr/>
          <a:lstStyle/>
          <a:p>
            <a:r>
              <a:rPr lang="ja-JP" altLang="en-US" sz="2000" dirty="0" smtClean="0">
                <a:latin typeface="+mn-ea"/>
              </a:rPr>
              <a:t>パターン</a:t>
            </a:r>
            <a:r>
              <a:rPr lang="ja-JP" altLang="en-US" sz="2000" dirty="0">
                <a:latin typeface="+mn-ea"/>
              </a:rPr>
              <a:t>長ごと</a:t>
            </a:r>
            <a:r>
              <a:rPr lang="ja-JP" altLang="en-US" sz="2000" dirty="0" smtClean="0">
                <a:latin typeface="+mn-ea"/>
              </a:rPr>
              <a:t>に，最適</a:t>
            </a:r>
            <a:r>
              <a:rPr lang="ja-JP" altLang="en-US" sz="2000" dirty="0">
                <a:latin typeface="+mn-ea"/>
              </a:rPr>
              <a:t>なテーブルに学習</a:t>
            </a:r>
            <a:r>
              <a:rPr lang="ja-JP" altLang="en-US" sz="2000" dirty="0" smtClean="0">
                <a:latin typeface="+mn-ea"/>
              </a:rPr>
              <a:t>できる</a:t>
            </a:r>
            <a:endParaRPr kumimoji="1" lang="en-US" altLang="ja-JP" sz="2000" dirty="0" smtClean="0">
              <a:latin typeface="+mn-ea"/>
              <a:ea typeface="+mn-ea"/>
            </a:endParaRPr>
          </a:p>
          <a:p>
            <a:pPr lvl="1"/>
            <a:r>
              <a:rPr lang="ja-JP" altLang="en-US" sz="2000" dirty="0" smtClean="0">
                <a:latin typeface="+mn-ea"/>
              </a:rPr>
              <a:t>たとえば 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  <a:ea typeface="+mn-ea"/>
              </a:rPr>
              <a:t>101</a:t>
            </a:r>
            <a:r>
              <a:rPr lang="en-US" altLang="ja-JP" sz="2000" dirty="0" smtClean="0">
                <a:latin typeface="+mn-ea"/>
                <a:ea typeface="+mn-ea"/>
              </a:rPr>
              <a:t> </a:t>
            </a:r>
            <a:r>
              <a:rPr lang="ja-JP" altLang="en-US" sz="2000" dirty="0" smtClean="0">
                <a:latin typeface="+mn-ea"/>
                <a:ea typeface="+mn-ea"/>
              </a:rPr>
              <a:t>と 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  <a:ea typeface="+mn-ea"/>
              </a:rPr>
              <a:t>11111</a:t>
            </a:r>
            <a:r>
              <a:rPr lang="en-US" altLang="ja-JP" sz="2000" dirty="0" smtClean="0">
                <a:solidFill>
                  <a:schemeClr val="accent6"/>
                </a:solidFill>
                <a:latin typeface="+mn-ea"/>
                <a:ea typeface="+mn-ea"/>
              </a:rPr>
              <a:t> </a:t>
            </a:r>
            <a:r>
              <a:rPr lang="ja-JP" altLang="en-US" sz="2000" dirty="0" smtClean="0">
                <a:latin typeface="+mn-ea"/>
              </a:rPr>
              <a:t>の２パターンがあった場合</a:t>
            </a:r>
            <a:endParaRPr lang="en-US" altLang="ja-JP" sz="2000" dirty="0" smtClean="0">
              <a:solidFill>
                <a:schemeClr val="accent6"/>
              </a:solidFill>
              <a:latin typeface="+mn-ea"/>
              <a:ea typeface="+mn-ea"/>
            </a:endParaRPr>
          </a:p>
          <a:p>
            <a:pPr lvl="2"/>
            <a:r>
              <a:rPr kumimoji="1" lang="ja-JP" altLang="en-US" sz="2000" dirty="0" smtClean="0">
                <a:latin typeface="+mn-ea"/>
                <a:ea typeface="+mn-ea"/>
              </a:rPr>
              <a:t>固定長</a:t>
            </a:r>
            <a:r>
              <a:rPr kumimoji="1" lang="en-US" altLang="ja-JP" sz="2000" dirty="0" smtClean="0">
                <a:latin typeface="+mn-ea"/>
                <a:ea typeface="+mn-ea"/>
              </a:rPr>
              <a:t>(5)</a:t>
            </a:r>
            <a:r>
              <a:rPr kumimoji="1" lang="ja-JP" altLang="en-US" sz="2000" dirty="0" smtClean="0">
                <a:latin typeface="+mn-ea"/>
                <a:ea typeface="+mn-ea"/>
              </a:rPr>
              <a:t>     </a:t>
            </a:r>
            <a:r>
              <a:rPr lang="ja-JP" altLang="en-US" sz="2000" dirty="0" smtClean="0">
                <a:latin typeface="+mn-ea"/>
                <a:ea typeface="+mn-ea"/>
              </a:rPr>
              <a:t>：</a:t>
            </a:r>
            <a:r>
              <a:rPr lang="en-US" altLang="ja-JP" sz="2000" dirty="0" smtClean="0">
                <a:solidFill>
                  <a:schemeClr val="accent6"/>
                </a:solidFill>
                <a:latin typeface="+mn-ea"/>
                <a:ea typeface="+mn-ea"/>
              </a:rPr>
              <a:t>00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  <a:ea typeface="+mn-ea"/>
              </a:rPr>
              <a:t>101</a:t>
            </a:r>
            <a:r>
              <a:rPr lang="en-US" altLang="ja-JP" sz="2000" dirty="0" smtClean="0">
                <a:latin typeface="+mn-ea"/>
                <a:ea typeface="+mn-ea"/>
              </a:rPr>
              <a:t>, </a:t>
            </a:r>
            <a:r>
              <a:rPr lang="en-US" altLang="ja-JP" sz="2000" dirty="0" smtClean="0">
                <a:solidFill>
                  <a:schemeClr val="accent6"/>
                </a:solidFill>
                <a:latin typeface="+mn-ea"/>
                <a:ea typeface="+mn-ea"/>
              </a:rPr>
              <a:t>01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  <a:ea typeface="+mn-ea"/>
              </a:rPr>
              <a:t>101</a:t>
            </a:r>
            <a:r>
              <a:rPr lang="en-US" altLang="ja-JP" sz="2000" dirty="0" smtClean="0">
                <a:latin typeface="+mn-ea"/>
                <a:ea typeface="+mn-ea"/>
              </a:rPr>
              <a:t>, </a:t>
            </a:r>
            <a:r>
              <a:rPr lang="en-US" altLang="ja-JP" sz="2000" dirty="0" smtClean="0">
                <a:solidFill>
                  <a:schemeClr val="accent6"/>
                </a:solidFill>
                <a:latin typeface="+mn-ea"/>
                <a:ea typeface="+mn-ea"/>
              </a:rPr>
              <a:t>10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  <a:ea typeface="+mn-ea"/>
              </a:rPr>
              <a:t>101</a:t>
            </a:r>
            <a:r>
              <a:rPr lang="en-US" altLang="ja-JP" sz="2000" dirty="0" smtClean="0">
                <a:latin typeface="+mn-ea"/>
                <a:ea typeface="+mn-ea"/>
              </a:rPr>
              <a:t>, </a:t>
            </a:r>
            <a:r>
              <a:rPr lang="en-US" altLang="ja-JP" sz="2000" dirty="0" smtClean="0">
                <a:solidFill>
                  <a:schemeClr val="accent6"/>
                </a:solidFill>
                <a:latin typeface="+mn-ea"/>
                <a:ea typeface="+mn-ea"/>
              </a:rPr>
              <a:t>11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  <a:ea typeface="+mn-ea"/>
              </a:rPr>
              <a:t>101</a:t>
            </a:r>
            <a:r>
              <a:rPr lang="en-US" altLang="ja-JP" sz="2000" dirty="0" smtClean="0">
                <a:latin typeface="+mn-ea"/>
                <a:ea typeface="+mn-ea"/>
              </a:rPr>
              <a:t>, 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  <a:ea typeface="+mn-ea"/>
              </a:rPr>
              <a:t>11111</a:t>
            </a:r>
          </a:p>
          <a:p>
            <a:pPr lvl="2"/>
            <a:r>
              <a:rPr lang="en-US" altLang="ja-JP" sz="2000" dirty="0" smtClean="0">
                <a:latin typeface="+mn-ea"/>
              </a:rPr>
              <a:t>TAGE(3+5)</a:t>
            </a:r>
            <a:r>
              <a:rPr lang="ja-JP" altLang="en-US" sz="2000" dirty="0" smtClean="0">
                <a:latin typeface="+mn-ea"/>
              </a:rPr>
              <a:t>  ：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</a:rPr>
              <a:t>101</a:t>
            </a:r>
            <a:r>
              <a:rPr lang="en-US" altLang="ja-JP" sz="2000" dirty="0" smtClean="0">
                <a:latin typeface="+mn-ea"/>
              </a:rPr>
              <a:t>, </a:t>
            </a:r>
            <a:r>
              <a:rPr lang="en-US" altLang="ja-JP" sz="2000" dirty="0" smtClean="0">
                <a:solidFill>
                  <a:schemeClr val="accent5"/>
                </a:solidFill>
                <a:latin typeface="+mn-ea"/>
              </a:rPr>
              <a:t>11111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972" y="998973"/>
            <a:ext cx="4770053" cy="292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近年の分岐予測器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370093" cy="5219751"/>
          </a:xfrm>
        </p:spPr>
        <p:txBody>
          <a:bodyPr/>
          <a:lstStyle/>
          <a:p>
            <a:r>
              <a:rPr lang="en-US" altLang="ja-JP" sz="2000" dirty="0" smtClean="0"/>
              <a:t>TAGE </a:t>
            </a:r>
            <a:r>
              <a:rPr lang="ja-JP" altLang="en-US" sz="2000" dirty="0" smtClean="0"/>
              <a:t>をベースに，補助予測器（ループ専用とか）を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つけたものが多い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L-TAGE [Seznec07]</a:t>
            </a:r>
            <a:endParaRPr lang="en-US" altLang="ja-JP" sz="2000" dirty="0"/>
          </a:p>
          <a:p>
            <a:pPr lvl="1"/>
            <a:r>
              <a:rPr lang="en-US" altLang="ja-JP" sz="2000" dirty="0" smtClean="0"/>
              <a:t>ISL-TAGE [Seznec11]</a:t>
            </a:r>
            <a:endParaRPr lang="en-US" altLang="ja-JP" sz="2000" dirty="0"/>
          </a:p>
          <a:p>
            <a:pPr lvl="1"/>
            <a:r>
              <a:rPr lang="en-US" altLang="ja-JP" sz="2000" dirty="0" smtClean="0"/>
              <a:t>Wormhole [</a:t>
            </a:r>
            <a:r>
              <a:rPr lang="en-US" altLang="ja-JP" sz="2000" dirty="0"/>
              <a:t>Albericio14] </a:t>
            </a:r>
            <a:endParaRPr lang="en-US" altLang="ja-JP" sz="2000" dirty="0" smtClean="0"/>
          </a:p>
          <a:p>
            <a:r>
              <a:rPr lang="en-US" altLang="ja-JP" sz="2000" dirty="0" smtClean="0"/>
              <a:t>Wormhole </a:t>
            </a:r>
            <a:r>
              <a:rPr lang="ja-JP" altLang="en-US" sz="2000" dirty="0" smtClean="0"/>
              <a:t>の性能：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平均</a:t>
            </a:r>
            <a:r>
              <a:rPr lang="en-US" altLang="ja-JP" sz="2000" dirty="0" smtClean="0"/>
              <a:t>1000</a:t>
            </a:r>
            <a:r>
              <a:rPr lang="ja-JP" altLang="en-US" sz="2000" dirty="0" smtClean="0"/>
              <a:t>命令に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回，多いと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回ぐらい予測ミス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依然として</a:t>
            </a:r>
            <a:r>
              <a:rPr lang="ja-JP" altLang="en-US" sz="2000" dirty="0"/>
              <a:t>性能</a:t>
            </a:r>
            <a:r>
              <a:rPr lang="ja-JP" altLang="en-US" sz="2000" dirty="0" smtClean="0"/>
              <a:t>に大きな</a:t>
            </a:r>
            <a:r>
              <a:rPr lang="ja-JP" altLang="en-US" sz="2000" dirty="0"/>
              <a:t>影響</a:t>
            </a:r>
            <a:endParaRPr kumimoji="1" lang="en-US" altLang="ja-JP" sz="2000" dirty="0" smtClean="0"/>
          </a:p>
          <a:p>
            <a:pPr lvl="2"/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回ミスると数十から</a:t>
            </a:r>
            <a:r>
              <a:rPr kumimoji="1" lang="en-US" altLang="ja-JP" sz="2000" dirty="0" smtClean="0"/>
              <a:t>100</a:t>
            </a:r>
            <a:r>
              <a:rPr kumimoji="1" lang="ja-JP" altLang="en-US" sz="2000" dirty="0" smtClean="0"/>
              <a:t>命令ぐらいのペナルティ</a:t>
            </a:r>
            <a:endParaRPr kumimoji="1" lang="en-US" altLang="ja-JP" sz="2000" dirty="0" smtClean="0"/>
          </a:p>
          <a:p>
            <a:r>
              <a:rPr lang="ja-JP" altLang="en-US" sz="2000" dirty="0"/>
              <a:t>近年</a:t>
            </a:r>
            <a:r>
              <a:rPr lang="ja-JP" altLang="en-US" sz="2000" dirty="0" smtClean="0"/>
              <a:t>でもさらに発展を続けている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6704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コアの</a:t>
            </a:r>
            <a:r>
              <a:rPr lang="ja-JP" altLang="en-US" dirty="0"/>
              <a:t>改良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000" dirty="0"/>
              <a:t>分岐</a:t>
            </a:r>
            <a:r>
              <a:rPr lang="ja-JP" altLang="en-US" sz="2000" dirty="0" smtClean="0"/>
              <a:t>予測</a:t>
            </a:r>
            <a:endParaRPr lang="ja-JP" altLang="en-US" sz="20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 dirty="0" smtClean="0"/>
              <a:t>スーパスカラ</a:t>
            </a:r>
            <a:r>
              <a:rPr lang="ja-JP" altLang="en-US" sz="2000" b="1" dirty="0"/>
              <a:t>の改良</a:t>
            </a:r>
            <a:endParaRPr lang="en-US" altLang="ja-JP" sz="2000" b="1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/>
              <a:t>ヘテロ化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51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Out-of-order </a:t>
            </a:r>
            <a:r>
              <a:rPr kumimoji="1" lang="ja-JP" altLang="en-US" dirty="0" smtClean="0"/>
              <a:t>スーパスカラ・プロセッサ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358977"/>
            <a:ext cx="8370093" cy="1620018"/>
          </a:xfrm>
        </p:spPr>
        <p:txBody>
          <a:bodyPr/>
          <a:lstStyle/>
          <a:p>
            <a:r>
              <a:rPr kumimoji="1" lang="ja-JP" altLang="en-US" dirty="0" smtClean="0"/>
              <a:t>いわゆる </a:t>
            </a:r>
            <a:r>
              <a:rPr kumimoji="1" lang="en-US" altLang="ja-JP" dirty="0" smtClean="0"/>
              <a:t>BIG </a:t>
            </a:r>
            <a:r>
              <a:rPr kumimoji="1" lang="ja-JP" altLang="en-US" dirty="0" smtClean="0"/>
              <a:t>コア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並列処理できる部分を探して，並び替えて実行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</a:t>
            </a:r>
            <a:r>
              <a:rPr lang="ja-JP" altLang="en-US" dirty="0"/>
              <a:t>ただ速く」から「速さそのまま省電力」に</a:t>
            </a:r>
          </a:p>
          <a:p>
            <a:pPr lvl="1"/>
            <a:endParaRPr lang="ja-JP" altLang="en-US" dirty="0" smtClean="0"/>
          </a:p>
        </p:txBody>
      </p:sp>
      <p:sp>
        <p:nvSpPr>
          <p:cNvPr id="23" name="円/楕円 22"/>
          <p:cNvSpPr/>
          <p:nvPr/>
        </p:nvSpPr>
        <p:spPr bwMode="auto">
          <a:xfrm>
            <a:off x="1691968" y="3248999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A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2771980" y="3248998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B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3851992" y="3248998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C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4932004" y="3248998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D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円/楕円 26"/>
          <p:cNvSpPr/>
          <p:nvPr/>
        </p:nvSpPr>
        <p:spPr bwMode="auto">
          <a:xfrm>
            <a:off x="6012016" y="3248998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8" name="曲線コネクタ 27"/>
          <p:cNvCxnSpPr>
            <a:stCxn id="23" idx="7"/>
            <a:endCxn id="25" idx="1"/>
          </p:cNvCxnSpPr>
          <p:nvPr/>
        </p:nvCxnSpPr>
        <p:spPr bwMode="auto">
          <a:xfrm rot="5400000" flipH="1" flipV="1">
            <a:off x="3131984" y="2502630"/>
            <a:ext cx="1" cy="1650902"/>
          </a:xfrm>
          <a:prstGeom prst="curvedConnector3">
            <a:avLst>
              <a:gd name="adj1" fmla="val 30768300000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曲線コネクタ 28"/>
          <p:cNvCxnSpPr>
            <a:stCxn id="24" idx="5"/>
            <a:endCxn id="27" idx="3"/>
          </p:cNvCxnSpPr>
          <p:nvPr/>
        </p:nvCxnSpPr>
        <p:spPr bwMode="auto">
          <a:xfrm rot="16200000" flipH="1">
            <a:off x="4752002" y="2344465"/>
            <a:ext cx="12700" cy="2730914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 bwMode="auto">
          <a:xfrm>
            <a:off x="1691968" y="4859687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A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円/楕円 30"/>
          <p:cNvSpPr/>
          <p:nvPr/>
        </p:nvSpPr>
        <p:spPr bwMode="auto">
          <a:xfrm>
            <a:off x="1691968" y="5579695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B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円/楕円 31"/>
          <p:cNvSpPr/>
          <p:nvPr/>
        </p:nvSpPr>
        <p:spPr bwMode="auto">
          <a:xfrm>
            <a:off x="2771980" y="4859687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C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円/楕円 32"/>
          <p:cNvSpPr/>
          <p:nvPr/>
        </p:nvSpPr>
        <p:spPr bwMode="auto">
          <a:xfrm>
            <a:off x="3851992" y="4859687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  <a:latin typeface="+mn-ea"/>
              </a:rPr>
              <a:t>D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円/楕円 33"/>
          <p:cNvSpPr/>
          <p:nvPr/>
        </p:nvSpPr>
        <p:spPr bwMode="auto">
          <a:xfrm>
            <a:off x="2771980" y="5579695"/>
            <a:ext cx="720008" cy="540006"/>
          </a:xfrm>
          <a:prstGeom prst="ellipse">
            <a:avLst/>
          </a:prstGeom>
          <a:ln>
            <a:headEnd/>
            <a:tailEnd type="triangle" w="sm" len="med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400" b="1" smtClean="0">
                <a:solidFill>
                  <a:schemeClr val="bg1"/>
                </a:solidFill>
                <a:latin typeface="+mn-ea"/>
              </a:rPr>
              <a:t>E</a:t>
            </a:r>
            <a:endParaRPr kumimoji="1" lang="ja-JP" altLang="en-US" sz="2400" b="1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曲線コネクタ 34"/>
          <p:cNvCxnSpPr>
            <a:stCxn id="30" idx="7"/>
            <a:endCxn id="32" idx="1"/>
          </p:cNvCxnSpPr>
          <p:nvPr/>
        </p:nvCxnSpPr>
        <p:spPr bwMode="auto">
          <a:xfrm rot="5400000" flipH="1" flipV="1">
            <a:off x="2591978" y="4653324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曲線コネクタ 35"/>
          <p:cNvCxnSpPr>
            <a:stCxn id="31" idx="5"/>
            <a:endCxn id="34" idx="3"/>
          </p:cNvCxnSpPr>
          <p:nvPr/>
        </p:nvCxnSpPr>
        <p:spPr bwMode="auto">
          <a:xfrm rot="16200000" flipH="1">
            <a:off x="2591978" y="5755174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曲線コネクタ 36"/>
          <p:cNvCxnSpPr>
            <a:stCxn id="32" idx="7"/>
            <a:endCxn id="33" idx="1"/>
          </p:cNvCxnSpPr>
          <p:nvPr/>
        </p:nvCxnSpPr>
        <p:spPr bwMode="auto">
          <a:xfrm rot="5400000" flipH="1" flipV="1">
            <a:off x="3671990" y="4653324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右矢印 37"/>
          <p:cNvSpPr/>
          <p:nvPr/>
        </p:nvSpPr>
        <p:spPr bwMode="auto">
          <a:xfrm rot="5400000">
            <a:off x="4076995" y="4104008"/>
            <a:ext cx="360002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曲線コネクタ 38"/>
          <p:cNvCxnSpPr/>
          <p:nvPr/>
        </p:nvCxnSpPr>
        <p:spPr bwMode="auto">
          <a:xfrm rot="5400000" flipH="1" flipV="1">
            <a:off x="4761094" y="3059904"/>
            <a:ext cx="12700" cy="570890"/>
          </a:xfrm>
          <a:prstGeom prst="curvedConnector3">
            <a:avLst>
              <a:gd name="adj1" fmla="val 242269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 bwMode="auto">
          <a:xfrm>
            <a:off x="1691968" y="6479704"/>
            <a:ext cx="5760064" cy="2"/>
          </a:xfrm>
          <a:prstGeom prst="straightConnector1">
            <a:avLst/>
          </a:prstGeom>
          <a:ln cap="rnd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6282019" y="64797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時間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3" name="直線コネクタ 42"/>
          <p:cNvCxnSpPr/>
          <p:nvPr/>
        </p:nvCxnSpPr>
        <p:spPr bwMode="auto">
          <a:xfrm>
            <a:off x="6732024" y="2978995"/>
            <a:ext cx="0" cy="350070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左右矢印 43"/>
          <p:cNvSpPr/>
          <p:nvPr/>
        </p:nvSpPr>
        <p:spPr bwMode="auto">
          <a:xfrm>
            <a:off x="4662001" y="4779015"/>
            <a:ext cx="2070023" cy="720008"/>
          </a:xfrm>
          <a:prstGeom prst="leftRightArrow">
            <a:avLst/>
          </a:prstGeom>
          <a:ln>
            <a:headEnd/>
            <a:tailEnd type="triangle" w="sm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+mn-ea"/>
              </a:rPr>
              <a:t>高速化！</a:t>
            </a:r>
          </a:p>
        </p:txBody>
      </p:sp>
    </p:spTree>
    <p:extLst>
      <p:ext uri="{BB962C8B-B14F-4D97-AF65-F5344CB8AC3E}">
        <p14:creationId xmlns:p14="http://schemas.microsoft.com/office/powerpoint/2010/main" val="5608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LITTLE (in-order) </a:t>
            </a:r>
            <a:r>
              <a:rPr lang="ja-JP" altLang="en-US" dirty="0" smtClean="0"/>
              <a:t>と </a:t>
            </a:r>
            <a:r>
              <a:rPr kumimoji="1" lang="en-US" altLang="ja-JP" dirty="0" smtClean="0"/>
              <a:t>BIG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out-of-order</a:t>
            </a:r>
            <a:r>
              <a:rPr kumimoji="1" lang="ja-JP" altLang="en-US" dirty="0" smtClean="0"/>
              <a:t>）の違い</a:t>
            </a:r>
            <a:endParaRPr kumimoji="1" lang="ja-JP" altLang="en-US" dirty="0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 rot="-5400000">
            <a:off x="7191413" y="1619597"/>
            <a:ext cx="701600" cy="360362"/>
          </a:xfrm>
          <a:custGeom>
            <a:avLst/>
            <a:gdLst>
              <a:gd name="T0" fmla="*/ 787598 w 21600"/>
              <a:gd name="T1" fmla="*/ 180181 h 21600"/>
              <a:gd name="T2" fmla="*/ 450056 w 21600"/>
              <a:gd name="T3" fmla="*/ 360362 h 21600"/>
              <a:gd name="T4" fmla="*/ 112514 w 21600"/>
              <a:gd name="T5" fmla="*/ 180181 h 21600"/>
              <a:gd name="T6" fmla="*/ 4500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AutoShape 6"/>
          <p:cNvSpPr>
            <a:spLocks noChangeArrowheads="1"/>
          </p:cNvSpPr>
          <p:nvPr/>
        </p:nvSpPr>
        <p:spPr bwMode="auto">
          <a:xfrm rot="-5400000">
            <a:off x="7191425" y="2411995"/>
            <a:ext cx="702220" cy="360362"/>
          </a:xfrm>
          <a:custGeom>
            <a:avLst/>
            <a:gdLst>
              <a:gd name="T0" fmla="*/ 787598 w 21600"/>
              <a:gd name="T1" fmla="*/ 180181 h 21600"/>
              <a:gd name="T2" fmla="*/ 450056 w 21600"/>
              <a:gd name="T3" fmla="*/ 360362 h 21600"/>
              <a:gd name="T4" fmla="*/ 112514 w 21600"/>
              <a:gd name="T5" fmla="*/ 180181 h 21600"/>
              <a:gd name="T6" fmla="*/ 45005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Freeform 9"/>
          <p:cNvSpPr>
            <a:spLocks/>
          </p:cNvSpPr>
          <p:nvPr/>
        </p:nvSpPr>
        <p:spPr bwMode="auto">
          <a:xfrm>
            <a:off x="6712124" y="1394830"/>
            <a:ext cx="434528" cy="269875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269875 h 170"/>
              <a:gd name="T4" fmla="*/ 269875 w 170"/>
              <a:gd name="T5" fmla="*/ 26987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ln>
            <a:solidFill>
              <a:schemeClr val="accent5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53" name="Freeform 10"/>
          <p:cNvSpPr>
            <a:spLocks/>
          </p:cNvSpPr>
          <p:nvPr/>
        </p:nvSpPr>
        <p:spPr bwMode="auto">
          <a:xfrm>
            <a:off x="6532736" y="1394831"/>
            <a:ext cx="613916" cy="57606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ln>
            <a:solidFill>
              <a:schemeClr val="accent5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75" name="Freeform 11"/>
          <p:cNvSpPr>
            <a:spLocks/>
          </p:cNvSpPr>
          <p:nvPr/>
        </p:nvSpPr>
        <p:spPr bwMode="auto">
          <a:xfrm>
            <a:off x="6351760" y="1394831"/>
            <a:ext cx="794891" cy="1062259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1350963 h 170"/>
              <a:gd name="T4" fmla="*/ 630238 w 170"/>
              <a:gd name="T5" fmla="*/ 1350963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ln>
            <a:solidFill>
              <a:schemeClr val="accent5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76" name="Freeform 12"/>
          <p:cNvSpPr>
            <a:spLocks/>
          </p:cNvSpPr>
          <p:nvPr/>
        </p:nvSpPr>
        <p:spPr bwMode="auto">
          <a:xfrm>
            <a:off x="6172374" y="1394831"/>
            <a:ext cx="974278" cy="135029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1800225 h 170"/>
              <a:gd name="T4" fmla="*/ 809625 w 170"/>
              <a:gd name="T5" fmla="*/ 18002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ln>
            <a:solidFill>
              <a:schemeClr val="accent5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4" name="Rectangle 18"/>
          <p:cNvSpPr>
            <a:spLocks noChangeArrowheads="1"/>
          </p:cNvSpPr>
          <p:nvPr/>
        </p:nvSpPr>
        <p:spPr bwMode="auto">
          <a:xfrm>
            <a:off x="6442249" y="1034765"/>
            <a:ext cx="14398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5" name="Freeform 8"/>
          <p:cNvSpPr>
            <a:spLocks/>
          </p:cNvSpPr>
          <p:nvPr/>
        </p:nvSpPr>
        <p:spPr bwMode="auto">
          <a:xfrm>
            <a:off x="7866732" y="1520986"/>
            <a:ext cx="648072" cy="288032"/>
          </a:xfrm>
          <a:custGeom>
            <a:avLst/>
            <a:gdLst>
              <a:gd name="T0" fmla="*/ 0 w 227"/>
              <a:gd name="T1" fmla="*/ 541338 h 1021"/>
              <a:gd name="T2" fmla="*/ 719138 w 227"/>
              <a:gd name="T3" fmla="*/ 541338 h 1021"/>
              <a:gd name="T4" fmla="*/ 719138 w 227"/>
              <a:gd name="T5" fmla="*/ 0 h 10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1021">
                <a:moveTo>
                  <a:pt x="0" y="1021"/>
                </a:moveTo>
                <a:lnTo>
                  <a:pt x="227" y="1021"/>
                </a:lnTo>
                <a:lnTo>
                  <a:pt x="227" y="0"/>
                </a:lnTo>
              </a:path>
            </a:pathLst>
          </a:custGeom>
          <a:ln>
            <a:solidFill>
              <a:schemeClr val="accent5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6" name="Freeform 8"/>
          <p:cNvSpPr>
            <a:spLocks/>
          </p:cNvSpPr>
          <p:nvPr/>
        </p:nvSpPr>
        <p:spPr bwMode="auto">
          <a:xfrm>
            <a:off x="7866732" y="1520986"/>
            <a:ext cx="864096" cy="1080120"/>
          </a:xfrm>
          <a:custGeom>
            <a:avLst/>
            <a:gdLst>
              <a:gd name="T0" fmla="*/ 0 w 227"/>
              <a:gd name="T1" fmla="*/ 541338 h 1021"/>
              <a:gd name="T2" fmla="*/ 719138 w 227"/>
              <a:gd name="T3" fmla="*/ 541338 h 1021"/>
              <a:gd name="T4" fmla="*/ 719138 w 227"/>
              <a:gd name="T5" fmla="*/ 0 h 10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1021">
                <a:moveTo>
                  <a:pt x="0" y="1021"/>
                </a:moveTo>
                <a:lnTo>
                  <a:pt x="227" y="1021"/>
                </a:lnTo>
                <a:lnTo>
                  <a:pt x="227" y="0"/>
                </a:lnTo>
              </a:path>
            </a:pathLst>
          </a:custGeom>
          <a:ln>
            <a:solidFill>
              <a:schemeClr val="accent5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7" name="正方形/長方形 86"/>
          <p:cNvSpPr/>
          <p:nvPr/>
        </p:nvSpPr>
        <p:spPr bwMode="auto">
          <a:xfrm>
            <a:off x="4391999" y="1358977"/>
            <a:ext cx="900010" cy="1440016"/>
          </a:xfrm>
          <a:prstGeom prst="rect">
            <a:avLst/>
          </a:prstGeom>
          <a:ln>
            <a:headEnd/>
            <a:tailEnd type="non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命令</a:t>
            </a:r>
            <a:endParaRPr kumimoji="1"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キャッシュ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Line 13"/>
          <p:cNvSpPr>
            <a:spLocks noChangeShapeType="1"/>
          </p:cNvSpPr>
          <p:nvPr/>
        </p:nvSpPr>
        <p:spPr bwMode="auto">
          <a:xfrm>
            <a:off x="5472010" y="2168986"/>
            <a:ext cx="446245" cy="0"/>
          </a:xfrm>
          <a:prstGeom prst="line">
            <a:avLst/>
          </a:prstGeom>
          <a:noFill/>
          <a:ln w="857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" name="正方形/長方形 91"/>
          <p:cNvSpPr/>
          <p:nvPr/>
        </p:nvSpPr>
        <p:spPr bwMode="auto">
          <a:xfrm>
            <a:off x="6012016" y="1053265"/>
            <a:ext cx="2970033" cy="360004"/>
          </a:xfrm>
          <a:prstGeom prst="rect">
            <a:avLst/>
          </a:prstGeom>
          <a:ln>
            <a:headEnd/>
            <a:tailEnd type="non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レジスタ・ファイル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41953" y="998973"/>
            <a:ext cx="5040056" cy="1170013"/>
          </a:xfrm>
        </p:spPr>
        <p:txBody>
          <a:bodyPr/>
          <a:lstStyle/>
          <a:p>
            <a:r>
              <a:rPr kumimoji="1" lang="en-US" altLang="ja-JP" sz="2000" dirty="0" smtClean="0">
                <a:solidFill>
                  <a:schemeClr val="accent5"/>
                </a:solidFill>
              </a:rPr>
              <a:t>LITTLE (in-order)</a:t>
            </a:r>
            <a:r>
              <a:rPr kumimoji="1" lang="ja-JP" altLang="en-US" sz="2000" dirty="0" smtClean="0">
                <a:solidFill>
                  <a:schemeClr val="accent5"/>
                </a:solidFill>
              </a:rPr>
              <a:t>：</a:t>
            </a:r>
            <a:endParaRPr kumimoji="1" lang="en-US" altLang="ja-JP" sz="2000" dirty="0" smtClean="0">
              <a:solidFill>
                <a:schemeClr val="accent5"/>
              </a:solidFill>
            </a:endParaRPr>
          </a:p>
          <a:p>
            <a:pPr lvl="1"/>
            <a:r>
              <a:rPr kumimoji="1" lang="ja-JP" altLang="en-US" sz="2000" dirty="0" smtClean="0"/>
              <a:t>命令の実行</a:t>
            </a:r>
            <a:r>
              <a:rPr lang="ja-JP" altLang="en-US" sz="2000" dirty="0" smtClean="0"/>
              <a:t>に</a:t>
            </a:r>
            <a:r>
              <a:rPr lang="ja-JP" altLang="en-US" sz="2000" dirty="0"/>
              <a:t>本質的に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必要な部分だけで構成</a:t>
            </a:r>
            <a:endParaRPr kumimoji="1" lang="ja-JP" altLang="en-US" sz="2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41952" y="3609002"/>
            <a:ext cx="8640096" cy="2970033"/>
            <a:chOff x="341952" y="3609002"/>
            <a:chExt cx="8640096" cy="2970033"/>
          </a:xfrm>
        </p:grpSpPr>
        <p:sp>
          <p:nvSpPr>
            <p:cNvPr id="41" name="正方形/長方形 40"/>
            <p:cNvSpPr/>
            <p:nvPr/>
          </p:nvSpPr>
          <p:spPr bwMode="auto">
            <a:xfrm>
              <a:off x="4211996" y="5084727"/>
              <a:ext cx="1080012" cy="1440016"/>
            </a:xfrm>
            <a:prstGeom prst="rect">
              <a:avLst/>
            </a:prstGeom>
            <a:ln>
              <a:headEnd/>
              <a:tailEnd type="none" w="sm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スケジューラ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AutoShape 5"/>
            <p:cNvSpPr>
              <a:spLocks noChangeArrowheads="1"/>
            </p:cNvSpPr>
            <p:nvPr/>
          </p:nvSpPr>
          <p:spPr bwMode="auto">
            <a:xfrm rot="-5400000">
              <a:off x="7191412" y="5255346"/>
              <a:ext cx="701600" cy="360362"/>
            </a:xfrm>
            <a:custGeom>
              <a:avLst/>
              <a:gdLst>
                <a:gd name="T0" fmla="*/ 787598 w 21600"/>
                <a:gd name="T1" fmla="*/ 180181 h 21600"/>
                <a:gd name="T2" fmla="*/ 450056 w 21600"/>
                <a:gd name="T3" fmla="*/ 360362 h 21600"/>
                <a:gd name="T4" fmla="*/ 112514 w 21600"/>
                <a:gd name="T5" fmla="*/ 180181 h 21600"/>
                <a:gd name="T6" fmla="*/ 4500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 rot="-5400000">
              <a:off x="7191424" y="6047744"/>
              <a:ext cx="702220" cy="360362"/>
            </a:xfrm>
            <a:custGeom>
              <a:avLst/>
              <a:gdLst>
                <a:gd name="T0" fmla="*/ 787598 w 21600"/>
                <a:gd name="T1" fmla="*/ 180181 h 21600"/>
                <a:gd name="T2" fmla="*/ 450056 w 21600"/>
                <a:gd name="T3" fmla="*/ 360362 h 21600"/>
                <a:gd name="T4" fmla="*/ 112514 w 21600"/>
                <a:gd name="T5" fmla="*/ 180181 h 21600"/>
                <a:gd name="T6" fmla="*/ 45005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6712123" y="5030579"/>
              <a:ext cx="434528" cy="269875"/>
            </a:xfrm>
            <a:custGeom>
              <a:avLst/>
              <a:gdLst>
                <a:gd name="T0" fmla="*/ 0 w 170"/>
                <a:gd name="T1" fmla="*/ 0 h 170"/>
                <a:gd name="T2" fmla="*/ 0 w 170"/>
                <a:gd name="T3" fmla="*/ 269875 h 170"/>
                <a:gd name="T4" fmla="*/ 269875 w 170"/>
                <a:gd name="T5" fmla="*/ 269875 h 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" h="170">
                  <a:moveTo>
                    <a:pt x="0" y="0"/>
                  </a:moveTo>
                  <a:lnTo>
                    <a:pt x="0" y="170"/>
                  </a:lnTo>
                  <a:lnTo>
                    <a:pt x="170" y="170"/>
                  </a:lnTo>
                </a:path>
              </a:pathLst>
            </a:custGeom>
            <a:ln>
              <a:solidFill>
                <a:schemeClr val="accent5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6532735" y="5030580"/>
              <a:ext cx="613916" cy="576063"/>
            </a:xfrm>
            <a:custGeom>
              <a:avLst/>
              <a:gdLst>
                <a:gd name="T0" fmla="*/ 0 w 170"/>
                <a:gd name="T1" fmla="*/ 0 h 170"/>
                <a:gd name="T2" fmla="*/ 0 w 170"/>
                <a:gd name="T3" fmla="*/ 809625 h 170"/>
                <a:gd name="T4" fmla="*/ 449263 w 170"/>
                <a:gd name="T5" fmla="*/ 809625 h 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" h="170">
                  <a:moveTo>
                    <a:pt x="0" y="0"/>
                  </a:moveTo>
                  <a:lnTo>
                    <a:pt x="0" y="170"/>
                  </a:lnTo>
                  <a:lnTo>
                    <a:pt x="170" y="170"/>
                  </a:lnTo>
                </a:path>
              </a:pathLst>
            </a:custGeom>
            <a:ln>
              <a:solidFill>
                <a:schemeClr val="accent5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6351759" y="5030580"/>
              <a:ext cx="794891" cy="1062259"/>
            </a:xfrm>
            <a:custGeom>
              <a:avLst/>
              <a:gdLst>
                <a:gd name="T0" fmla="*/ 0 w 170"/>
                <a:gd name="T1" fmla="*/ 0 h 170"/>
                <a:gd name="T2" fmla="*/ 0 w 170"/>
                <a:gd name="T3" fmla="*/ 1350963 h 170"/>
                <a:gd name="T4" fmla="*/ 630238 w 170"/>
                <a:gd name="T5" fmla="*/ 1350963 h 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" h="170">
                  <a:moveTo>
                    <a:pt x="0" y="0"/>
                  </a:moveTo>
                  <a:lnTo>
                    <a:pt x="0" y="170"/>
                  </a:lnTo>
                  <a:lnTo>
                    <a:pt x="170" y="170"/>
                  </a:lnTo>
                </a:path>
              </a:pathLst>
            </a:custGeom>
            <a:ln>
              <a:solidFill>
                <a:schemeClr val="accent5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6172373" y="5030580"/>
              <a:ext cx="974278" cy="1350291"/>
            </a:xfrm>
            <a:custGeom>
              <a:avLst/>
              <a:gdLst>
                <a:gd name="T0" fmla="*/ 0 w 170"/>
                <a:gd name="T1" fmla="*/ 0 h 170"/>
                <a:gd name="T2" fmla="*/ 0 w 170"/>
                <a:gd name="T3" fmla="*/ 1800225 h 170"/>
                <a:gd name="T4" fmla="*/ 809625 w 170"/>
                <a:gd name="T5" fmla="*/ 1800225 h 1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" h="170">
                  <a:moveTo>
                    <a:pt x="0" y="0"/>
                  </a:moveTo>
                  <a:lnTo>
                    <a:pt x="0" y="170"/>
                  </a:lnTo>
                  <a:lnTo>
                    <a:pt x="170" y="170"/>
                  </a:lnTo>
                </a:path>
              </a:pathLst>
            </a:custGeom>
            <a:ln>
              <a:solidFill>
                <a:schemeClr val="accent5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51" name="Rectangle 18"/>
            <p:cNvSpPr>
              <a:spLocks noChangeArrowheads="1"/>
            </p:cNvSpPr>
            <p:nvPr/>
          </p:nvSpPr>
          <p:spPr bwMode="auto">
            <a:xfrm>
              <a:off x="6442248" y="4670514"/>
              <a:ext cx="1439862" cy="36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ja-JP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7866731" y="5156735"/>
              <a:ext cx="648072" cy="288032"/>
            </a:xfrm>
            <a:custGeom>
              <a:avLst/>
              <a:gdLst>
                <a:gd name="T0" fmla="*/ 0 w 227"/>
                <a:gd name="T1" fmla="*/ 541338 h 1021"/>
                <a:gd name="T2" fmla="*/ 719138 w 227"/>
                <a:gd name="T3" fmla="*/ 541338 h 1021"/>
                <a:gd name="T4" fmla="*/ 719138 w 227"/>
                <a:gd name="T5" fmla="*/ 0 h 10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1021">
                  <a:moveTo>
                    <a:pt x="0" y="1021"/>
                  </a:moveTo>
                  <a:lnTo>
                    <a:pt x="227" y="1021"/>
                  </a:lnTo>
                  <a:lnTo>
                    <a:pt x="227" y="0"/>
                  </a:lnTo>
                </a:path>
              </a:pathLst>
            </a:custGeom>
            <a:ln>
              <a:solidFill>
                <a:schemeClr val="accent5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7866731" y="5156735"/>
              <a:ext cx="864096" cy="1080120"/>
            </a:xfrm>
            <a:custGeom>
              <a:avLst/>
              <a:gdLst>
                <a:gd name="T0" fmla="*/ 0 w 227"/>
                <a:gd name="T1" fmla="*/ 541338 h 1021"/>
                <a:gd name="T2" fmla="*/ 719138 w 227"/>
                <a:gd name="T3" fmla="*/ 541338 h 1021"/>
                <a:gd name="T4" fmla="*/ 719138 w 227"/>
                <a:gd name="T5" fmla="*/ 0 h 10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1021">
                  <a:moveTo>
                    <a:pt x="0" y="1021"/>
                  </a:moveTo>
                  <a:lnTo>
                    <a:pt x="227" y="1021"/>
                  </a:lnTo>
                  <a:lnTo>
                    <a:pt x="227" y="0"/>
                  </a:lnTo>
                </a:path>
              </a:pathLst>
            </a:custGeom>
            <a:ln>
              <a:solidFill>
                <a:schemeClr val="accent5"/>
              </a:solidFill>
              <a:headEnd/>
              <a:tailEnd type="triangl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63" name="正方形/長方形 62"/>
            <p:cNvSpPr/>
            <p:nvPr/>
          </p:nvSpPr>
          <p:spPr bwMode="auto">
            <a:xfrm>
              <a:off x="1421965" y="5084727"/>
              <a:ext cx="900010" cy="1440016"/>
            </a:xfrm>
            <a:prstGeom prst="rect">
              <a:avLst/>
            </a:prstGeom>
            <a:ln>
              <a:headEnd/>
              <a:tailEnd type="none" w="sm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命令</a:t>
              </a:r>
              <a:endPara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ja-JP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キャッシュ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正方形/長方形 63"/>
            <p:cNvSpPr/>
            <p:nvPr/>
          </p:nvSpPr>
          <p:spPr bwMode="auto">
            <a:xfrm>
              <a:off x="6012015" y="3879005"/>
              <a:ext cx="2970033" cy="360004"/>
            </a:xfrm>
            <a:prstGeom prst="rect">
              <a:avLst/>
            </a:prstGeom>
            <a:ln>
              <a:headEnd/>
              <a:tailEnd type="none" w="sm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ロード・ストア・キュー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2321974" y="5804735"/>
              <a:ext cx="1715334" cy="0"/>
            </a:xfrm>
            <a:prstGeom prst="line">
              <a:avLst/>
            </a:prstGeom>
            <a:noFill/>
            <a:ln w="857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5472009" y="5804735"/>
              <a:ext cx="446245" cy="0"/>
            </a:xfrm>
            <a:prstGeom prst="line">
              <a:avLst/>
            </a:prstGeom>
            <a:noFill/>
            <a:ln w="857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正方形/長方形 66"/>
            <p:cNvSpPr/>
            <p:nvPr/>
          </p:nvSpPr>
          <p:spPr bwMode="auto">
            <a:xfrm>
              <a:off x="2681979" y="5084727"/>
              <a:ext cx="900009" cy="1440016"/>
            </a:xfrm>
            <a:prstGeom prst="rect">
              <a:avLst/>
            </a:prstGeom>
            <a:ln>
              <a:headEnd/>
              <a:tailEnd type="none" w="sm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リネーム</a:t>
              </a:r>
              <a:endParaRPr kumimoji="1"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ja-JP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ロジック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正方形/長方形 67"/>
            <p:cNvSpPr/>
            <p:nvPr/>
          </p:nvSpPr>
          <p:spPr bwMode="auto">
            <a:xfrm>
              <a:off x="6012015" y="4329010"/>
              <a:ext cx="2970033" cy="720008"/>
            </a:xfrm>
            <a:prstGeom prst="rect">
              <a:avLst/>
            </a:prstGeom>
            <a:ln>
              <a:headEnd/>
              <a:tailEnd type="none" w="sm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レジスタ・ファイル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テキスト プレースホルダー 2"/>
            <p:cNvSpPr txBox="1">
              <a:spLocks/>
            </p:cNvSpPr>
            <p:nvPr/>
          </p:nvSpPr>
          <p:spPr bwMode="auto">
            <a:xfrm>
              <a:off x="341952" y="3609002"/>
              <a:ext cx="5310059" cy="117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60000" indent="-360000" algn="l" rtl="0" eaLnBrk="1" fontAlgn="base" hangingPunct="1">
                <a:lnSpc>
                  <a:spcPct val="110000"/>
                </a:lnSpc>
                <a:spcBef>
                  <a:spcPts val="2400"/>
                </a:spcBef>
                <a:spcAft>
                  <a:spcPts val="600"/>
                </a:spcAft>
                <a:buClr>
                  <a:schemeClr val="accent5"/>
                </a:buClr>
                <a:buFont typeface="Wingdings" panose="05000000000000000000" pitchFamily="2" charset="2"/>
                <a:buChar char="n"/>
                <a:tabLst>
                  <a:tab pos="2057400" algn="l"/>
                </a:tabLst>
                <a:defRPr kumimoji="1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メイリオ" pitchFamily="50" charset="-128"/>
                  <a:cs typeface="メイリオ" pitchFamily="50" charset="-128"/>
                </a:defRPr>
              </a:lvl1pPr>
              <a:lvl2pPr marL="720000" indent="-360000" algn="l" rtl="0" eaLnBrk="1" fontAlgn="base" hangingPunct="1">
                <a:lnSpc>
                  <a:spcPct val="11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666FF"/>
                </a:buClr>
                <a:buSzPct val="80000"/>
                <a:buFont typeface="MeiryoKe_PGothic" panose="020B0604030504040204" pitchFamily="50" charset="-128"/>
                <a:buChar char="◇"/>
                <a:tabLst>
                  <a:tab pos="2057400" algn="l"/>
                </a:tabLst>
                <a:defRPr kumimoji="1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メイリオ" pitchFamily="50" charset="-128"/>
                  <a:cs typeface="メイリオ" pitchFamily="50" charset="-128"/>
                </a:defRPr>
              </a:lvl2pPr>
              <a:lvl3pPr marL="1080000" indent="-360000" algn="l" rtl="0" eaLnBrk="1" fontAlgn="base" hangingPunct="1">
                <a:lnSpc>
                  <a:spcPct val="110000"/>
                </a:lnSpc>
                <a:spcBef>
                  <a:spcPts val="300"/>
                </a:spcBef>
                <a:spcAft>
                  <a:spcPts val="100"/>
                </a:spcAft>
                <a:buClr>
                  <a:srgbClr val="9BBB57"/>
                </a:buClr>
                <a:buSzPct val="120000"/>
                <a:buFont typeface="Segoe UI" panose="020B0502040204020203" pitchFamily="34" charset="0"/>
                <a:buChar char="□"/>
                <a:tabLst>
                  <a:tab pos="2057400" algn="l"/>
                </a:tabLst>
                <a:defRPr kumimoji="1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メイリオ" pitchFamily="50" charset="-128"/>
                  <a:cs typeface="メイリオ" pitchFamily="50" charset="-128"/>
                </a:defRPr>
              </a:lvl3pPr>
              <a:lvl4pPr marL="1440000" indent="-3600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5"/>
                </a:buClr>
                <a:buSzPct val="80000"/>
                <a:buFont typeface="MeiryoKe_PGothic" panose="020B0604030504040204" pitchFamily="50" charset="-128"/>
                <a:buChar char="✳"/>
                <a:tabLst>
                  <a:tab pos="2057400" algn="l"/>
                </a:tabLst>
                <a:defRPr kumimoji="1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メイリオ" pitchFamily="50" charset="-128"/>
                  <a:cs typeface="メイリオ" pitchFamily="50" charset="-128"/>
                </a:defRPr>
              </a:lvl4pPr>
              <a:lvl5pPr marL="1800000" indent="-3600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6666FF"/>
                </a:buClr>
                <a:buSzPct val="80000"/>
                <a:buFont typeface="MeiryoKe_PGothic" panose="020B0604030504040204" pitchFamily="50" charset="-128"/>
                <a:buChar char="＋"/>
                <a:tabLst>
                  <a:tab pos="2057400" algn="l"/>
                </a:tabLst>
                <a:defRPr kumimoji="1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メイリオ" pitchFamily="50" charset="-128"/>
                  <a:cs typeface="メイリオ" pitchFamily="50" charset="-128"/>
                </a:defRPr>
              </a:lvl5pPr>
              <a:lvl6pPr marL="2514600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tabLst>
                  <a:tab pos="2057400" algn="l"/>
                </a:tabLst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tabLst>
                  <a:tab pos="2057400" algn="l"/>
                </a:tabLst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tabLst>
                  <a:tab pos="2057400" algn="l"/>
                </a:tabLst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603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tabLst>
                  <a:tab pos="2057400" algn="l"/>
                </a:tabLst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ja-JP" sz="2000" kern="0" dirty="0" smtClean="0">
                  <a:solidFill>
                    <a:schemeClr val="accent2"/>
                  </a:solidFill>
                </a:rPr>
                <a:t>BIG (out-of-order)</a:t>
              </a:r>
              <a:r>
                <a:rPr lang="ja-JP" altLang="en-US" sz="2000" kern="0" dirty="0" smtClean="0">
                  <a:solidFill>
                    <a:schemeClr val="accent2"/>
                  </a:solidFill>
                </a:rPr>
                <a:t>：</a:t>
              </a:r>
              <a:endParaRPr lang="en-US" altLang="ja-JP" sz="2000" kern="0" dirty="0" smtClean="0">
                <a:solidFill>
                  <a:schemeClr val="accent2"/>
                </a:solidFill>
              </a:endParaRPr>
            </a:p>
            <a:p>
              <a:pPr lvl="1"/>
              <a:r>
                <a:rPr lang="ja-JP" altLang="en-US" sz="2000" kern="0" dirty="0" smtClean="0">
                  <a:solidFill>
                    <a:schemeClr val="accent2"/>
                  </a:solidFill>
                </a:rPr>
                <a:t>並び替えに必要な制御部（赤い部分）</a:t>
              </a:r>
              <a:endParaRPr lang="en-US" altLang="ja-JP" sz="2000" kern="0" dirty="0" smtClean="0">
                <a:solidFill>
                  <a:schemeClr val="accent2"/>
                </a:solidFill>
              </a:endParaRPr>
            </a:p>
            <a:p>
              <a:pPr lvl="2"/>
              <a:r>
                <a:rPr lang="ja-JP" altLang="en-US" sz="2000" kern="0" dirty="0" smtClean="0"/>
                <a:t>複雑 </a:t>
              </a:r>
              <a:r>
                <a:rPr lang="en-US" altLang="ja-JP" sz="2000" kern="0" dirty="0" smtClean="0"/>
                <a:t>&amp; </a:t>
              </a:r>
              <a:r>
                <a:rPr lang="ja-JP" altLang="en-US" sz="2000" kern="0" dirty="0" smtClean="0"/>
                <a:t>巨大</a:t>
              </a:r>
              <a:endParaRPr lang="en-US" altLang="ja-JP" sz="2000" kern="0" dirty="0" smtClean="0"/>
            </a:p>
            <a:p>
              <a:pPr lvl="1"/>
              <a:r>
                <a:rPr lang="ja-JP" altLang="en-US" sz="2000" kern="0" dirty="0" smtClean="0"/>
                <a:t>性能あがるけど，電気も食う！</a:t>
              </a:r>
              <a:endParaRPr lang="ja-JP" altLang="en-US" sz="20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6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性能を下げずに</a:t>
            </a:r>
            <a:r>
              <a:rPr lang="ja-JP" altLang="en-US" dirty="0" smtClean="0"/>
              <a:t>，省エネルギー化する研究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sz="2000" dirty="0" smtClean="0"/>
              <a:t>並び替えの制御部を</a:t>
            </a:r>
            <a:r>
              <a:rPr lang="ja-JP" altLang="en-US" sz="2000" dirty="0"/>
              <a:t>性能を下げずに，省エネルギー化</a:t>
            </a:r>
            <a:endParaRPr lang="en-US" altLang="ja-JP" sz="2000" dirty="0" smtClean="0"/>
          </a:p>
          <a:p>
            <a:r>
              <a:rPr lang="ja-JP" altLang="en-US" sz="2000" dirty="0" smtClean="0"/>
              <a:t>要素ごとに，ほぼ技術が完成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/>
              <a:t>リネーム・ロジック</a:t>
            </a:r>
            <a:r>
              <a:rPr lang="en-US" altLang="ja-JP" sz="2000" dirty="0" smtClean="0"/>
              <a:t>:	</a:t>
            </a:r>
            <a:r>
              <a:rPr lang="en-US" altLang="ja-JP" sz="1800" dirty="0" smtClean="0"/>
              <a:t>RTC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[Shioya14-1]</a:t>
            </a:r>
            <a:endParaRPr lang="en-US" altLang="ja-JP" sz="2000" dirty="0" smtClean="0"/>
          </a:p>
          <a:p>
            <a:pPr lvl="1"/>
            <a:r>
              <a:rPr kumimoji="1" lang="ja-JP" altLang="en-US" sz="2000" dirty="0" smtClean="0"/>
              <a:t>スケジューラ</a:t>
            </a:r>
            <a:r>
              <a:rPr kumimoji="1" lang="en-US" altLang="ja-JP" sz="2000" dirty="0" smtClean="0"/>
              <a:t>:		</a:t>
            </a:r>
            <a:r>
              <a:rPr lang="en-US" altLang="ja-JP" sz="1800" dirty="0" smtClean="0"/>
              <a:t>MXS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[Goshima01, </a:t>
            </a:r>
            <a:r>
              <a:rPr lang="en-US" altLang="ja-JP" sz="1800" dirty="0"/>
              <a:t>Sassone07</a:t>
            </a:r>
            <a:r>
              <a:rPr lang="en-US" altLang="ja-JP" sz="1800" dirty="0" smtClean="0"/>
              <a:t>]</a:t>
            </a:r>
            <a:endParaRPr kumimoji="1" lang="en-US" altLang="ja-JP" sz="1800" dirty="0" smtClean="0"/>
          </a:p>
          <a:p>
            <a:pPr lvl="1"/>
            <a:r>
              <a:rPr kumimoji="1" lang="ja-JP" altLang="en-US" sz="2000" dirty="0" smtClean="0"/>
              <a:t>レジスタ・ファイル</a:t>
            </a:r>
            <a:r>
              <a:rPr kumimoji="1" lang="en-US" altLang="ja-JP" sz="2000" dirty="0" smtClean="0"/>
              <a:t>:	</a:t>
            </a:r>
            <a:r>
              <a:rPr lang="en-US" altLang="ja-JP" sz="1800" dirty="0" smtClean="0"/>
              <a:t>NORCS [Shioya10], CRAM[</a:t>
            </a:r>
            <a:r>
              <a:rPr lang="en-US" altLang="ja-JP" sz="1800" dirty="0"/>
              <a:t>Naresh11</a:t>
            </a:r>
            <a:r>
              <a:rPr lang="en-US" altLang="ja-JP" sz="1800" dirty="0" smtClean="0"/>
              <a:t>]</a:t>
            </a:r>
            <a:endParaRPr kumimoji="1" lang="en-US" altLang="ja-JP" sz="1800" dirty="0" smtClean="0"/>
          </a:p>
          <a:p>
            <a:pPr lvl="1"/>
            <a:r>
              <a:rPr lang="ja-JP" altLang="en-US" sz="2000" dirty="0" smtClean="0"/>
              <a:t>ロード・ストア・キュー</a:t>
            </a:r>
            <a:r>
              <a:rPr lang="en-US" altLang="ja-JP" sz="2000" dirty="0" smtClean="0"/>
              <a:t>:	</a:t>
            </a:r>
            <a:r>
              <a:rPr kumimoji="1" lang="en-US" altLang="ja-JP" sz="1800" dirty="0" smtClean="0"/>
              <a:t>NOSQ [</a:t>
            </a:r>
            <a:r>
              <a:rPr lang="en-US" altLang="ja-JP" sz="1800" dirty="0"/>
              <a:t>Sha06</a:t>
            </a:r>
            <a:r>
              <a:rPr kumimoji="1" lang="en-US" altLang="ja-JP" sz="1800" dirty="0" smtClean="0"/>
              <a:t>], </a:t>
            </a:r>
            <a:r>
              <a:rPr lang="en-US" altLang="ja-JP" sz="1800" dirty="0" smtClean="0"/>
              <a:t>F&amp;F[Subramaniam06</a:t>
            </a:r>
            <a:r>
              <a:rPr lang="en-US" altLang="ja-JP" sz="1800" dirty="0"/>
              <a:t>]</a:t>
            </a:r>
            <a:endParaRPr kumimoji="1" lang="en-US" altLang="ja-JP" sz="1800" dirty="0"/>
          </a:p>
          <a:p>
            <a:pPr lvl="1"/>
            <a:endParaRPr lang="en-US" altLang="ja-JP" sz="2000" dirty="0" smtClean="0"/>
          </a:p>
          <a:p>
            <a:pPr lvl="1"/>
            <a:r>
              <a:rPr lang="ja-JP" altLang="en-US" sz="2000" dirty="0" smtClean="0">
                <a:solidFill>
                  <a:schemeClr val="accent5"/>
                </a:solidFill>
              </a:rPr>
              <a:t>それぞれ消費</a:t>
            </a:r>
            <a:r>
              <a:rPr lang="ja-JP" altLang="en-US" sz="2000" dirty="0">
                <a:solidFill>
                  <a:schemeClr val="accent5"/>
                </a:solidFill>
              </a:rPr>
              <a:t>エネルギーを数分の１に</a:t>
            </a:r>
            <a:r>
              <a:rPr lang="ja-JP" altLang="en-US" sz="2000" dirty="0" smtClean="0">
                <a:solidFill>
                  <a:schemeClr val="accent5"/>
                </a:solidFill>
              </a:rPr>
              <a:t>削減</a:t>
            </a:r>
            <a:endParaRPr lang="en-US" altLang="ja-JP" sz="2000" dirty="0" smtClean="0">
              <a:solidFill>
                <a:schemeClr val="accent5"/>
              </a:solidFill>
            </a:endParaRPr>
          </a:p>
          <a:p>
            <a:r>
              <a:rPr lang="ja-JP" altLang="en-US" sz="2000" dirty="0" smtClean="0"/>
              <a:t>随時商用プロセッサにも導入されると思われる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886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コアの</a:t>
            </a:r>
            <a:r>
              <a:rPr lang="ja-JP" altLang="en-US" dirty="0"/>
              <a:t>改良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000" dirty="0"/>
              <a:t>分岐</a:t>
            </a:r>
            <a:r>
              <a:rPr lang="ja-JP" altLang="en-US" sz="2000" dirty="0" smtClean="0"/>
              <a:t>予測</a:t>
            </a:r>
            <a:endParaRPr lang="ja-JP" altLang="en-US" sz="20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 smtClean="0"/>
              <a:t>スーパスカラ</a:t>
            </a:r>
            <a:r>
              <a:rPr lang="ja-JP" altLang="en-US" sz="2000" dirty="0"/>
              <a:t>の改良</a:t>
            </a:r>
            <a:endParaRPr lang="en-US" altLang="ja-JP" sz="20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000" b="1" dirty="0"/>
              <a:t>ヘテロ化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43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コア内のヘテロ化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 smtClean="0"/>
              <a:t>ヘテロジニアス・マルチコア</a:t>
            </a:r>
            <a:r>
              <a:rPr lang="ja-JP" altLang="en-US" dirty="0"/>
              <a:t>：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いそぐ時は，大きなコア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ゆっくりでもよい時は，小さなコア</a:t>
            </a:r>
            <a:endParaRPr lang="en-US" altLang="ja-JP" dirty="0" smtClean="0"/>
          </a:p>
          <a:p>
            <a:r>
              <a:rPr lang="ja-JP" altLang="en-US" dirty="0" smtClean="0"/>
              <a:t>コアの</a:t>
            </a:r>
            <a:r>
              <a:rPr lang="ja-JP" altLang="en-US" dirty="0"/>
              <a:t>中</a:t>
            </a:r>
            <a:r>
              <a:rPr lang="ja-JP" altLang="en-US" dirty="0" smtClean="0"/>
              <a:t>でも</a:t>
            </a:r>
            <a:r>
              <a:rPr lang="ja-JP" altLang="en-US" dirty="0"/>
              <a:t>同じ</a:t>
            </a:r>
            <a:r>
              <a:rPr lang="ja-JP" altLang="en-US" dirty="0" smtClean="0"/>
              <a:t>ことができるのでは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Composite </a:t>
            </a:r>
            <a:r>
              <a:rPr lang="en-US" altLang="ja-JP" dirty="0"/>
              <a:t>Cores [Lukefahr12]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FXA [</a:t>
            </a:r>
            <a:r>
              <a:rPr lang="en-US" altLang="ja-JP" dirty="0"/>
              <a:t>Shioya14</a:t>
            </a:r>
            <a:r>
              <a:rPr lang="en-US" altLang="ja-JP" dirty="0" smtClean="0"/>
              <a:t>]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73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Composite Cores [</a:t>
            </a:r>
            <a:r>
              <a:rPr lang="en-US" altLang="ja-JP" dirty="0" smtClean="0"/>
              <a:t>Lukefahr12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41953" y="4509012"/>
            <a:ext cx="8100090" cy="1079705"/>
          </a:xfrm>
        </p:spPr>
        <p:txBody>
          <a:bodyPr/>
          <a:lstStyle/>
          <a:p>
            <a:r>
              <a:rPr lang="ja-JP" altLang="en-US" sz="2000" dirty="0" smtClean="0"/>
              <a:t>高性能な </a:t>
            </a:r>
            <a:r>
              <a:rPr lang="en-US" altLang="ja-JP" sz="2000" dirty="0" smtClean="0">
                <a:solidFill>
                  <a:schemeClr val="accent2"/>
                </a:solidFill>
              </a:rPr>
              <a:t>BIG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エンジンと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高電力効率な </a:t>
            </a:r>
            <a:r>
              <a:rPr lang="en-US" altLang="ja-JP" sz="2000" dirty="0" smtClean="0">
                <a:solidFill>
                  <a:schemeClr val="accent5"/>
                </a:solidFill>
              </a:rPr>
              <a:t>LITTLE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エンジンをコアの中に持つ</a:t>
            </a:r>
            <a:endParaRPr lang="en-US" altLang="ja-JP" sz="2000" dirty="0" smtClean="0"/>
          </a:p>
          <a:p>
            <a:pPr lvl="1"/>
            <a:r>
              <a:rPr lang="en-US" altLang="ja-JP" sz="2000" dirty="0" smtClean="0">
                <a:solidFill>
                  <a:schemeClr val="accent2"/>
                </a:solidFill>
              </a:rPr>
              <a:t>BIG </a:t>
            </a:r>
            <a:r>
              <a:rPr lang="ja-JP" altLang="en-US" sz="2000" dirty="0" smtClean="0"/>
              <a:t>で実行しつつ，</a:t>
            </a:r>
            <a:endParaRPr lang="en-US" altLang="ja-JP" sz="2000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sz="2000" dirty="0" smtClean="0"/>
              <a:t>性能があまり落ちない時は，</a:t>
            </a:r>
            <a:r>
              <a:rPr lang="en-US" altLang="ja-JP" sz="2000" dirty="0">
                <a:solidFill>
                  <a:schemeClr val="accent5"/>
                </a:solidFill>
              </a:rPr>
              <a:t>LITTLE</a:t>
            </a:r>
            <a:r>
              <a:rPr lang="en-US" altLang="ja-JP" sz="2000" dirty="0"/>
              <a:t> </a:t>
            </a:r>
            <a:r>
              <a:rPr lang="ja-JP" altLang="en-US" sz="2000" dirty="0" smtClean="0"/>
              <a:t>で実行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エネルギー効率向上</a:t>
            </a:r>
            <a:endParaRPr lang="en-US" altLang="ja-JP" sz="2000" dirty="0" smtClean="0"/>
          </a:p>
          <a:p>
            <a:pPr marL="360000" lvl="1"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n"/>
            </a:pPr>
            <a:r>
              <a:rPr lang="en-US" altLang="ja-JP" sz="2000" dirty="0" err="1" smtClean="0"/>
              <a:t>big.LITTLE</a:t>
            </a:r>
            <a:r>
              <a:rPr lang="en-US" altLang="ja-JP" sz="2000" dirty="0" smtClean="0"/>
              <a:t> </a:t>
            </a:r>
            <a:r>
              <a:rPr lang="ja-JP" altLang="en-US" sz="2000" dirty="0" err="1" smtClean="0"/>
              <a:t>のような</a:t>
            </a:r>
            <a:r>
              <a:rPr lang="ja-JP" altLang="en-US" sz="2000" dirty="0" smtClean="0"/>
              <a:t>マルチコア</a:t>
            </a:r>
            <a:r>
              <a:rPr lang="ja-JP" altLang="en-US" sz="2000" dirty="0"/>
              <a:t>だ</a:t>
            </a:r>
            <a:r>
              <a:rPr lang="ja-JP" altLang="en-US" sz="2000" dirty="0" smtClean="0"/>
              <a:t>と，切り替え</a:t>
            </a:r>
            <a:r>
              <a:rPr lang="ja-JP" altLang="en-US" sz="2000" dirty="0"/>
              <a:t>に時間がかかる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コア内で密結合しているので，細粒度に切り替えられる</a:t>
            </a:r>
            <a:endParaRPr lang="en-US" altLang="ja-JP" sz="2000" dirty="0" smtClean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41973" y="728970"/>
            <a:ext cx="4320047" cy="2610029"/>
            <a:chOff x="1961971" y="818971"/>
            <a:chExt cx="4950055" cy="3015152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4338572" y="927260"/>
              <a:ext cx="1800000" cy="756000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5" name="正方形/長方形 4"/>
            <p:cNvSpPr/>
            <p:nvPr/>
          </p:nvSpPr>
          <p:spPr bwMode="auto">
            <a:xfrm>
              <a:off x="4643713" y="2997283"/>
              <a:ext cx="1332000" cy="468000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61971" y="818971"/>
              <a:ext cx="4950055" cy="3015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2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Frontend Execution Architecture (FXA) [Shioya14]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3699003"/>
            <a:ext cx="8532044" cy="2429720"/>
          </a:xfrm>
        </p:spPr>
        <p:txBody>
          <a:bodyPr/>
          <a:lstStyle/>
          <a:p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実行ユニット</a:t>
            </a:r>
            <a:r>
              <a:rPr lang="en-US" altLang="ja-JP" dirty="0" smtClean="0"/>
              <a:t>:</a:t>
            </a:r>
            <a:endParaRPr lang="en-US" altLang="ja-JP" dirty="0"/>
          </a:p>
          <a:p>
            <a:pPr marL="449262" lvl="1" indent="0">
              <a:buNone/>
            </a:pPr>
            <a:r>
              <a:rPr lang="en-US" altLang="ja-JP" dirty="0">
                <a:solidFill>
                  <a:schemeClr val="accent1"/>
                </a:solidFill>
              </a:rPr>
              <a:t>1. In-order Ex. Unit (IXU)</a:t>
            </a:r>
          </a:p>
          <a:p>
            <a:pPr lvl="2"/>
            <a:r>
              <a:rPr lang="ja-JP" altLang="en-US" dirty="0" smtClean="0"/>
              <a:t>命令の並び替えをしないので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高電力効率で命令を実行</a:t>
            </a:r>
            <a:endParaRPr lang="en-US" altLang="ja-JP" dirty="0" smtClean="0"/>
          </a:p>
          <a:p>
            <a:pPr marL="449262" lvl="1" indent="0">
              <a:buNone/>
            </a:pPr>
            <a:r>
              <a:rPr lang="en-US" altLang="ja-JP" dirty="0" smtClean="0">
                <a:solidFill>
                  <a:schemeClr val="accent2"/>
                </a:solidFill>
              </a:rPr>
              <a:t>2. Out-of-order Ex. Unit (OXU)</a:t>
            </a:r>
          </a:p>
          <a:p>
            <a:pPr lvl="2"/>
            <a:r>
              <a:rPr lang="ja-JP" altLang="en-US" dirty="0" smtClean="0"/>
              <a:t>命令を並び替えて実行</a:t>
            </a: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 bwMode="auto">
          <a:xfrm>
            <a:off x="5382008" y="1898983"/>
            <a:ext cx="1890021" cy="900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562011" y="1988983"/>
            <a:ext cx="810009" cy="720008"/>
            <a:chOff x="5202007" y="5229020"/>
            <a:chExt cx="810009" cy="720008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5202007" y="5229020"/>
              <a:ext cx="360004" cy="720008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/>
                <a:t>IQ</a:t>
              </a:r>
              <a:endParaRPr kumimoji="1" lang="ja-JP" altLang="en-US" dirty="0"/>
            </a:p>
          </p:txBody>
        </p:sp>
        <p:cxnSp>
          <p:nvCxnSpPr>
            <p:cNvPr id="7" name="直線矢印コネクタ 6"/>
            <p:cNvCxnSpPr/>
            <p:nvPr/>
          </p:nvCxnSpPr>
          <p:spPr bwMode="auto">
            <a:xfrm>
              <a:off x="5652012" y="5589024"/>
              <a:ext cx="360004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フローチャート: 手作業 7"/>
          <p:cNvSpPr/>
          <p:nvPr/>
        </p:nvSpPr>
        <p:spPr bwMode="auto">
          <a:xfrm rot="16200000">
            <a:off x="6687023" y="2213986"/>
            <a:ext cx="540006" cy="270002"/>
          </a:xfrm>
          <a:prstGeom prst="flowChartManualOperation">
            <a:avLst/>
          </a:prstGeom>
          <a:gradFill flip="none" rotWithShape="0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/>
            <a:tailEnd type="triangle" w="sm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none" rtlCol="0" anchor="ctr"/>
          <a:lstStyle/>
          <a:p>
            <a:pPr algn="ctr"/>
            <a:r>
              <a:rPr kumimoji="1" lang="en-US" altLang="ja-JP" sz="1400" dirty="0" smtClean="0"/>
              <a:t>FU</a:t>
            </a:r>
            <a:endParaRPr kumimoji="1" lang="ja-JP" altLang="en-US" sz="1400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6552019" y="1358976"/>
            <a:ext cx="270003" cy="81001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462018" y="1358976"/>
            <a:ext cx="360001" cy="116989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rot="16200000">
            <a:off x="6732026" y="1718979"/>
            <a:ext cx="990010" cy="27000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3491988" y="1718980"/>
            <a:ext cx="1350015" cy="1260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82009" y="3068995"/>
            <a:ext cx="1800021" cy="360004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u="sng" dirty="0" smtClean="0">
                <a:solidFill>
                  <a:schemeClr val="accent2"/>
                </a:solidFill>
              </a:rPr>
              <a:t>OXU</a:t>
            </a:r>
            <a:endParaRPr kumimoji="1" lang="ja-JP" altLang="en-US" u="sng" dirty="0">
              <a:solidFill>
                <a:schemeClr val="accent2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491988" y="3068995"/>
            <a:ext cx="1350015" cy="360004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u="sng" dirty="0" smtClean="0">
                <a:solidFill>
                  <a:schemeClr val="accent5"/>
                </a:solidFill>
              </a:rPr>
              <a:t>IXU</a:t>
            </a:r>
            <a:endParaRPr kumimoji="1" lang="ja-JP" altLang="en-US" u="sng" dirty="0">
              <a:solidFill>
                <a:schemeClr val="accent5"/>
              </a:solidFill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3401987" y="1358976"/>
            <a:ext cx="270003" cy="54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3131984" y="1358976"/>
            <a:ext cx="540006" cy="108001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3311986" y="1358976"/>
            <a:ext cx="360001" cy="899889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3041983" y="1358976"/>
            <a:ext cx="630005" cy="1439895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 rot="16200000">
            <a:off x="4436999" y="1583977"/>
            <a:ext cx="720006" cy="270004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2951982" y="998973"/>
            <a:ext cx="4500050" cy="3600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>
              <a:lnSpc>
                <a:spcPct val="80000"/>
              </a:lnSpc>
            </a:pP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 rot="16200000">
            <a:off x="4256998" y="1763982"/>
            <a:ext cx="1260014" cy="450002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421965" y="1898982"/>
            <a:ext cx="1530017" cy="900010"/>
            <a:chOff x="1241963" y="5139019"/>
            <a:chExt cx="1530017" cy="900010"/>
          </a:xfrm>
        </p:grpSpPr>
        <p:sp>
          <p:nvSpPr>
            <p:cNvPr id="23" name="Rectangle 104"/>
            <p:cNvSpPr>
              <a:spLocks noChangeArrowheads="1"/>
            </p:cNvSpPr>
            <p:nvPr/>
          </p:nvSpPr>
          <p:spPr bwMode="auto">
            <a:xfrm>
              <a:off x="1241963" y="5139019"/>
              <a:ext cx="360004" cy="9000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/>
            <a:p>
              <a:pPr algn="ctr"/>
              <a:r>
                <a:rPr lang="en-US" altLang="ja-JP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Fetch</a:t>
              </a:r>
              <a:endPara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4" name="Rectangle 104"/>
            <p:cNvSpPr>
              <a:spLocks noChangeArrowheads="1"/>
            </p:cNvSpPr>
            <p:nvPr/>
          </p:nvSpPr>
          <p:spPr bwMode="auto">
            <a:xfrm>
              <a:off x="2051972" y="5139019"/>
              <a:ext cx="360004" cy="9000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Rename</a:t>
              </a:r>
              <a:endPara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 bwMode="auto">
            <a:xfrm>
              <a:off x="2501977" y="5319021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 bwMode="auto">
            <a:xfrm>
              <a:off x="2501977" y="5859027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 bwMode="auto">
            <a:xfrm>
              <a:off x="1691968" y="5319022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 bwMode="auto">
            <a:xfrm>
              <a:off x="1691968" y="5859028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グループ化 28"/>
          <p:cNvGrpSpPr/>
          <p:nvPr/>
        </p:nvGrpSpPr>
        <p:grpSpPr>
          <a:xfrm>
            <a:off x="3671990" y="1808981"/>
            <a:ext cx="1800020" cy="1080012"/>
            <a:chOff x="3491989" y="5049018"/>
            <a:chExt cx="1800020" cy="1080012"/>
          </a:xfrm>
        </p:grpSpPr>
        <p:sp>
          <p:nvSpPr>
            <p:cNvPr id="30" name="フローチャート: 手作業 29"/>
            <p:cNvSpPr/>
            <p:nvPr/>
          </p:nvSpPr>
          <p:spPr bwMode="auto">
            <a:xfrm rot="16200000">
              <a:off x="4076995" y="5184020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sp>
          <p:nvSpPr>
            <p:cNvPr id="31" name="フローチャート: 手作業 30"/>
            <p:cNvSpPr/>
            <p:nvPr/>
          </p:nvSpPr>
          <p:spPr bwMode="auto">
            <a:xfrm rot="16200000">
              <a:off x="4076995" y="5724026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sp>
          <p:nvSpPr>
            <p:cNvPr id="32" name="フローチャート: 手作業 31"/>
            <p:cNvSpPr/>
            <p:nvPr/>
          </p:nvSpPr>
          <p:spPr bwMode="auto">
            <a:xfrm rot="16200000">
              <a:off x="3356987" y="5184020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sp>
          <p:nvSpPr>
            <p:cNvPr id="33" name="フローチャート: 手作業 32"/>
            <p:cNvSpPr/>
            <p:nvPr/>
          </p:nvSpPr>
          <p:spPr bwMode="auto">
            <a:xfrm rot="16200000">
              <a:off x="3356987" y="5724026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cxnSp>
          <p:nvCxnSpPr>
            <p:cNvPr id="34" name="直線矢印コネクタ 33"/>
            <p:cNvCxnSpPr/>
            <p:nvPr/>
          </p:nvCxnSpPr>
          <p:spPr bwMode="auto">
            <a:xfrm>
              <a:off x="3851992" y="5319022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 bwMode="auto">
            <a:xfrm>
              <a:off x="3851992" y="5859028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 bwMode="auto">
            <a:xfrm>
              <a:off x="5022006" y="5319021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 bwMode="auto">
            <a:xfrm>
              <a:off x="5022006" y="5859027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23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クロック周波数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611956" y="1358977"/>
            <a:ext cx="8010089" cy="1439709"/>
          </a:xfrm>
        </p:spPr>
        <p:txBody>
          <a:bodyPr/>
          <a:lstStyle/>
          <a:p>
            <a:r>
              <a:rPr kumimoji="1" lang="ja-JP" altLang="en-US" dirty="0" smtClean="0"/>
              <a:t>クロック周波数：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１秒間に何回処理を行えるかを表す</a:t>
            </a:r>
          </a:p>
          <a:p>
            <a:pPr lvl="1"/>
            <a:r>
              <a:rPr lang="ja-JP" altLang="en-US" dirty="0" smtClean="0"/>
              <a:t>性能を大きく左右</a:t>
            </a:r>
            <a:endParaRPr lang="en-US" altLang="ja-JP" dirty="0" smtClean="0"/>
          </a:p>
          <a:p>
            <a:r>
              <a:rPr lang="en-US" altLang="ja-JP" dirty="0" smtClean="0"/>
              <a:t>2002</a:t>
            </a:r>
            <a:r>
              <a:rPr lang="ja-JP" altLang="en-US" dirty="0" smtClean="0"/>
              <a:t>年頃から上がっていない</a:t>
            </a:r>
            <a:endParaRPr lang="en-US" altLang="ja-JP" dirty="0" smtClean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152976"/>
              </p:ext>
            </p:extLst>
          </p:nvPr>
        </p:nvGraphicFramePr>
        <p:xfrm>
          <a:off x="521955" y="3158997"/>
          <a:ext cx="7200081" cy="369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84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Frontend Execution Architecture (FXA) [Shioya14]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431954" y="3789004"/>
            <a:ext cx="8370093" cy="2429720"/>
          </a:xfrm>
        </p:spPr>
        <p:txBody>
          <a:bodyPr/>
          <a:lstStyle/>
          <a:p>
            <a:r>
              <a:rPr kumimoji="1" lang="en-US" altLang="ja-JP" sz="2000" dirty="0" smtClean="0"/>
              <a:t>Composite Cores </a:t>
            </a:r>
            <a:r>
              <a:rPr kumimoji="1" lang="ja-JP" altLang="en-US" sz="2000" dirty="0" smtClean="0"/>
              <a:t>と比べると：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/>
              <a:t>似：高電力効率と高性能の実行系をコア内に持つ</a:t>
            </a:r>
            <a:endParaRPr kumimoji="1" lang="en-US" altLang="ja-JP" sz="2000" dirty="0" smtClean="0"/>
          </a:p>
          <a:p>
            <a:pPr lvl="1"/>
            <a:r>
              <a:rPr lang="ja-JP" altLang="en-US" sz="2000" dirty="0" smtClean="0"/>
              <a:t>違：</a:t>
            </a:r>
            <a:r>
              <a:rPr lang="en-US" altLang="ja-JP" sz="2000" dirty="0" smtClean="0"/>
              <a:t>CC </a:t>
            </a:r>
            <a:r>
              <a:rPr lang="ja-JP" altLang="en-US" sz="2000" dirty="0"/>
              <a:t>はパラレル，</a:t>
            </a:r>
            <a:r>
              <a:rPr lang="en-US" altLang="ja-JP" sz="2000" dirty="0"/>
              <a:t>FXA </a:t>
            </a:r>
            <a:r>
              <a:rPr lang="ja-JP" altLang="en-US" sz="2000" dirty="0"/>
              <a:t>は</a:t>
            </a:r>
            <a:r>
              <a:rPr lang="ja-JP" altLang="en-US" sz="2000" dirty="0" smtClean="0"/>
              <a:t>タンデム</a:t>
            </a:r>
            <a:endParaRPr lang="en-US" altLang="ja-JP" sz="2000" dirty="0" smtClean="0"/>
          </a:p>
          <a:p>
            <a:pPr lvl="2"/>
            <a:r>
              <a:rPr lang="ja-JP" altLang="en-US" sz="2000" dirty="0"/>
              <a:t>高電力</a:t>
            </a:r>
            <a:r>
              <a:rPr lang="ja-JP" altLang="en-US" sz="2000" dirty="0" smtClean="0"/>
              <a:t>効率な </a:t>
            </a:r>
            <a:r>
              <a:rPr lang="en-US" altLang="ja-JP" sz="2000" dirty="0" smtClean="0"/>
              <a:t>IXU </a:t>
            </a:r>
            <a:r>
              <a:rPr lang="ja-JP" altLang="en-US" sz="2000" dirty="0" smtClean="0"/>
              <a:t>がフィルタする構造</a:t>
            </a:r>
            <a:endParaRPr lang="ja-JP" altLang="en-US" sz="2000" dirty="0"/>
          </a:p>
          <a:p>
            <a:pPr lvl="1"/>
            <a:r>
              <a:rPr kumimoji="1" lang="en-US" altLang="ja-JP" sz="2000" dirty="0" smtClean="0"/>
              <a:t>FXA </a:t>
            </a:r>
            <a:r>
              <a:rPr kumimoji="1" lang="ja-JP" altLang="en-US" sz="2000" dirty="0" smtClean="0"/>
              <a:t>はフィルタなので，切り替えペナルティが本質的にない</a:t>
            </a:r>
            <a:endParaRPr kumimoji="1" lang="en-US" altLang="ja-JP" sz="2000" dirty="0" smtClean="0"/>
          </a:p>
          <a:p>
            <a:pPr lvl="2"/>
            <a:r>
              <a:rPr lang="ja-JP" altLang="en-US" sz="2000" dirty="0" smtClean="0"/>
              <a:t>超細粒度に振り分け可能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LITTLE </a:t>
            </a:r>
            <a:r>
              <a:rPr kumimoji="1" lang="ja-JP" altLang="en-US" sz="2000" dirty="0" smtClean="0"/>
              <a:t>より高い性能エネルギー比を達成！</a:t>
            </a:r>
            <a:endParaRPr kumimoji="1" lang="en-US" altLang="ja-JP" sz="2000" dirty="0" smtClean="0"/>
          </a:p>
        </p:txBody>
      </p:sp>
      <p:sp>
        <p:nvSpPr>
          <p:cNvPr id="4" name="角丸四角形 3"/>
          <p:cNvSpPr/>
          <p:nvPr/>
        </p:nvSpPr>
        <p:spPr bwMode="auto">
          <a:xfrm>
            <a:off x="5382008" y="1988984"/>
            <a:ext cx="1890021" cy="900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5562011" y="2078984"/>
            <a:ext cx="810009" cy="720008"/>
            <a:chOff x="5202007" y="5229020"/>
            <a:chExt cx="810009" cy="720008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5202007" y="5229020"/>
              <a:ext cx="360004" cy="720008"/>
            </a:xfrm>
            <a:prstGeom prst="rect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dirty="0" smtClean="0"/>
                <a:t>IQ</a:t>
              </a:r>
              <a:endParaRPr kumimoji="1" lang="ja-JP" altLang="en-US" dirty="0"/>
            </a:p>
          </p:txBody>
        </p:sp>
        <p:cxnSp>
          <p:nvCxnSpPr>
            <p:cNvPr id="7" name="直線矢印コネクタ 6"/>
            <p:cNvCxnSpPr/>
            <p:nvPr/>
          </p:nvCxnSpPr>
          <p:spPr bwMode="auto">
            <a:xfrm>
              <a:off x="5652012" y="5589024"/>
              <a:ext cx="360004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" name="フローチャート: 手作業 7"/>
          <p:cNvSpPr/>
          <p:nvPr/>
        </p:nvSpPr>
        <p:spPr bwMode="auto">
          <a:xfrm rot="16200000">
            <a:off x="6687023" y="2303987"/>
            <a:ext cx="540006" cy="270002"/>
          </a:xfrm>
          <a:prstGeom prst="flowChartManualOperation">
            <a:avLst/>
          </a:prstGeom>
          <a:gradFill flip="none" rotWithShape="0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headEnd/>
            <a:tailEnd type="triangle" w="sm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none" rtlCol="0" anchor="ctr"/>
          <a:lstStyle/>
          <a:p>
            <a:pPr algn="ctr"/>
            <a:r>
              <a:rPr kumimoji="1" lang="en-US" altLang="ja-JP" sz="1400" dirty="0" smtClean="0"/>
              <a:t>FU</a:t>
            </a:r>
            <a:endParaRPr kumimoji="1" lang="ja-JP" altLang="en-US" sz="1400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6552019" y="1448977"/>
            <a:ext cx="270003" cy="81001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6462018" y="1448977"/>
            <a:ext cx="360001" cy="116989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rot="16200000">
            <a:off x="6732026" y="1808980"/>
            <a:ext cx="990010" cy="27000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3491988" y="1808981"/>
            <a:ext cx="1350015" cy="12600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82009" y="3068995"/>
            <a:ext cx="1800021" cy="360004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u="sng" dirty="0" smtClean="0">
                <a:solidFill>
                  <a:schemeClr val="accent2"/>
                </a:solidFill>
              </a:rPr>
              <a:t>OXU</a:t>
            </a:r>
            <a:endParaRPr kumimoji="1" lang="ja-JP" altLang="en-US" u="sng" dirty="0">
              <a:solidFill>
                <a:schemeClr val="accent2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491988" y="3068995"/>
            <a:ext cx="1350015" cy="360004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u="sng" dirty="0" smtClean="0">
                <a:solidFill>
                  <a:schemeClr val="accent5"/>
                </a:solidFill>
              </a:rPr>
              <a:t>IXU</a:t>
            </a:r>
            <a:endParaRPr kumimoji="1" lang="ja-JP" altLang="en-US" u="sng" dirty="0">
              <a:solidFill>
                <a:schemeClr val="accent5"/>
              </a:solidFill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3401987" y="1448977"/>
            <a:ext cx="270003" cy="54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3131984" y="1448977"/>
            <a:ext cx="540006" cy="108001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3311986" y="1448977"/>
            <a:ext cx="360001" cy="899889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3041983" y="1448977"/>
            <a:ext cx="630005" cy="1439895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 rot="16200000">
            <a:off x="4436999" y="1673978"/>
            <a:ext cx="720006" cy="270004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Rectangle 104"/>
          <p:cNvSpPr>
            <a:spLocks noChangeArrowheads="1"/>
          </p:cNvSpPr>
          <p:nvPr/>
        </p:nvSpPr>
        <p:spPr bwMode="auto">
          <a:xfrm>
            <a:off x="2951982" y="1088974"/>
            <a:ext cx="4500050" cy="3600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>
              <a:lnSpc>
                <a:spcPct val="80000"/>
              </a:lnSpc>
            </a:pP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File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 rot="16200000">
            <a:off x="4256998" y="1853983"/>
            <a:ext cx="1260014" cy="450002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421965" y="1988983"/>
            <a:ext cx="1530017" cy="900010"/>
            <a:chOff x="1241963" y="5139019"/>
            <a:chExt cx="1530017" cy="900010"/>
          </a:xfrm>
        </p:grpSpPr>
        <p:sp>
          <p:nvSpPr>
            <p:cNvPr id="23" name="Rectangle 104"/>
            <p:cNvSpPr>
              <a:spLocks noChangeArrowheads="1"/>
            </p:cNvSpPr>
            <p:nvPr/>
          </p:nvSpPr>
          <p:spPr bwMode="auto">
            <a:xfrm>
              <a:off x="1241963" y="5139019"/>
              <a:ext cx="360004" cy="9000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/>
            <a:p>
              <a:pPr algn="ctr"/>
              <a:r>
                <a:rPr lang="en-US" altLang="ja-JP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Fetch</a:t>
              </a:r>
              <a:endPara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24" name="Rectangle 104"/>
            <p:cNvSpPr>
              <a:spLocks noChangeArrowheads="1"/>
            </p:cNvSpPr>
            <p:nvPr/>
          </p:nvSpPr>
          <p:spPr bwMode="auto">
            <a:xfrm>
              <a:off x="2051972" y="5139019"/>
              <a:ext cx="360004" cy="9000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wrap="none" anchor="ctr"/>
            <a:lstStyle/>
            <a:p>
              <a:pPr algn="ctr">
                <a:lnSpc>
                  <a:spcPct val="80000"/>
                </a:lnSpc>
              </a:pPr>
              <a:r>
                <a:rPr lang="en-US" altLang="ja-JP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Rename</a:t>
              </a:r>
              <a:endPara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 bwMode="auto">
            <a:xfrm>
              <a:off x="2501977" y="5319021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 bwMode="auto">
            <a:xfrm>
              <a:off x="2501977" y="5859027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 bwMode="auto">
            <a:xfrm>
              <a:off x="1691968" y="5319022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 bwMode="auto">
            <a:xfrm>
              <a:off x="1691968" y="5859028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グループ化 28"/>
          <p:cNvGrpSpPr/>
          <p:nvPr/>
        </p:nvGrpSpPr>
        <p:grpSpPr>
          <a:xfrm>
            <a:off x="3671990" y="1898982"/>
            <a:ext cx="1800020" cy="1080012"/>
            <a:chOff x="3491989" y="5049018"/>
            <a:chExt cx="1800020" cy="1080012"/>
          </a:xfrm>
        </p:grpSpPr>
        <p:sp>
          <p:nvSpPr>
            <p:cNvPr id="30" name="フローチャート: 手作業 29"/>
            <p:cNvSpPr/>
            <p:nvPr/>
          </p:nvSpPr>
          <p:spPr bwMode="auto">
            <a:xfrm rot="16200000">
              <a:off x="4076995" y="5184020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sp>
          <p:nvSpPr>
            <p:cNvPr id="31" name="フローチャート: 手作業 30"/>
            <p:cNvSpPr/>
            <p:nvPr/>
          </p:nvSpPr>
          <p:spPr bwMode="auto">
            <a:xfrm rot="16200000">
              <a:off x="4076995" y="5724026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sp>
          <p:nvSpPr>
            <p:cNvPr id="32" name="フローチャート: 手作業 31"/>
            <p:cNvSpPr/>
            <p:nvPr/>
          </p:nvSpPr>
          <p:spPr bwMode="auto">
            <a:xfrm rot="16200000">
              <a:off x="3356987" y="5184020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sp>
          <p:nvSpPr>
            <p:cNvPr id="33" name="フローチャート: 手作業 32"/>
            <p:cNvSpPr/>
            <p:nvPr/>
          </p:nvSpPr>
          <p:spPr bwMode="auto">
            <a:xfrm rot="16200000">
              <a:off x="3356987" y="5724026"/>
              <a:ext cx="540006" cy="270002"/>
            </a:xfrm>
            <a:prstGeom prst="flowChartManualOperation">
              <a:avLst/>
            </a:prstGeom>
            <a:ln>
              <a:headEnd/>
              <a:tailEnd type="triangle" w="sm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" wrap="none" rtlCol="0" anchor="ctr"/>
            <a:lstStyle/>
            <a:p>
              <a:pPr algn="ctr"/>
              <a:r>
                <a:rPr kumimoji="1" lang="en-US" altLang="ja-JP" sz="1400" dirty="0" smtClean="0"/>
                <a:t>FU</a:t>
              </a:r>
              <a:endParaRPr kumimoji="1" lang="ja-JP" altLang="en-US" sz="1400" dirty="0"/>
            </a:p>
          </p:txBody>
        </p:sp>
        <p:cxnSp>
          <p:nvCxnSpPr>
            <p:cNvPr id="34" name="直線矢印コネクタ 33"/>
            <p:cNvCxnSpPr/>
            <p:nvPr/>
          </p:nvCxnSpPr>
          <p:spPr bwMode="auto">
            <a:xfrm>
              <a:off x="3851992" y="5319022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 bwMode="auto">
            <a:xfrm>
              <a:off x="3851992" y="5859028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 bwMode="auto">
            <a:xfrm>
              <a:off x="5022006" y="5319021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 bwMode="auto">
            <a:xfrm>
              <a:off x="5022006" y="5859027"/>
              <a:ext cx="27000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82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今後どうなるのか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40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今後どうなるのか，どうするのか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粛々</a:t>
            </a:r>
            <a:r>
              <a:rPr lang="ja-JP" altLang="en-US" dirty="0" smtClean="0"/>
              <a:t>とすすめる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ヘテロ化</a:t>
            </a:r>
            <a:endParaRPr lang="en-US" altLang="ja-JP" dirty="0"/>
          </a:p>
          <a:p>
            <a:pPr lvl="1"/>
            <a:r>
              <a:rPr lang="ja-JP" altLang="en-US" dirty="0" smtClean="0"/>
              <a:t>性能や電力効率をあげる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5"/>
                </a:solidFill>
              </a:rPr>
              <a:t>自動並列化</a:t>
            </a:r>
            <a:endParaRPr lang="en-US" altLang="ja-JP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むかしむかし</a:t>
            </a:r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611956" y="1088974"/>
            <a:ext cx="8010089" cy="2070023"/>
          </a:xfrm>
        </p:spPr>
        <p:txBody>
          <a:bodyPr/>
          <a:lstStyle/>
          <a:p>
            <a:r>
              <a:rPr lang="ja-JP" altLang="en-US" sz="2000" dirty="0" smtClean="0"/>
              <a:t>プログラムに含まれる並列性の限界の調査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Limits </a:t>
            </a:r>
            <a:r>
              <a:rPr lang="en-US" altLang="ja-JP" sz="2000" dirty="0"/>
              <a:t>of control flow on </a:t>
            </a:r>
            <a:r>
              <a:rPr lang="en-US" altLang="ja-JP" sz="2000" dirty="0" smtClean="0"/>
              <a:t>parallelism [</a:t>
            </a:r>
            <a:r>
              <a:rPr lang="en-US" altLang="ja-JP" sz="2000" dirty="0"/>
              <a:t>Lam92</a:t>
            </a:r>
            <a:r>
              <a:rPr lang="en-US" altLang="ja-JP" sz="2000" dirty="0" smtClean="0"/>
              <a:t>]</a:t>
            </a:r>
          </a:p>
          <a:p>
            <a:pPr lvl="1"/>
            <a:r>
              <a:rPr lang="ja-JP" altLang="en-US" sz="2000" dirty="0" smtClean="0"/>
              <a:t>命令の実行トレースから，データフローグラフを作製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投機的な実行モデルごとの理想的な並列性を調査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58" y="2888994"/>
            <a:ext cx="7996648" cy="331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 bwMode="auto">
          <a:xfrm>
            <a:off x="2546735" y="2779943"/>
            <a:ext cx="630007" cy="2430027"/>
          </a:xfrm>
          <a:prstGeom prst="rect">
            <a:avLst/>
          </a:prstGeom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6693925" y="2779943"/>
            <a:ext cx="871434" cy="2430027"/>
          </a:xfrm>
          <a:prstGeom prst="rect">
            <a:avLst/>
          </a:prstGeom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プログラムに含まれる並列性の限界</a:t>
            </a:r>
            <a:endParaRPr lang="en-US" altLang="ja-JP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251952" y="1448978"/>
            <a:ext cx="8892048" cy="810009"/>
          </a:xfrm>
        </p:spPr>
        <p:txBody>
          <a:bodyPr/>
          <a:lstStyle/>
          <a:p>
            <a:r>
              <a:rPr lang="ja-JP" altLang="en-US" sz="2000" dirty="0" smtClean="0"/>
              <a:t>どうも，理想的には大量に並列性が含まれている</a:t>
            </a:r>
            <a:r>
              <a:rPr lang="en-US" altLang="ja-JP" sz="2000" dirty="0" smtClean="0"/>
              <a:t>…</a:t>
            </a:r>
            <a:r>
              <a:rPr lang="ja-JP" altLang="en-US" sz="2000" dirty="0" smtClean="0"/>
              <a:t>らしい </a:t>
            </a:r>
            <a:r>
              <a:rPr lang="en-US" altLang="ja-JP" sz="2000" dirty="0" smtClean="0"/>
              <a:t>[</a:t>
            </a:r>
            <a:r>
              <a:rPr lang="en-US" altLang="ja-JP" sz="2000" dirty="0"/>
              <a:t>Lam92</a:t>
            </a:r>
            <a:r>
              <a:rPr lang="en-US" altLang="ja-JP" sz="2000" dirty="0" smtClean="0"/>
              <a:t>]</a:t>
            </a:r>
          </a:p>
          <a:p>
            <a:pPr lvl="1"/>
            <a:r>
              <a:rPr lang="en-US" altLang="ja-JP" sz="2000" dirty="0" smtClean="0"/>
              <a:t>100</a:t>
            </a:r>
            <a:r>
              <a:rPr lang="ja-JP" altLang="en-US" sz="2000" dirty="0" smtClean="0"/>
              <a:t>倍ぐらい軽くいけそう！</a:t>
            </a:r>
            <a:endParaRPr lang="en-US" altLang="ja-JP" sz="20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1962" y="2708992"/>
            <a:ext cx="6546323" cy="25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投機的マルチスレッディング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スーパスカラは，</a:t>
            </a:r>
            <a:r>
              <a:rPr lang="ja-JP" altLang="en-US" dirty="0" smtClean="0"/>
              <a:t>所詮シーケンシャル</a:t>
            </a:r>
            <a:r>
              <a:rPr lang="en-US" altLang="ja-JP" dirty="0" smtClean="0"/>
              <a:t>…</a:t>
            </a:r>
            <a:endParaRPr lang="en-US" altLang="ja-JP" dirty="0"/>
          </a:p>
          <a:p>
            <a:pPr lvl="1"/>
            <a:r>
              <a:rPr lang="ja-JP" altLang="en-US" dirty="0" smtClean="0"/>
              <a:t>先頭から順にみていては，並び替えられる</a:t>
            </a:r>
            <a:r>
              <a:rPr lang="ja-JP" altLang="en-US" dirty="0"/>
              <a:t>範囲</a:t>
            </a:r>
            <a:r>
              <a:rPr lang="ja-JP" altLang="en-US" dirty="0" smtClean="0"/>
              <a:t>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限界がある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並列性</a:t>
            </a:r>
            <a:r>
              <a:rPr lang="ja-JP" altLang="en-US" dirty="0"/>
              <a:t>を</a:t>
            </a:r>
            <a:r>
              <a:rPr lang="ja-JP" altLang="en-US" dirty="0" smtClean="0"/>
              <a:t>取り出しきれない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5"/>
                </a:solidFill>
              </a:rPr>
              <a:t>投機的</a:t>
            </a:r>
            <a:r>
              <a:rPr lang="ja-JP" altLang="en-US" dirty="0">
                <a:solidFill>
                  <a:schemeClr val="accent5"/>
                </a:solidFill>
              </a:rPr>
              <a:t>マルチスレッディング</a:t>
            </a:r>
            <a:endParaRPr lang="en-US" altLang="ja-JP" dirty="0">
              <a:solidFill>
                <a:schemeClr val="accent5"/>
              </a:solidFill>
            </a:endParaRPr>
          </a:p>
          <a:p>
            <a:pPr lvl="1"/>
            <a:r>
              <a:rPr kumimoji="1" lang="ja-JP" altLang="en-US" dirty="0" smtClean="0"/>
              <a:t>プログラムを自動的にスレッドに分割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コンパイラ</a:t>
            </a:r>
            <a:r>
              <a:rPr lang="en-US" altLang="ja-JP" dirty="0" smtClean="0"/>
              <a:t>/</a:t>
            </a:r>
            <a:r>
              <a:rPr lang="ja-JP" altLang="en-US" dirty="0" smtClean="0"/>
              <a:t>ハードウェア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専用のマルチコアで並列実行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758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投機的</a:t>
            </a:r>
            <a:r>
              <a:rPr lang="ja-JP" altLang="en-US" dirty="0" smtClean="0"/>
              <a:t>マルチスレッディングをしてみた結果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 smtClean="0"/>
              <a:t>世界中で失敗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4</a:t>
            </a:r>
            <a:r>
              <a:rPr lang="ja-JP" altLang="en-US" dirty="0" smtClean="0"/>
              <a:t>コアとか８コア使って，せいぜい数割の性能向上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研究として廃れた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3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自動</a:t>
            </a:r>
            <a:r>
              <a:rPr lang="ja-JP" altLang="en-US" dirty="0" smtClean="0"/>
              <a:t>並列化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 smtClean="0"/>
              <a:t>なんとかせねば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（有効な手があるとは言っていない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個人的にいつかなんとかしたい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86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5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 smtClean="0"/>
              <a:t>クロック周波数が上がらなくなった</a:t>
            </a:r>
            <a:r>
              <a:rPr lang="ja-JP" altLang="en-US" dirty="0"/>
              <a:t>理由</a:t>
            </a:r>
            <a:r>
              <a:rPr lang="ja-JP" altLang="en-US" dirty="0" smtClean="0"/>
              <a:t>と今後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電力密度の向上やダークシリコン</a:t>
            </a:r>
          </a:p>
          <a:p>
            <a:r>
              <a:rPr lang="ja-JP" altLang="en-US" dirty="0" smtClean="0"/>
              <a:t>どう</a:t>
            </a:r>
            <a:r>
              <a:rPr lang="ja-JP" altLang="en-US" dirty="0"/>
              <a:t>対抗したの</a:t>
            </a:r>
            <a:r>
              <a:rPr lang="ja-JP" altLang="en-US" dirty="0" smtClean="0"/>
              <a:t>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マルチコアや，コア自体の改良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速さを求めると共に，エネルギーを減らす戦いに</a:t>
            </a:r>
            <a:endParaRPr lang="ja-JP" altLang="en-US" dirty="0"/>
          </a:p>
          <a:p>
            <a:r>
              <a:rPr lang="ja-JP" altLang="en-US" dirty="0"/>
              <a:t>今後どうなるのか</a:t>
            </a:r>
            <a:endParaRPr lang="en-US" altLang="ja-JP" dirty="0"/>
          </a:p>
          <a:p>
            <a:pPr lvl="1"/>
            <a:r>
              <a:rPr lang="ja-JP" altLang="en-US" dirty="0" smtClean="0"/>
              <a:t>粛々と進める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ヘテロ化</a:t>
            </a:r>
            <a:endParaRPr lang="en-US" altLang="ja-JP" dirty="0"/>
          </a:p>
          <a:p>
            <a:pPr lvl="2"/>
            <a:r>
              <a:rPr lang="ja-JP" altLang="en-US" dirty="0"/>
              <a:t>性能や電力効率を</a:t>
            </a:r>
            <a:r>
              <a:rPr lang="ja-JP" altLang="en-US" dirty="0" smtClean="0"/>
              <a:t>あげる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自動並列化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0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周波数向上がストップ</a:t>
            </a:r>
            <a:endParaRPr lang="en-US" altLang="ja-JP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 smtClean="0"/>
              <a:t>電圧が下げられなくなったから</a:t>
            </a:r>
            <a:endParaRPr lang="en-US" altLang="ja-JP" dirty="0" smtClean="0"/>
          </a:p>
          <a:p>
            <a:pPr lvl="1"/>
            <a:r>
              <a:rPr lang="ja-JP" altLang="en-US" dirty="0"/>
              <a:t>エネルギーの壁にぶつかった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半導体のスケーリング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CPU</a:t>
            </a:r>
            <a:r>
              <a:rPr lang="ja-JP" altLang="en-US" dirty="0"/>
              <a:t> </a:t>
            </a:r>
            <a:r>
              <a:rPr lang="ja-JP" altLang="en-US" dirty="0" smtClean="0"/>
              <a:t>の消費エネルギーとは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ダークシリコン問題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874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参照</a:t>
            </a:r>
            <a:r>
              <a:rPr kumimoji="1" lang="ja-JP" altLang="en-US" dirty="0" smtClean="0"/>
              <a:t>文献 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A-G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1952" y="1088974"/>
            <a:ext cx="8892048" cy="52197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[Albericio14</a:t>
            </a:r>
            <a:r>
              <a:rPr lang="en-US" altLang="ja-JP" sz="1400" b="1" dirty="0" smtClean="0"/>
              <a:t>] </a:t>
            </a:r>
            <a:r>
              <a:rPr lang="en-US" altLang="ja-JP" sz="1400" dirty="0"/>
              <a:t>J. </a:t>
            </a:r>
            <a:r>
              <a:rPr lang="en-US" altLang="ja-JP" sz="1400" dirty="0" err="1"/>
              <a:t>Albericio</a:t>
            </a:r>
            <a:r>
              <a:rPr lang="en-US" altLang="ja-JP" sz="1400" dirty="0"/>
              <a:t> et al</a:t>
            </a:r>
            <a:r>
              <a:rPr lang="en-US" altLang="ja-JP" sz="1400" dirty="0" smtClean="0"/>
              <a:t>. : </a:t>
            </a:r>
            <a:r>
              <a:rPr lang="en-US" altLang="ja-JP" sz="1400" dirty="0"/>
              <a:t>Wormhole: Wisely Predicting Multidimensional Branches, International Symposium on Microarchitecture (MICRO), </a:t>
            </a:r>
            <a:r>
              <a:rPr lang="en-US" altLang="ja-JP" sz="1400" dirty="0" smtClean="0"/>
              <a:t>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</a:t>
            </a:r>
            <a:r>
              <a:rPr lang="en-US" altLang="ja-JP" sz="1400" b="1" dirty="0"/>
              <a:t>Danowitz12] </a:t>
            </a:r>
            <a:r>
              <a:rPr lang="en-US" altLang="ja-JP" sz="1400" dirty="0" smtClean="0"/>
              <a:t>A. </a:t>
            </a:r>
            <a:r>
              <a:rPr lang="en-US" altLang="ja-JP" sz="1400" dirty="0" err="1" smtClean="0"/>
              <a:t>Danowitz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et al</a:t>
            </a:r>
            <a:r>
              <a:rPr lang="en-US" altLang="ja-JP" sz="1400" dirty="0" smtClean="0"/>
              <a:t>. : CPU </a:t>
            </a:r>
            <a:r>
              <a:rPr lang="en-US" altLang="ja-JP" sz="1400" dirty="0"/>
              <a:t>DB: Recording Microprocessor History With this open </a:t>
            </a:r>
            <a:r>
              <a:rPr lang="en-US" altLang="ja-JP" sz="1400" dirty="0" smtClean="0"/>
              <a:t>database, https://queue.acm.org/detail.cfm?id=2181798, 2012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[Esmaeilzadeh11] </a:t>
            </a:r>
            <a:r>
              <a:rPr lang="en-US" altLang="ja-JP" sz="1400" dirty="0"/>
              <a:t>H. </a:t>
            </a:r>
            <a:r>
              <a:rPr lang="en-US" altLang="ja-JP" sz="1400" dirty="0" err="1"/>
              <a:t>Esmaeilzadeh</a:t>
            </a:r>
            <a:r>
              <a:rPr lang="en-US" altLang="ja-JP" sz="1400" dirty="0"/>
              <a:t> et al., </a:t>
            </a:r>
            <a:r>
              <a:rPr lang="en-US" altLang="ja-JP" sz="1400" dirty="0" smtClean="0"/>
              <a:t>Dark </a:t>
            </a:r>
            <a:r>
              <a:rPr lang="en-US" altLang="ja-JP" sz="1400" dirty="0"/>
              <a:t>silicon and the end of multicore scaling, International Symposium on Computer </a:t>
            </a:r>
            <a:r>
              <a:rPr lang="en-US" altLang="ja-JP" sz="1400" dirty="0" smtClean="0"/>
              <a:t>Architecture (ISCA), pp.365-376, 2011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[Ferdman11</a:t>
            </a:r>
            <a:r>
              <a:rPr lang="en-US" altLang="ja-JP" sz="1400" b="1" dirty="0"/>
              <a:t>] </a:t>
            </a:r>
            <a:r>
              <a:rPr lang="en-US" altLang="ja-JP" sz="1400" dirty="0" smtClean="0"/>
              <a:t>M. </a:t>
            </a:r>
            <a:r>
              <a:rPr lang="en-US" altLang="ja-JP" sz="1400" dirty="0" err="1" smtClean="0"/>
              <a:t>Ferdman</a:t>
            </a:r>
            <a:r>
              <a:rPr lang="en-US" altLang="ja-JP" sz="1400" dirty="0" smtClean="0"/>
              <a:t> et al. </a:t>
            </a:r>
            <a:r>
              <a:rPr lang="en-US" altLang="ja-JP" sz="1400" dirty="0"/>
              <a:t>: Proactive instruction fetch, International Symposium on </a:t>
            </a:r>
            <a:r>
              <a:rPr lang="en-US" altLang="ja-JP" sz="1400" dirty="0" smtClean="0"/>
              <a:t>Microarchitecture </a:t>
            </a:r>
            <a:r>
              <a:rPr lang="en-US" altLang="ja-JP" sz="1400" dirty="0"/>
              <a:t>(MICRO), </a:t>
            </a:r>
            <a:r>
              <a:rPr lang="en-US" altLang="ja-JP" sz="1400" dirty="0" smtClean="0"/>
              <a:t>pp. 152-162, 2011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[Forbes14]</a:t>
            </a:r>
            <a:r>
              <a:rPr lang="en-US" altLang="ja-JP" sz="1400" dirty="0" smtClean="0"/>
              <a:t> E. Forbes et al. </a:t>
            </a:r>
            <a:r>
              <a:rPr lang="en-US" altLang="ja-JP" sz="1400" dirty="0"/>
              <a:t>: Design-effort alloy: Boosting a highly tuned primary core with </a:t>
            </a:r>
            <a:r>
              <a:rPr lang="en-US" altLang="ja-JP" sz="1400" dirty="0" err="1"/>
              <a:t>untuned</a:t>
            </a:r>
            <a:r>
              <a:rPr lang="en-US" altLang="ja-JP" sz="1400" dirty="0"/>
              <a:t> alternate </a:t>
            </a:r>
            <a:r>
              <a:rPr lang="en-US" altLang="ja-JP" sz="1400" dirty="0" smtClean="0"/>
              <a:t>cores, </a:t>
            </a:r>
            <a:r>
              <a:rPr lang="en-US" altLang="ja-JP" sz="1400" dirty="0"/>
              <a:t>International Conference </a:t>
            </a:r>
            <a:r>
              <a:rPr lang="en-US" altLang="ja-JP" sz="1400" dirty="0" smtClean="0"/>
              <a:t>on </a:t>
            </a:r>
            <a:r>
              <a:rPr lang="en-US" altLang="ja-JP" sz="1400" dirty="0"/>
              <a:t>Computer Design (ICCD</a:t>
            </a:r>
            <a:r>
              <a:rPr lang="en-US" altLang="ja-JP" sz="1400" dirty="0" smtClean="0"/>
              <a:t>), pp.  408-415,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</a:t>
            </a:r>
            <a:r>
              <a:rPr lang="en-US" altLang="ja-JP" sz="1400" b="1" dirty="0" smtClean="0"/>
              <a:t>Fischer11] </a:t>
            </a:r>
            <a:r>
              <a:rPr lang="en-US" altLang="ja-JP" sz="1400" dirty="0" smtClean="0"/>
              <a:t>T. </a:t>
            </a:r>
            <a:r>
              <a:rPr lang="en-US" altLang="ja-JP" sz="1400" dirty="0"/>
              <a:t>Fischer et al</a:t>
            </a:r>
            <a:r>
              <a:rPr lang="en-US" altLang="ja-JP" sz="1400" dirty="0" smtClean="0"/>
              <a:t>. : </a:t>
            </a:r>
            <a:r>
              <a:rPr lang="en-US" altLang="ja-JP" sz="1400" dirty="0"/>
              <a:t>Design solutions for the Bulldozer 32nm SOI 2-core processor module in an 8-core </a:t>
            </a:r>
            <a:r>
              <a:rPr lang="en-US" altLang="ja-JP" sz="1400" dirty="0" smtClean="0"/>
              <a:t>CPU</a:t>
            </a:r>
            <a:r>
              <a:rPr lang="en-US" altLang="ja-JP" sz="1400" dirty="0"/>
              <a:t>, International Solid-State Circuits </a:t>
            </a:r>
            <a:r>
              <a:rPr lang="en-US" altLang="ja-JP" sz="1400" dirty="0" smtClean="0"/>
              <a:t>Conference, pp. 78-80, 2011</a:t>
            </a:r>
            <a:endParaRPr lang="en-US" altLang="ja-JP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[Goshima01]</a:t>
            </a:r>
            <a:r>
              <a:rPr lang="en-US" altLang="ja-JP" sz="1400" dirty="0" smtClean="0"/>
              <a:t> M. Goshima et al. </a:t>
            </a:r>
            <a:r>
              <a:rPr lang="en-US" altLang="ja-JP" sz="1400" dirty="0"/>
              <a:t>: A high-speed dynamic instruction scheduling scheme for superscalar </a:t>
            </a:r>
            <a:r>
              <a:rPr lang="en-US" altLang="ja-JP" sz="1400" dirty="0" smtClean="0"/>
              <a:t>processors, </a:t>
            </a:r>
            <a:r>
              <a:rPr lang="en-US" altLang="ja-JP" sz="1400" dirty="0"/>
              <a:t>International Symposium on Microarchitecture (MICRO), pp. </a:t>
            </a:r>
            <a:r>
              <a:rPr lang="en-US" altLang="ja-JP" sz="1400" dirty="0" smtClean="0"/>
              <a:t>225-236, 2001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</a:t>
            </a:r>
            <a:r>
              <a:rPr lang="en-US" altLang="ja-JP" sz="1400" b="1" dirty="0"/>
              <a:t>Goulding10] </a:t>
            </a:r>
            <a:r>
              <a:rPr lang="en-US" altLang="ja-JP" sz="1400" dirty="0"/>
              <a:t>N. Goulding et al</a:t>
            </a:r>
            <a:r>
              <a:rPr lang="en-US" altLang="ja-JP" sz="1400" dirty="0" smtClean="0"/>
              <a:t>. : </a:t>
            </a:r>
            <a:r>
              <a:rPr lang="en-US" altLang="ja-JP" sz="1400" dirty="0" err="1"/>
              <a:t>GreenDroid</a:t>
            </a:r>
            <a:r>
              <a:rPr lang="en-US" altLang="ja-JP" sz="1400" dirty="0"/>
              <a:t>: A mobile application processor for a future of dark silicon, Hot Chips, </a:t>
            </a:r>
            <a:r>
              <a:rPr lang="en-US" altLang="ja-JP" sz="1400" dirty="0" smtClean="0"/>
              <a:t>2010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</a:t>
            </a:r>
            <a:r>
              <a:rPr lang="en-US" altLang="ja-JP" sz="1400" b="1" dirty="0" smtClean="0"/>
              <a:t>Greenhalgh11] </a:t>
            </a:r>
            <a:r>
              <a:rPr lang="en-US" altLang="ja-JP" sz="1400" dirty="0" smtClean="0"/>
              <a:t>P. </a:t>
            </a:r>
            <a:r>
              <a:rPr lang="en-US" altLang="ja-JP" sz="1400" dirty="0" err="1" smtClean="0"/>
              <a:t>Greenhalgh</a:t>
            </a:r>
            <a:r>
              <a:rPr lang="en-US" altLang="ja-JP" sz="1400" dirty="0"/>
              <a:t>: </a:t>
            </a:r>
            <a:r>
              <a:rPr lang="en-US" altLang="ja-JP" sz="1400" dirty="0" err="1" smtClean="0"/>
              <a:t>big.LITTLE</a:t>
            </a:r>
            <a:r>
              <a:rPr lang="en-US" altLang="ja-JP" sz="1400" dirty="0" smtClean="0"/>
              <a:t> Processing </a:t>
            </a:r>
            <a:r>
              <a:rPr lang="en-US" altLang="ja-JP" sz="1400" dirty="0"/>
              <a:t>with </a:t>
            </a:r>
            <a:r>
              <a:rPr lang="en-US" altLang="ja-JP" sz="1400" dirty="0" smtClean="0"/>
              <a:t>ARM Cortex-A15 &amp; Cortex-A7, ARM White Paper</a:t>
            </a:r>
            <a:r>
              <a:rPr lang="en-US" altLang="ja-JP" sz="1400" dirty="0"/>
              <a:t>, http://</a:t>
            </a:r>
            <a:r>
              <a:rPr lang="en-US" altLang="ja-JP" sz="1400" dirty="0" smtClean="0"/>
              <a:t>www.arm.com/files/downloads/big_LITTLE_Final_Final.pdf, 2011</a:t>
            </a:r>
          </a:p>
        </p:txBody>
      </p:sp>
    </p:spTree>
    <p:extLst>
      <p:ext uri="{BB962C8B-B14F-4D97-AF65-F5344CB8AC3E}">
        <p14:creationId xmlns:p14="http://schemas.microsoft.com/office/powerpoint/2010/main" val="40866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参照</a:t>
            </a:r>
            <a:r>
              <a:rPr kumimoji="1" lang="ja-JP" altLang="en-US" dirty="0" smtClean="0"/>
              <a:t>文献  </a:t>
            </a:r>
            <a:r>
              <a:rPr lang="en-US" altLang="ja-JP" dirty="0" smtClean="0"/>
              <a:t>(H-P)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1952" y="1088974"/>
            <a:ext cx="8892048" cy="52197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[IntelC2D06] </a:t>
            </a:r>
            <a:r>
              <a:rPr lang="en-US" altLang="ja-JP" sz="1400" dirty="0"/>
              <a:t>http://www.intel.com/pressroom/kits/core2duo/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</a:t>
            </a:r>
            <a:r>
              <a:rPr lang="en-US" altLang="ja-JP" sz="1400" b="1" dirty="0"/>
              <a:t>Ishii11</a:t>
            </a:r>
            <a:r>
              <a:rPr lang="en-US" altLang="ja-JP" sz="1400" b="1" dirty="0" smtClean="0"/>
              <a:t>]</a:t>
            </a:r>
            <a:r>
              <a:rPr lang="en-US" altLang="ja-JP" sz="1400" dirty="0" smtClean="0"/>
              <a:t> Y</a:t>
            </a:r>
            <a:r>
              <a:rPr lang="en-US" altLang="ja-JP" sz="1400" dirty="0"/>
              <a:t>. Ishii et al.: Revisiting local history for improving fused two-level branch, predictor, In Proceedings of the 3rd Championship on Branch Prediction, http://www.jilp.org/jwac-2/, 2011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[Jimenez01] </a:t>
            </a:r>
            <a:r>
              <a:rPr lang="en-US" altLang="ja-JP" sz="1400" dirty="0" smtClean="0"/>
              <a:t>D</a:t>
            </a:r>
            <a:r>
              <a:rPr lang="en-US" altLang="ja-JP" sz="1400" dirty="0"/>
              <a:t>. A. Jimenez et al.: Dynamic branch prediction with </a:t>
            </a:r>
            <a:r>
              <a:rPr lang="en-US" altLang="ja-JP" sz="1400" dirty="0" err="1"/>
              <a:t>perceptrons</a:t>
            </a:r>
            <a:r>
              <a:rPr lang="en-US" altLang="ja-JP" sz="1400" dirty="0"/>
              <a:t>, International Symposium on High-Performance Computer </a:t>
            </a:r>
            <a:r>
              <a:rPr lang="en-US" altLang="ja-JP" sz="1400" dirty="0" smtClean="0"/>
              <a:t>Architecture(HPCA), </a:t>
            </a:r>
            <a:r>
              <a:rPr lang="en-US" altLang="ja-JP" sz="1400" dirty="0"/>
              <a:t>pp. 197–206, 2001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[Koibuchi12] </a:t>
            </a:r>
            <a:r>
              <a:rPr lang="en-US" altLang="ja-JP" sz="1400" dirty="0" smtClean="0"/>
              <a:t>M</a:t>
            </a:r>
            <a:r>
              <a:rPr lang="en-US" altLang="ja-JP" sz="1400" dirty="0"/>
              <a:t>. </a:t>
            </a:r>
            <a:r>
              <a:rPr lang="en-US" altLang="ja-JP" sz="1400" dirty="0" err="1"/>
              <a:t>koibuchi</a:t>
            </a:r>
            <a:r>
              <a:rPr lang="en-US" altLang="ja-JP" sz="1400" dirty="0"/>
              <a:t> et al.: A case for random shortcut topologies for HPC interconnects, International Symposium on Computer Architecture (ISCA), pp.177-188, </a:t>
            </a:r>
            <a:r>
              <a:rPr lang="en-US" altLang="ja-JP" sz="1400" dirty="0" smtClean="0"/>
              <a:t>2012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[Kumar03] </a:t>
            </a:r>
            <a:r>
              <a:rPr lang="en-US" altLang="ja-JP" sz="1400" dirty="0" smtClean="0"/>
              <a:t>R. </a:t>
            </a:r>
            <a:r>
              <a:rPr lang="en-US" altLang="ja-JP" sz="1400" dirty="0"/>
              <a:t>Kumar et al.: Single-ISA heterogeneous multi-core architectures: The potential for processor power </a:t>
            </a:r>
            <a:r>
              <a:rPr lang="en-US" altLang="ja-JP" sz="1400" dirty="0" smtClean="0"/>
              <a:t>reduction, </a:t>
            </a:r>
            <a:r>
              <a:rPr lang="en-US" altLang="ja-JP" sz="1400" dirty="0"/>
              <a:t>International Symposium on Microarchitecture (MICRO</a:t>
            </a:r>
            <a:r>
              <a:rPr lang="en-US" altLang="ja-JP" sz="1400" dirty="0" smtClean="0"/>
              <a:t>), pp. 81-92, 2003</a:t>
            </a:r>
            <a:endParaRPr lang="en-US" altLang="ja-JP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[Lam92] </a:t>
            </a:r>
            <a:r>
              <a:rPr lang="en-US" altLang="ja-JP" sz="1400" dirty="0" smtClean="0"/>
              <a:t>M.S. Lam</a:t>
            </a:r>
            <a:r>
              <a:rPr lang="en-US" altLang="ja-JP" sz="1400" b="1" dirty="0" smtClean="0"/>
              <a:t>: </a:t>
            </a:r>
            <a:r>
              <a:rPr lang="en-US" altLang="ja-JP" sz="1400" dirty="0" smtClean="0"/>
              <a:t>Limits </a:t>
            </a:r>
            <a:r>
              <a:rPr lang="en-US" altLang="ja-JP" sz="1400" dirty="0"/>
              <a:t>of control flow on </a:t>
            </a:r>
            <a:r>
              <a:rPr lang="en-US" altLang="ja-JP" sz="1400" dirty="0" smtClean="0"/>
              <a:t>parallelism, </a:t>
            </a:r>
            <a:r>
              <a:rPr lang="en-US" altLang="ja-JP" sz="1400" dirty="0"/>
              <a:t>International Symposium on Computer Architecture (ISCA), </a:t>
            </a:r>
            <a:r>
              <a:rPr lang="en-US" altLang="ja-JP" sz="1400" dirty="0" smtClean="0"/>
              <a:t>pp.46-57, 1992</a:t>
            </a:r>
            <a:endParaRPr lang="en-US" altLang="ja-JP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</a:t>
            </a:r>
            <a:r>
              <a:rPr lang="en-US" altLang="ja-JP" sz="1400" b="1" dirty="0"/>
              <a:t>Lukefahr12] </a:t>
            </a:r>
            <a:r>
              <a:rPr lang="en-US" altLang="ja-JP" sz="1400" dirty="0"/>
              <a:t>A. </a:t>
            </a:r>
            <a:r>
              <a:rPr lang="en-US" altLang="ja-JP" sz="1400" dirty="0" err="1"/>
              <a:t>Lukefahr</a:t>
            </a:r>
            <a:r>
              <a:rPr lang="en-US" altLang="ja-JP" sz="1400" dirty="0"/>
              <a:t> et al.: Composite cores: Pushing heterogeneity into a core, International Symposium on Microarchitecture (MICRO), pp. 317-328, 2012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[Pollack99] </a:t>
            </a:r>
            <a:r>
              <a:rPr lang="en-US" altLang="ja-JP" sz="1400" dirty="0"/>
              <a:t>F. Pollack, New microarchitecture challenges in the coming generations of CMOS, International Symposium on Microarchitecture (MICRO), 1999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877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参照</a:t>
            </a:r>
            <a:r>
              <a:rPr kumimoji="1" lang="ja-JP" altLang="en-US" dirty="0" smtClean="0"/>
              <a:t>文献  </a:t>
            </a:r>
            <a:r>
              <a:rPr kumimoji="1" lang="en-US" altLang="ja-JP" dirty="0" smtClean="0"/>
              <a:t>(Q-S)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1952" y="1269283"/>
            <a:ext cx="8892048" cy="52197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[Sassone07] </a:t>
            </a:r>
            <a:r>
              <a:rPr lang="en-US" altLang="ja-JP" sz="1400" dirty="0" smtClean="0"/>
              <a:t>P. </a:t>
            </a:r>
            <a:r>
              <a:rPr lang="en-US" altLang="ja-JP" sz="1400" dirty="0" err="1" smtClean="0"/>
              <a:t>Sassone</a:t>
            </a:r>
            <a:r>
              <a:rPr lang="en-US" altLang="ja-JP" sz="1400" dirty="0" smtClean="0"/>
              <a:t> et al. </a:t>
            </a:r>
            <a:r>
              <a:rPr lang="en-US" altLang="ja-JP" sz="1400" dirty="0"/>
              <a:t>: </a:t>
            </a:r>
            <a:r>
              <a:rPr lang="en-US" altLang="ja-JP" sz="1400" dirty="0" smtClean="0"/>
              <a:t>Matrix </a:t>
            </a:r>
            <a:r>
              <a:rPr lang="en-US" altLang="ja-JP" sz="1400" dirty="0"/>
              <a:t>scheduler </a:t>
            </a:r>
            <a:r>
              <a:rPr lang="en-US" altLang="ja-JP" sz="1400" dirty="0" smtClean="0"/>
              <a:t>reloaded, </a:t>
            </a:r>
            <a:r>
              <a:rPr lang="en-US" altLang="ja-JP" sz="1400" dirty="0"/>
              <a:t>International Symposium on Computer Architecture (ISCA), </a:t>
            </a:r>
            <a:r>
              <a:rPr lang="en-US" altLang="ja-JP" sz="1400" dirty="0" smtClean="0"/>
              <a:t>pp.335-346, 2007</a:t>
            </a:r>
            <a:endParaRPr lang="en-US" altLang="ja-JP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</a:t>
            </a:r>
            <a:r>
              <a:rPr lang="en-US" altLang="ja-JP" sz="1400" b="1" dirty="0"/>
              <a:t>Seznec06]</a:t>
            </a:r>
            <a:r>
              <a:rPr lang="en-US" altLang="ja-JP" sz="1400" dirty="0"/>
              <a:t> A. </a:t>
            </a:r>
            <a:r>
              <a:rPr lang="en-US" altLang="ja-JP" sz="1400" dirty="0" err="1"/>
              <a:t>Seznec</a:t>
            </a:r>
            <a:r>
              <a:rPr lang="en-US" altLang="ja-JP" sz="1400" dirty="0"/>
              <a:t> and P. Michaud. A case for (partially)-tagged geometric history length predictors, Journal of Instruction Level Parallelism (http://www.jilp.org/vol8), 2006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[Seznec07] </a:t>
            </a:r>
            <a:r>
              <a:rPr lang="en-US" altLang="ja-JP" sz="1400" dirty="0"/>
              <a:t>A. </a:t>
            </a:r>
            <a:r>
              <a:rPr lang="en-US" altLang="ja-JP" sz="1400" dirty="0" err="1"/>
              <a:t>Seznec</a:t>
            </a:r>
            <a:r>
              <a:rPr lang="en-US" altLang="ja-JP" sz="1400" dirty="0"/>
              <a:t>: The L-TAGE branch predictor, Journal of Instruction Level Parallelism (http://wwwjilp.org/vol9), pp. 1-13, 2007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[Seznec11] </a:t>
            </a:r>
            <a:r>
              <a:rPr lang="en-US" altLang="ja-JP" sz="1400" dirty="0"/>
              <a:t>A. </a:t>
            </a:r>
            <a:r>
              <a:rPr lang="en-US" altLang="ja-JP" sz="1400" dirty="0" err="1"/>
              <a:t>Seznec</a:t>
            </a:r>
            <a:r>
              <a:rPr lang="en-US" altLang="ja-JP" sz="1400" dirty="0"/>
              <a:t>: A 64 </a:t>
            </a:r>
            <a:r>
              <a:rPr lang="en-US" altLang="ja-JP" sz="1400" dirty="0" err="1"/>
              <a:t>kbytes</a:t>
            </a:r>
            <a:r>
              <a:rPr lang="en-US" altLang="ja-JP" sz="1400" dirty="0"/>
              <a:t> ISL-TAGE branch predictor, In </a:t>
            </a:r>
            <a:r>
              <a:rPr lang="en-US" altLang="ja-JP" sz="1400" i="1" dirty="0"/>
              <a:t>Proceedings of the 3rd Championship Branch Prediction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2011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[Sha06] </a:t>
            </a:r>
            <a:r>
              <a:rPr lang="en-US" altLang="ja-JP" sz="1400" dirty="0"/>
              <a:t>T. </a:t>
            </a:r>
            <a:r>
              <a:rPr lang="en-US" altLang="ja-JP" sz="1400" dirty="0" err="1"/>
              <a:t>Sha</a:t>
            </a:r>
            <a:r>
              <a:rPr lang="en-US" altLang="ja-JP" sz="1400" dirty="0"/>
              <a:t> et al. : </a:t>
            </a:r>
            <a:r>
              <a:rPr lang="en-US" altLang="ja-JP" sz="1400" dirty="0" err="1"/>
              <a:t>Nosq</a:t>
            </a:r>
            <a:r>
              <a:rPr lang="en-US" altLang="ja-JP" sz="1400" dirty="0"/>
              <a:t>: Store-load communication without a store queue, International Symposium on Microarchitecture (MICRO), pp. 285-296, 2006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[Shioya10] </a:t>
            </a:r>
            <a:r>
              <a:rPr lang="en-US" altLang="ja-JP" sz="1400" dirty="0" smtClean="0"/>
              <a:t>R</a:t>
            </a:r>
            <a:r>
              <a:rPr lang="en-US" altLang="ja-JP" sz="1400" dirty="0"/>
              <a:t>. Shioya et al.: Register Cache System not for Latency Reduction Purpose</a:t>
            </a:r>
            <a:r>
              <a:rPr lang="en-US" altLang="ja-JP" sz="1400" dirty="0" smtClean="0"/>
              <a:t>, </a:t>
            </a:r>
            <a:r>
              <a:rPr lang="en-US" altLang="ja-JP" sz="1400" dirty="0"/>
              <a:t>International Symposium on Microarchitecture (MICRO), pp. </a:t>
            </a:r>
            <a:r>
              <a:rPr lang="en-US" altLang="ja-JP" sz="1400" dirty="0" smtClean="0"/>
              <a:t>301-312, 2010</a:t>
            </a:r>
            <a:endParaRPr lang="en-US" altLang="ja-JP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[Shioya14-1] </a:t>
            </a:r>
            <a:r>
              <a:rPr lang="en-US" altLang="ja-JP" sz="1400" dirty="0" smtClean="0"/>
              <a:t>R. Shioya et al</a:t>
            </a:r>
            <a:r>
              <a:rPr lang="en-US" altLang="ja-JP" sz="1400" dirty="0"/>
              <a:t>.: Energy Efficiency Improvement of Renamed Trace Cache through the Reduction of Dependent Path Length, International Conference on Computer Design (</a:t>
            </a:r>
            <a:r>
              <a:rPr lang="en-US" altLang="ja-JP" sz="1400" dirty="0" smtClean="0"/>
              <a:t>ICCD), </a:t>
            </a:r>
            <a:r>
              <a:rPr lang="en-US" altLang="ja-JP" sz="1400" dirty="0"/>
              <a:t>pp. </a:t>
            </a:r>
            <a:r>
              <a:rPr lang="en-US" altLang="ja-JP" sz="1400" dirty="0" smtClean="0"/>
              <a:t>416-423,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</a:t>
            </a:r>
            <a:r>
              <a:rPr lang="en-US" altLang="ja-JP" sz="1400" b="1" dirty="0" smtClean="0"/>
              <a:t>Shioya14-2] </a:t>
            </a:r>
            <a:r>
              <a:rPr lang="en-US" altLang="ja-JP" sz="1400" dirty="0"/>
              <a:t>R. Shioya et al.: A Front-end Execution Architecture for High Energy Efficiency, International Symposium on Microarchitecture (MICRO), pp. 419-431,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[Sodani11] </a:t>
            </a:r>
            <a:r>
              <a:rPr lang="en-US" altLang="ja-JP" sz="1400" dirty="0" smtClean="0"/>
              <a:t>A. </a:t>
            </a:r>
            <a:r>
              <a:rPr lang="en-US" altLang="ja-JP" sz="1400" dirty="0" err="1" smtClean="0"/>
              <a:t>Sodani</a:t>
            </a:r>
            <a:r>
              <a:rPr lang="en-US" altLang="ja-JP" sz="1400" dirty="0"/>
              <a:t>: Race to </a:t>
            </a:r>
            <a:r>
              <a:rPr lang="en-US" altLang="ja-JP" sz="1400" dirty="0" err="1"/>
              <a:t>Exascale</a:t>
            </a:r>
            <a:r>
              <a:rPr lang="en-US" altLang="ja-JP" sz="1400" dirty="0"/>
              <a:t>: Opportunities and </a:t>
            </a:r>
            <a:r>
              <a:rPr lang="en-US" altLang="ja-JP" sz="1400" dirty="0" smtClean="0"/>
              <a:t>Challenges, </a:t>
            </a:r>
            <a:r>
              <a:rPr lang="en-US" altLang="ja-JP" sz="1400" dirty="0"/>
              <a:t>International Symposium on Microarchitecture (MICRO), </a:t>
            </a:r>
            <a:r>
              <a:rPr lang="en-US" altLang="ja-JP" sz="1400" dirty="0" smtClean="0"/>
              <a:t>2011</a:t>
            </a:r>
            <a:endParaRPr lang="en-US" altLang="ja-JP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</a:t>
            </a:r>
            <a:r>
              <a:rPr lang="en-US" altLang="ja-JP" sz="1400" b="1" dirty="0"/>
              <a:t>SPECCPU15]  </a:t>
            </a:r>
            <a:r>
              <a:rPr lang="en-US" altLang="ja-JP" sz="1400" dirty="0"/>
              <a:t>https://</a:t>
            </a:r>
            <a:r>
              <a:rPr lang="en-US" altLang="ja-JP" sz="1400" dirty="0" smtClean="0"/>
              <a:t>www.spec.org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[Subramaniam06] </a:t>
            </a:r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Subramaniam</a:t>
            </a:r>
            <a:r>
              <a:rPr lang="en-US" altLang="ja-JP" sz="1400" dirty="0" smtClean="0"/>
              <a:t> et al</a:t>
            </a:r>
            <a:r>
              <a:rPr lang="en-US" altLang="ja-JP" sz="1400" dirty="0"/>
              <a:t>. :Fire-and-forget: Load/store scheduling with no store queue at </a:t>
            </a:r>
            <a:r>
              <a:rPr lang="en-US" altLang="ja-JP" sz="1400" dirty="0" smtClean="0"/>
              <a:t>all, International Symposium on Microarchitecture (MICRO), pp. 273-284, 2006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1700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参照</a:t>
            </a:r>
            <a:r>
              <a:rPr kumimoji="1" lang="ja-JP" altLang="en-US" dirty="0" smtClean="0"/>
              <a:t>文献  </a:t>
            </a:r>
            <a:r>
              <a:rPr kumimoji="1" lang="en-US" altLang="ja-JP" dirty="0" smtClean="0"/>
              <a:t>(T-Z)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1952" y="1088974"/>
            <a:ext cx="8892048" cy="52197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[Venkatesh10]</a:t>
            </a:r>
            <a:r>
              <a:rPr lang="en-US" altLang="ja-JP" sz="1400" dirty="0" smtClean="0"/>
              <a:t> G. </a:t>
            </a:r>
            <a:r>
              <a:rPr lang="en-US" altLang="ja-JP" sz="1400" dirty="0" err="1" smtClean="0"/>
              <a:t>Venkatesh</a:t>
            </a:r>
            <a:r>
              <a:rPr lang="en-US" altLang="ja-JP" sz="1400" dirty="0" smtClean="0"/>
              <a:t> et al</a:t>
            </a:r>
            <a:r>
              <a:rPr lang="en-US" altLang="ja-JP" sz="1400" dirty="0"/>
              <a:t>.: </a:t>
            </a:r>
            <a:r>
              <a:rPr lang="en-US" altLang="ja-JP" sz="1400" dirty="0" smtClean="0"/>
              <a:t>Conservation </a:t>
            </a:r>
            <a:r>
              <a:rPr lang="en-US" altLang="ja-JP" sz="1400" dirty="0"/>
              <a:t>cores: reducing the energy of mature </a:t>
            </a:r>
            <a:r>
              <a:rPr lang="en-US" altLang="ja-JP" sz="1400" dirty="0" smtClean="0"/>
              <a:t>computations, </a:t>
            </a:r>
            <a:r>
              <a:rPr lang="en-US" altLang="ja-JP" sz="1400" dirty="0"/>
              <a:t>Architectural support for programming languages and operating </a:t>
            </a:r>
            <a:r>
              <a:rPr lang="en-US" altLang="ja-JP" sz="1400" dirty="0" smtClean="0"/>
              <a:t>systems (ASPLOS), pp.205-218, 2010</a:t>
            </a:r>
            <a:endParaRPr lang="en-US" altLang="ja-JP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</a:t>
            </a:r>
            <a:r>
              <a:rPr lang="en-US" altLang="ja-JP" sz="1400" b="1" dirty="0"/>
              <a:t>Vries13] </a:t>
            </a:r>
            <a:r>
              <a:rPr lang="en-US" altLang="ja-JP" sz="1400" dirty="0"/>
              <a:t>Hans de </a:t>
            </a:r>
            <a:r>
              <a:rPr lang="en-US" altLang="ja-JP" sz="1400" dirty="0" err="1" smtClean="0"/>
              <a:t>Vries</a:t>
            </a:r>
            <a:r>
              <a:rPr lang="en-US" altLang="ja-JP" sz="1400" dirty="0" smtClean="0"/>
              <a:t>: 2013 Core Sizes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://chip-architect.com</a:t>
            </a:r>
            <a:r>
              <a:rPr lang="en-US" altLang="ja-JP" sz="1400" dirty="0" smtClean="0"/>
              <a:t>/, 2013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 smtClean="0"/>
              <a:t>[Naresh11] </a:t>
            </a:r>
            <a:r>
              <a:rPr lang="en-US" altLang="ja-JP" sz="1400" dirty="0"/>
              <a:t>VRK </a:t>
            </a:r>
            <a:r>
              <a:rPr lang="en-US" altLang="ja-JP" sz="1400" dirty="0" err="1" smtClean="0"/>
              <a:t>Naresh</a:t>
            </a:r>
            <a:r>
              <a:rPr lang="en-US" altLang="ja-JP" sz="1400" dirty="0" smtClean="0"/>
              <a:t> et al. </a:t>
            </a:r>
            <a:r>
              <a:rPr lang="en-US" altLang="ja-JP" sz="1400" dirty="0"/>
              <a:t>: CRAM: Coded registers for amplified </a:t>
            </a:r>
            <a:r>
              <a:rPr lang="en-US" altLang="ja-JP" sz="1400" dirty="0" err="1" smtClean="0"/>
              <a:t>multiporting</a:t>
            </a:r>
            <a:r>
              <a:rPr lang="en-US" altLang="ja-JP" sz="1400" dirty="0" smtClean="0"/>
              <a:t>, </a:t>
            </a:r>
            <a:r>
              <a:rPr lang="en-US" altLang="ja-JP" sz="1400" dirty="0"/>
              <a:t>International Symposium on Microarchitecture (MICRO), pp. </a:t>
            </a:r>
            <a:r>
              <a:rPr lang="en-US" altLang="ja-JP" sz="1400" dirty="0" smtClean="0"/>
              <a:t>196-205, 2011</a:t>
            </a:r>
            <a:endParaRPr lang="en-US" altLang="ja-JP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[Yang14] </a:t>
            </a:r>
            <a:r>
              <a:rPr lang="en-US" altLang="ja-JP" sz="1400" dirty="0"/>
              <a:t>H. Yang et al.: </a:t>
            </a:r>
            <a:r>
              <a:rPr lang="en-US" altLang="ja-JP" sz="1400" dirty="0" err="1"/>
              <a:t>Dodec</a:t>
            </a:r>
            <a:r>
              <a:rPr lang="en-US" altLang="ja-JP" sz="1400" dirty="0"/>
              <a:t>: Random-Link, Low-Radix On-Chip Networks, International Symposium on Microarchitecture (MICRO), pp. 496-508, 2014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1400" b="1" dirty="0"/>
              <a:t>[Yoshida14] </a:t>
            </a:r>
            <a:r>
              <a:rPr lang="en-US" altLang="ja-JP" sz="1400" dirty="0"/>
              <a:t>T. Yoshida, SPARC64 </a:t>
            </a:r>
            <a:r>
              <a:rPr lang="en-US" altLang="ja-JP" sz="1400" dirty="0" err="1"/>
              <a:t>Xifx</a:t>
            </a:r>
            <a:r>
              <a:rPr lang="en-US" altLang="ja-JP" sz="1400" dirty="0"/>
              <a:t>: Fujitsu's New Generation Processor for HPC, Hot Chips, 2014</a:t>
            </a:r>
            <a:endParaRPr lang="ja-JP" alt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6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ムーアの法則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251952" y="1088974"/>
            <a:ext cx="8640096" cy="1530017"/>
          </a:xfrm>
        </p:spPr>
        <p:txBody>
          <a:bodyPr/>
          <a:lstStyle/>
          <a:p>
            <a:r>
              <a:rPr lang="ja-JP" altLang="en-US" dirty="0" smtClean="0"/>
              <a:t>「半導体</a:t>
            </a:r>
            <a:r>
              <a:rPr lang="ja-JP" altLang="en-US" dirty="0"/>
              <a:t>の集積度</a:t>
            </a:r>
            <a:r>
              <a:rPr lang="ja-JP" altLang="en-US" dirty="0" smtClean="0"/>
              <a:t>は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年ごとに</a:t>
            </a:r>
            <a:r>
              <a:rPr lang="en-US" altLang="ja-JP" dirty="0" smtClean="0"/>
              <a:t>4</a:t>
            </a:r>
            <a:r>
              <a:rPr lang="ja-JP" altLang="en-US" dirty="0" smtClean="0"/>
              <a:t>倍</a:t>
            </a:r>
            <a:r>
              <a:rPr lang="ja-JP" altLang="en-US" dirty="0"/>
              <a:t>に</a:t>
            </a:r>
            <a:r>
              <a:rPr lang="ja-JP" altLang="en-US" dirty="0" smtClean="0"/>
              <a:t>なる」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トランジスタのサイズを</a:t>
            </a:r>
            <a:r>
              <a:rPr lang="en-US" altLang="ja-JP" dirty="0" smtClean="0"/>
              <a:t>1/2</a:t>
            </a:r>
            <a:r>
              <a:rPr lang="ja-JP" altLang="en-US" dirty="0" smtClean="0"/>
              <a:t>に縮小（</a:t>
            </a:r>
            <a:r>
              <a:rPr lang="ja-JP" altLang="en-US" dirty="0" smtClean="0">
                <a:solidFill>
                  <a:schemeClr val="accent5"/>
                </a:solidFill>
              </a:rPr>
              <a:t>スケーリング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面積：</a:t>
            </a:r>
            <a:r>
              <a:rPr lang="en-US" altLang="ja-JP" dirty="0" smtClean="0"/>
              <a:t>1/2 × 1/2 = 1/4 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1691968" y="2708993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012016" y="2708993"/>
            <a:ext cx="1440016" cy="1440016"/>
          </a:xfrm>
          <a:prstGeom prst="rect">
            <a:avLst/>
          </a:prstGeom>
          <a:ln>
            <a:headEnd/>
            <a:tailEnd type="triangle" w="sm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1691968" y="2708993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411976" y="2708992"/>
            <a:ext cx="720008" cy="720008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1691968" y="3429001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411976" y="3429000"/>
            <a:ext cx="720008" cy="720007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012015" y="378900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372019" y="378900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012015" y="342900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6372019" y="342900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6012015" y="306899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372019" y="306899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6012015" y="2708992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372019" y="2708992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6732023" y="378900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7092027" y="3789004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732023" y="342900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7092027" y="3429000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6732023" y="306899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7092027" y="3068996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6732023" y="2708992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7092027" y="2708992"/>
            <a:ext cx="360004" cy="360003"/>
          </a:xfrm>
          <a:prstGeom prst="rect">
            <a:avLst/>
          </a:prstGeom>
          <a:noFill/>
          <a:ln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/>
            <a:r>
              <a:rPr kumimoji="1"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Tr.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4031994" y="3158997"/>
            <a:ext cx="1080012" cy="630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 type="triangle" w="sm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4121995" y="3789004"/>
            <a:ext cx="720008" cy="720007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年後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2051972" y="4059006"/>
            <a:ext cx="720008" cy="720007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kumimoji="1"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トランジスタ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6372020" y="4059006"/>
            <a:ext cx="720008" cy="720007"/>
          </a:xfrm>
          <a:prstGeom prst="rect">
            <a:avLst/>
          </a:prstGeom>
          <a:noFill/>
          <a:ln>
            <a:noFill/>
            <a:headEnd/>
            <a:tailEnd type="triangle" w="sm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 </a:t>
            </a:r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トランジスタ</a:t>
            </a:r>
            <a:endParaRPr kumimoji="1"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テキスト プレースホルダー 2"/>
          <p:cNvSpPr txBox="1">
            <a:spLocks/>
          </p:cNvSpPr>
          <p:nvPr/>
        </p:nvSpPr>
        <p:spPr bwMode="auto">
          <a:xfrm>
            <a:off x="251952" y="4869016"/>
            <a:ext cx="8640096" cy="15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72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◇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2pPr>
            <a:lvl3pPr marL="108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100"/>
              </a:spcAft>
              <a:buClr>
                <a:srgbClr val="9BBB57"/>
              </a:buClr>
              <a:buSzPct val="120000"/>
              <a:buFont typeface="Segoe UI" panose="020B0502040204020203" pitchFamily="34" charset="0"/>
              <a:buChar char="□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3pPr>
            <a:lvl4pPr marL="144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80000"/>
              <a:buFont typeface="MeiryoKe_PGothic" panose="020B0604030504040204" pitchFamily="50" charset="-128"/>
              <a:buChar char="✳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4pPr>
            <a:lvl5pPr marL="180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＋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5pPr>
            <a:lvl6pPr marL="25146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ja-JP" altLang="en-US" kern="0" dirty="0" smtClean="0">
                <a:solidFill>
                  <a:schemeClr val="accent5"/>
                </a:solidFill>
              </a:rPr>
              <a:t>すごいけど，数が</a:t>
            </a:r>
            <a:r>
              <a:rPr lang="ja-JP" altLang="en-US" kern="0" dirty="0">
                <a:solidFill>
                  <a:schemeClr val="accent5"/>
                </a:solidFill>
              </a:rPr>
              <a:t>増えるだけな</a:t>
            </a:r>
            <a:r>
              <a:rPr lang="ja-JP" altLang="en-US" kern="0" dirty="0" smtClean="0">
                <a:solidFill>
                  <a:schemeClr val="accent5"/>
                </a:solidFill>
              </a:rPr>
              <a:t>の</a:t>
            </a:r>
            <a:r>
              <a:rPr lang="ja-JP" altLang="en-US" kern="0" dirty="0">
                <a:solidFill>
                  <a:schemeClr val="accent5"/>
                </a:solidFill>
              </a:rPr>
              <a:t>？</a:t>
            </a:r>
            <a:endParaRPr lang="en-US" altLang="ja-JP" kern="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スケーリングの効果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トランジスタ</a:t>
            </a:r>
            <a:r>
              <a:rPr lang="ja-JP" altLang="en-US" dirty="0" smtClean="0"/>
              <a:t>あたりで，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消費</a:t>
            </a:r>
            <a:r>
              <a:rPr lang="ja-JP" altLang="en-US" dirty="0"/>
              <a:t>エネルギーは</a:t>
            </a:r>
            <a:r>
              <a:rPr lang="en-US" altLang="ja-JP" dirty="0">
                <a:solidFill>
                  <a:schemeClr val="accent5"/>
                </a:solidFill>
              </a:rPr>
              <a:t>1/8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遅延も</a:t>
            </a:r>
            <a:r>
              <a:rPr lang="en-US" altLang="ja-JP" dirty="0" smtClean="0">
                <a:solidFill>
                  <a:schemeClr val="accent5"/>
                </a:solidFill>
              </a:rPr>
              <a:t>1/2</a:t>
            </a:r>
          </a:p>
          <a:p>
            <a:r>
              <a:rPr lang="ja-JP" altLang="en-US" dirty="0" smtClean="0"/>
              <a:t>等価</a:t>
            </a:r>
            <a:r>
              <a:rPr lang="ja-JP" altLang="en-US" dirty="0"/>
              <a:t>回路を使って説明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プレースホルダー 2"/>
          <p:cNvSpPr txBox="1">
            <a:spLocks/>
          </p:cNvSpPr>
          <p:nvPr/>
        </p:nvSpPr>
        <p:spPr bwMode="auto">
          <a:xfrm>
            <a:off x="251952" y="4869016"/>
            <a:ext cx="8892048" cy="15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n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1pPr>
            <a:lvl2pPr marL="72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◇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2pPr>
            <a:lvl3pPr marL="1080000" indent="-360000" algn="l" rtl="0" eaLnBrk="1" fontAlgn="base" hangingPunct="1">
              <a:lnSpc>
                <a:spcPct val="110000"/>
              </a:lnSpc>
              <a:spcBef>
                <a:spcPts val="300"/>
              </a:spcBef>
              <a:spcAft>
                <a:spcPts val="100"/>
              </a:spcAft>
              <a:buClr>
                <a:srgbClr val="9BBB57"/>
              </a:buClr>
              <a:buSzPct val="120000"/>
              <a:buFont typeface="Segoe UI" panose="020B0502040204020203" pitchFamily="34" charset="0"/>
              <a:buChar char="□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3pPr>
            <a:lvl4pPr marL="144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5"/>
              </a:buClr>
              <a:buSzPct val="80000"/>
              <a:buFont typeface="MeiryoKe_PGothic" panose="020B0604030504040204" pitchFamily="50" charset="-128"/>
              <a:buChar char="✳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4pPr>
            <a:lvl5pPr marL="1800000" indent="-3600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6666FF"/>
              </a:buClr>
              <a:buSzPct val="80000"/>
              <a:buFont typeface="MeiryoKe_PGothic" panose="020B0604030504040204" pitchFamily="50" charset="-128"/>
              <a:buChar char="＋"/>
              <a:tabLst>
                <a:tab pos="2057400" algn="l"/>
              </a:tabLst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メイリオ" pitchFamily="50" charset="-128"/>
                <a:cs typeface="メイリオ" pitchFamily="50" charset="-128"/>
              </a:defRPr>
            </a:lvl5pPr>
            <a:lvl6pPr marL="25146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tabLst>
                <a:tab pos="2057400" algn="l"/>
              </a:tabLst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8446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ful-water-re-meiryo">
  <a:themeElements>
    <a:clrScheme name="ユーザー定義 1">
      <a:dk1>
        <a:sysClr val="windowText" lastClr="000000"/>
      </a:dk1>
      <a:lt1>
        <a:sysClr val="window" lastClr="FFFFFF"/>
      </a:lt1>
      <a:dk2>
        <a:srgbClr val="F4EB00"/>
      </a:dk2>
      <a:lt2>
        <a:srgbClr val="C4FF4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28FAC"/>
      </a:accent5>
      <a:accent6>
        <a:srgbClr val="F56935"/>
      </a:accent6>
      <a:hlink>
        <a:srgbClr val="0000FF"/>
      </a:hlink>
      <a:folHlink>
        <a:srgbClr val="800080"/>
      </a:folHlink>
    </a:clrScheme>
    <a:fontScheme name="メイリオ-SegoeUI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 type="triangle" w="sm" len="med"/>
        </a:ln>
        <a:ex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r">
          <a:defRPr kumimoji="1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G丸ｺﾞｼｯｸM-PRO" pitchFamily="50" charset="-128"/>
          </a:defRPr>
        </a:defPPr>
      </a:lstStyle>
    </a:lnDef>
  </a:objectDefaults>
  <a:extraClrSchemeLst>
    <a:extraClrScheme>
      <a:clrScheme name="colorful water re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ful water re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ful water re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ful water re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ful water re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ful water re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ful water re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ful water rev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ful water rev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99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lorful-water-re-meiryo" id="{6562F41C-363A-415E-B2D9-0088A2928FDA}" vid="{F7C91DCE-0CA4-48D7-9743-C951C0DD1C2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colorful-water-re-meiryo</Template>
  <TotalTime>0</TotalTime>
  <Words>3399</Words>
  <Application>Microsoft Office PowerPoint</Application>
  <PresentationFormat>画面に合わせる (4:3)</PresentationFormat>
  <Paragraphs>713</Paragraphs>
  <Slides>73</Slides>
  <Notes>41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83" baseType="lpstr">
      <vt:lpstr>HG丸ｺﾞｼｯｸM-PRO</vt:lpstr>
      <vt:lpstr>MeiryoKe_PGothic</vt:lpstr>
      <vt:lpstr>ＭＳ Ｐゴシック</vt:lpstr>
      <vt:lpstr>メイリオ</vt:lpstr>
      <vt:lpstr>Arial Narrow</vt:lpstr>
      <vt:lpstr>Calibri</vt:lpstr>
      <vt:lpstr>Segoe UI</vt:lpstr>
      <vt:lpstr>Times New Roman</vt:lpstr>
      <vt:lpstr>Wingdings</vt:lpstr>
      <vt:lpstr>colorful-water-re-meiryo</vt:lpstr>
      <vt:lpstr>プロセッサ・アーキテクチャ研究の最新動向</vt:lpstr>
      <vt:lpstr>最近 PC が速くなってない気がしませんか？</vt:lpstr>
      <vt:lpstr>CPU の性能 各年ごとの SPECCPU int の最高スコア [SPECCPU15] </vt:lpstr>
      <vt:lpstr>今日の話題</vt:lpstr>
      <vt:lpstr>クロック周波数 向上のストップ</vt:lpstr>
      <vt:lpstr>クロック周波数</vt:lpstr>
      <vt:lpstr>周波数向上がストップ</vt:lpstr>
      <vt:lpstr>ムーアの法則</vt:lpstr>
      <vt:lpstr>スケーリングの効果</vt:lpstr>
      <vt:lpstr>CMOS ゲートの等価回路</vt:lpstr>
      <vt:lpstr>消費エネルギーと遅延</vt:lpstr>
      <vt:lpstr>チップ全体の消費エネルギー</vt:lpstr>
      <vt:lpstr>ところが，電圧が下げられなくなった… グラフは [Danowitz12] より</vt:lpstr>
      <vt:lpstr>電圧が下がらないとどうなるのか</vt:lpstr>
      <vt:lpstr>行き着く先：ダークシリコン [Goulding10, Esmaeilzadeh12]</vt:lpstr>
      <vt:lpstr>とはいえ，いまのところ</vt:lpstr>
      <vt:lpstr>アーキテクチャの変遷 クロック周波数は上がらなくなった．では，どうしたのか？</vt:lpstr>
      <vt:lpstr>どう対処したのか？</vt:lpstr>
      <vt:lpstr>マルチコア</vt:lpstr>
      <vt:lpstr>マルチコア</vt:lpstr>
      <vt:lpstr>マルチコア</vt:lpstr>
      <vt:lpstr>ポラックの法則 [Pollack99]</vt:lpstr>
      <vt:lpstr>そもそも CPU の大型化とは？</vt:lpstr>
      <vt:lpstr>ポラックの法則の背景</vt:lpstr>
      <vt:lpstr>マルチコア</vt:lpstr>
      <vt:lpstr>マルチコアの研究</vt:lpstr>
      <vt:lpstr>マルチコアの研究</vt:lpstr>
      <vt:lpstr>今日紹介するマルチコアの技術</vt:lpstr>
      <vt:lpstr>ランダム・リンクを含むトポロジ</vt:lpstr>
      <vt:lpstr>モチベーション</vt:lpstr>
      <vt:lpstr>ランダム・リンクを含むトポロジ</vt:lpstr>
      <vt:lpstr>今日紹介するマルチコアの技術</vt:lpstr>
      <vt:lpstr>ヘテロジニアス・マルチコアによる効率向上</vt:lpstr>
      <vt:lpstr>ARM big.LITTLE [Greenhalgh11]</vt:lpstr>
      <vt:lpstr>ヘテロジニアス・マルチコアの研究</vt:lpstr>
      <vt:lpstr>コア自体や周辺の改良</vt:lpstr>
      <vt:lpstr>Q. マルチコアで問題は解決したのか？</vt:lpstr>
      <vt:lpstr>やっぱり，大きなコアも必要！</vt:lpstr>
      <vt:lpstr>コア自体や周辺：古くて新しいテーマ</vt:lpstr>
      <vt:lpstr>コアの改良</vt:lpstr>
      <vt:lpstr>分岐予測</vt:lpstr>
      <vt:lpstr>命令パイプライン</vt:lpstr>
      <vt:lpstr>分岐命令の場合</vt:lpstr>
      <vt:lpstr>分岐予測</vt:lpstr>
      <vt:lpstr>分岐予測ペナルティ</vt:lpstr>
      <vt:lpstr>ペナルティはとても大きい</vt:lpstr>
      <vt:lpstr>予測器の例：過去のパターンを利用</vt:lpstr>
      <vt:lpstr>分岐予測器の発展</vt:lpstr>
      <vt:lpstr>TAGE 予測器 [Seznec06]</vt:lpstr>
      <vt:lpstr>TAGE 予測器のメリット</vt:lpstr>
      <vt:lpstr>近年の分岐予測器</vt:lpstr>
      <vt:lpstr>コアの改良</vt:lpstr>
      <vt:lpstr>Out-of-order スーパスカラ・プロセッサ</vt:lpstr>
      <vt:lpstr>LITTLE (in-order) と BIG（out-of-order）の違い</vt:lpstr>
      <vt:lpstr>性能を下げずに，省エネルギー化する研究</vt:lpstr>
      <vt:lpstr>コアの改良</vt:lpstr>
      <vt:lpstr>コア内のヘテロ化</vt:lpstr>
      <vt:lpstr>Composite Cores [Lukefahr12]</vt:lpstr>
      <vt:lpstr>Frontend Execution Architecture (FXA) [Shioya14]</vt:lpstr>
      <vt:lpstr>Frontend Execution Architecture (FXA) [Shioya14]</vt:lpstr>
      <vt:lpstr>今後どうなるのか</vt:lpstr>
      <vt:lpstr>今後どうなるのか，どうするのか</vt:lpstr>
      <vt:lpstr>むかしむかし…</vt:lpstr>
      <vt:lpstr>プログラムに含まれる並列性の限界</vt:lpstr>
      <vt:lpstr>投機的マルチスレッディング</vt:lpstr>
      <vt:lpstr>投機的マルチスレッディングをしてみた結果…</vt:lpstr>
      <vt:lpstr>自動並列化</vt:lpstr>
      <vt:lpstr>まとめ</vt:lpstr>
      <vt:lpstr>まとめ</vt:lpstr>
      <vt:lpstr>参照文献 （A-G）</vt:lpstr>
      <vt:lpstr>参照文献  (H-P)</vt:lpstr>
      <vt:lpstr>参照文献  (Q-S)</vt:lpstr>
      <vt:lpstr>参照文献  (T-Z)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2015-03-31T07:39:43Z</dcterms:created>
  <dcterms:modified xsi:type="dcterms:W3CDTF">2015-03-31T07:42:16Z</dcterms:modified>
</cp:coreProperties>
</file>